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Default Extension="bin" ContentType="application/vnd.openxmlformats-officedocument.oleObject"/>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77" r:id="rId3"/>
    <p:sldId id="257" r:id="rId4"/>
    <p:sldId id="258" r:id="rId5"/>
    <p:sldId id="259" r:id="rId6"/>
    <p:sldId id="269" r:id="rId7"/>
    <p:sldId id="270" r:id="rId8"/>
    <p:sldId id="261" r:id="rId9"/>
    <p:sldId id="276" r:id="rId10"/>
    <p:sldId id="262" r:id="rId11"/>
    <p:sldId id="263" r:id="rId12"/>
    <p:sldId id="271" r:id="rId13"/>
    <p:sldId id="278" r:id="rId14"/>
    <p:sldId id="279" r:id="rId15"/>
    <p:sldId id="280" r:id="rId1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sorterViewPr>
    <p:cViewPr>
      <p:scale>
        <a:sx n="75" d="100"/>
        <a:sy n="75" d="100"/>
      </p:scale>
      <p:origin x="0" y="504"/>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image" Target="../media/image6.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p>
        </p:txBody>
      </p:sp>
      <p:sp>
        <p:nvSpPr>
          <p:cNvPr id="3481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1638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482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482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p>
        </p:txBody>
      </p:sp>
      <p:sp>
        <p:nvSpPr>
          <p:cNvPr id="3482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3B646A9E-5EE5-43F9-B8BF-2488F467ABD9}"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fld id="{7CF760BB-F65B-431F-927A-A4D281AE8503}" type="slidenum">
              <a:rPr lang="en-US"/>
              <a:pPr/>
              <a:t>9</a:t>
            </a:fld>
            <a:endParaRPr lang="en-US"/>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p:spPr>
        <p:txBody>
          <a:bodyPr/>
          <a:lstStyle/>
          <a:p>
            <a:pPr eaLnBrk="1" hangingPunct="1"/>
            <a:endParaRPr lang="id-ID"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35DD624-B839-4B4E-8719-F4E7A754A269}"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A29E7D6-B0CA-49AE-85A6-C6EC11A134F4}"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2F9ED39-1765-4A6E-AA86-3BF52D4E3414}"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ln/>
        </p:spPr>
        <p:txBody>
          <a:bodyPr/>
          <a:lstStyle>
            <a:lvl1pPr>
              <a:defRPr/>
            </a:lvl1pPr>
          </a:lstStyle>
          <a:p>
            <a:pPr>
              <a:defRPr/>
            </a:pPr>
            <a:endParaRPr lang="en-US"/>
          </a:p>
        </p:txBody>
      </p:sp>
      <p:sp>
        <p:nvSpPr>
          <p:cNvPr id="7" name="Rectangle 5"/>
          <p:cNvSpPr>
            <a:spLocks noGrp="1" noChangeArrowheads="1"/>
          </p:cNvSpPr>
          <p:nvPr>
            <p:ph type="ftr" sz="quarter" idx="11"/>
          </p:nvPr>
        </p:nvSpPr>
        <p:spPr>
          <a:ln/>
        </p:spPr>
        <p:txBody>
          <a:bodyPr/>
          <a:lstStyle>
            <a:lvl1pPr>
              <a:defRPr/>
            </a:lvl1pPr>
          </a:lstStyle>
          <a:p>
            <a:pPr>
              <a:defRPr/>
            </a:pPr>
            <a:endParaRPr lang="en-US"/>
          </a:p>
        </p:txBody>
      </p:sp>
      <p:sp>
        <p:nvSpPr>
          <p:cNvPr id="8" name="Rectangle 6"/>
          <p:cNvSpPr>
            <a:spLocks noGrp="1" noChangeArrowheads="1"/>
          </p:cNvSpPr>
          <p:nvPr>
            <p:ph type="sldNum" sz="quarter" idx="12"/>
          </p:nvPr>
        </p:nvSpPr>
        <p:spPr>
          <a:ln/>
        </p:spPr>
        <p:txBody>
          <a:bodyPr/>
          <a:lstStyle>
            <a:lvl1pPr>
              <a:defRPr/>
            </a:lvl1pPr>
          </a:lstStyle>
          <a:p>
            <a:pPr>
              <a:defRPr/>
            </a:pPr>
            <a:fld id="{A0355D3A-1A51-4DC7-AA1B-3C5B7196F7F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BF200CC-89F2-4CC1-B596-36AB4D0B862E}"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A33A4BD-890F-4517-87E4-2425958D9E3B}"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8D4E214-001D-46AD-94FB-FA9D71C6049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BB62D823-3424-471C-8E30-0E30426392CB}"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7470938C-9725-4206-A380-45E9B0CDB490}"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481B3BF9-E424-4950-9007-AD5C4807BB42}"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F9A4D3C-B5B1-44CE-B4F5-8D7549023806}"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1311F43-F502-4D50-8C57-A2D2A97DCA5F}"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a:defRPr/>
            </a:pPr>
            <a:fld id="{56D524D2-8E44-41E4-80FA-4DF98A6C0A9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7.jpeg"/><Relationship Id="rId7" Type="http://schemas.openxmlformats.org/officeDocument/2006/relationships/image" Target="../media/image21.jpeg"/><Relationship Id="rId2" Type="http://schemas.openxmlformats.org/officeDocument/2006/relationships/image" Target="../media/image16.jpeg"/><Relationship Id="rId1" Type="http://schemas.openxmlformats.org/officeDocument/2006/relationships/slideLayout" Target="../slideLayouts/slideLayout2.xml"/><Relationship Id="rId6" Type="http://schemas.openxmlformats.org/officeDocument/2006/relationships/image" Target="../media/image20.jpeg"/><Relationship Id="rId5" Type="http://schemas.openxmlformats.org/officeDocument/2006/relationships/image" Target="../media/image19.jpeg"/><Relationship Id="rId4" Type="http://schemas.openxmlformats.org/officeDocument/2006/relationships/image" Target="../media/image18.jpeg"/></Relationships>
</file>

<file path=ppt/slides/_rels/slide14.xml.rels><?xml version="1.0" encoding="UTF-8" standalone="yes"?>
<Relationships xmlns="http://schemas.openxmlformats.org/package/2006/relationships"><Relationship Id="rId2" Type="http://schemas.openxmlformats.org/officeDocument/2006/relationships/hyperlink" Target="https://seaotters.com/2013/05/why-are-sea-otters-important-no-sea-otters-no-kelp-forests/"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2.xml"/><Relationship Id="rId1" Type="http://schemas.openxmlformats.org/officeDocument/2006/relationships/vmlDrawing" Target="../drawings/vmlDrawing1.vml"/><Relationship Id="rId4" Type="http://schemas.openxmlformats.org/officeDocument/2006/relationships/oleObject" Target="../embeddings/oleObject2.bin"/></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eaLnBrk="1" hangingPunct="1"/>
            <a:r>
              <a:rPr lang="en-US" sz="4000" dirty="0" smtClean="0"/>
              <a:t>Human Impact in Aquatic Systems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flipH="1" flipV="1">
            <a:off x="381000" y="200025"/>
            <a:ext cx="76200" cy="74613"/>
          </a:xfrm>
        </p:spPr>
        <p:txBody>
          <a:bodyPr/>
          <a:lstStyle/>
          <a:p>
            <a:pPr eaLnBrk="1" hangingPunct="1"/>
            <a:endParaRPr lang="id-ID" sz="4000" smtClean="0"/>
          </a:p>
        </p:txBody>
      </p:sp>
      <p:sp>
        <p:nvSpPr>
          <p:cNvPr id="11267" name="Rectangle 3"/>
          <p:cNvSpPr>
            <a:spLocks noGrp="1" noChangeArrowheads="1"/>
          </p:cNvSpPr>
          <p:nvPr>
            <p:ph type="body" idx="1"/>
          </p:nvPr>
        </p:nvSpPr>
        <p:spPr>
          <a:xfrm>
            <a:off x="457200" y="304800"/>
            <a:ext cx="4343400" cy="5821363"/>
          </a:xfrm>
        </p:spPr>
        <p:txBody>
          <a:bodyPr/>
          <a:lstStyle/>
          <a:p>
            <a:pPr eaLnBrk="1" hangingPunct="1"/>
            <a:r>
              <a:rPr lang="en-US" sz="1800" dirty="0" smtClean="0"/>
              <a:t>General problems with consuming predatory animals (e.g. shrimp, tuna, salmon)</a:t>
            </a:r>
          </a:p>
          <a:p>
            <a:pPr eaLnBrk="1" hangingPunct="1"/>
            <a:r>
              <a:rPr lang="en-US" sz="1800" dirty="0" smtClean="0"/>
              <a:t>Energy is lost as we go to higher </a:t>
            </a:r>
            <a:r>
              <a:rPr lang="en-US" sz="1800" dirty="0" err="1" smtClean="0"/>
              <a:t>trophic</a:t>
            </a:r>
            <a:r>
              <a:rPr lang="en-US" sz="1800" dirty="0" smtClean="0"/>
              <a:t> levels </a:t>
            </a:r>
          </a:p>
          <a:p>
            <a:pPr eaLnBrk="1" hangingPunct="1"/>
            <a:r>
              <a:rPr lang="en-US" sz="1800" dirty="0" smtClean="0"/>
              <a:t>Conversion efficiency = how much of an organism’s food goes into increasing its body mass</a:t>
            </a:r>
          </a:p>
          <a:p>
            <a:pPr eaLnBrk="1" hangingPunct="1"/>
            <a:r>
              <a:rPr lang="en-US" sz="1800" dirty="0" smtClean="0"/>
              <a:t>5-20% efficiency in land systems, 10-40% in marine systems</a:t>
            </a:r>
          </a:p>
          <a:p>
            <a:pPr eaLnBrk="1" hangingPunct="1"/>
            <a:r>
              <a:rPr lang="en-US" sz="1800" dirty="0" smtClean="0"/>
              <a:t>So raising herbivorous fish is more efficient than raising cows or chickens…..BUT more fish are carnivorous </a:t>
            </a:r>
          </a:p>
          <a:p>
            <a:pPr eaLnBrk="1" hangingPunct="1"/>
            <a:r>
              <a:rPr lang="en-US" sz="1800" dirty="0" smtClean="0"/>
              <a:t>Greater conversion efficiency in fish (cold-blooded) leads to more </a:t>
            </a:r>
            <a:r>
              <a:rPr lang="en-US" sz="1800" dirty="0" err="1" smtClean="0"/>
              <a:t>trophic</a:t>
            </a:r>
            <a:r>
              <a:rPr lang="en-US" sz="1800" dirty="0" smtClean="0"/>
              <a:t> levels in the ocean</a:t>
            </a:r>
          </a:p>
        </p:txBody>
      </p:sp>
      <p:pic>
        <p:nvPicPr>
          <p:cNvPr id="11268" name="Picture 4" descr="consumer"/>
          <p:cNvPicPr>
            <a:picLocks noChangeAspect="1" noChangeArrowheads="1"/>
          </p:cNvPicPr>
          <p:nvPr/>
        </p:nvPicPr>
        <p:blipFill>
          <a:blip r:embed="rId2"/>
          <a:srcRect/>
          <a:stretch>
            <a:fillRect/>
          </a:stretch>
        </p:blipFill>
        <p:spPr bwMode="auto">
          <a:xfrm>
            <a:off x="5181600" y="485775"/>
            <a:ext cx="3352800" cy="59150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57200" y="274638"/>
            <a:ext cx="76200" cy="182562"/>
          </a:xfrm>
        </p:spPr>
        <p:txBody>
          <a:bodyPr/>
          <a:lstStyle/>
          <a:p>
            <a:pPr eaLnBrk="1" hangingPunct="1"/>
            <a:endParaRPr lang="id-ID" sz="4000" smtClean="0"/>
          </a:p>
        </p:txBody>
      </p:sp>
      <p:sp>
        <p:nvSpPr>
          <p:cNvPr id="12291" name="Rectangle 3"/>
          <p:cNvSpPr>
            <a:spLocks noGrp="1" noChangeArrowheads="1"/>
          </p:cNvSpPr>
          <p:nvPr>
            <p:ph type="body" idx="1"/>
          </p:nvPr>
        </p:nvSpPr>
        <p:spPr>
          <a:xfrm>
            <a:off x="457200" y="381000"/>
            <a:ext cx="8229600" cy="5745163"/>
          </a:xfrm>
        </p:spPr>
        <p:txBody>
          <a:bodyPr/>
          <a:lstStyle/>
          <a:p>
            <a:pPr eaLnBrk="1" hangingPunct="1"/>
            <a:r>
              <a:rPr lang="en-US" sz="2000" dirty="0" err="1" smtClean="0"/>
              <a:t>Trophic</a:t>
            </a:r>
            <a:r>
              <a:rPr lang="en-US" sz="2000" dirty="0" smtClean="0"/>
              <a:t> cascades: Caribbean Coral reefs</a:t>
            </a:r>
          </a:p>
          <a:p>
            <a:pPr eaLnBrk="1" hangingPunct="1"/>
            <a:endParaRPr lang="en-US" sz="2000" dirty="0" smtClean="0"/>
          </a:p>
          <a:p>
            <a:pPr eaLnBrk="1" hangingPunct="1"/>
            <a:r>
              <a:rPr lang="en-US" sz="1800" dirty="0" smtClean="0"/>
              <a:t>Coral reefs critical for soaking up excess CO</a:t>
            </a:r>
            <a:r>
              <a:rPr lang="en-US" sz="1800" baseline="-25000" dirty="0" smtClean="0"/>
              <a:t>2</a:t>
            </a:r>
            <a:r>
              <a:rPr lang="en-US" sz="1800" dirty="0" smtClean="0"/>
              <a:t> and limiting global warming</a:t>
            </a:r>
          </a:p>
          <a:p>
            <a:pPr eaLnBrk="1" hangingPunct="1"/>
            <a:r>
              <a:rPr lang="en-US" sz="1800" dirty="0" smtClean="0"/>
              <a:t>Also one of the world’s most productive environments, comparable to </a:t>
            </a:r>
            <a:r>
              <a:rPr lang="en-US" sz="1800" dirty="0" err="1" smtClean="0"/>
              <a:t>saltmarshes</a:t>
            </a:r>
            <a:r>
              <a:rPr lang="en-US" sz="1800" dirty="0" smtClean="0"/>
              <a:t> and tropical rainforests</a:t>
            </a:r>
          </a:p>
          <a:p>
            <a:pPr eaLnBrk="1" hangingPunct="1"/>
            <a:r>
              <a:rPr lang="en-US" sz="1800" dirty="0" smtClean="0"/>
              <a:t>Overfishing has had indirect damaging effects on coral reefs</a:t>
            </a:r>
          </a:p>
          <a:p>
            <a:pPr eaLnBrk="1" hangingPunct="1"/>
            <a:r>
              <a:rPr lang="en-US" sz="1800" dirty="0" smtClean="0"/>
              <a:t>Depletion of sharks leads to more medium-sized fish, which reduce population of parrotfish, which lead to more algae….algae are taking over from coral</a:t>
            </a:r>
          </a:p>
          <a:p>
            <a:pPr eaLnBrk="1" hangingPunct="1"/>
            <a:endParaRPr lang="en-US" sz="1800" dirty="0" smtClean="0"/>
          </a:p>
        </p:txBody>
      </p:sp>
      <p:pic>
        <p:nvPicPr>
          <p:cNvPr id="12292" name="Picture 4" descr="parrotfish"/>
          <p:cNvPicPr>
            <a:picLocks noChangeAspect="1" noChangeArrowheads="1"/>
          </p:cNvPicPr>
          <p:nvPr/>
        </p:nvPicPr>
        <p:blipFill>
          <a:blip r:embed="rId2"/>
          <a:srcRect/>
          <a:stretch>
            <a:fillRect/>
          </a:stretch>
        </p:blipFill>
        <p:spPr bwMode="auto">
          <a:xfrm>
            <a:off x="609600" y="3581400"/>
            <a:ext cx="3429000" cy="2905125"/>
          </a:xfrm>
          <a:prstGeom prst="rect">
            <a:avLst/>
          </a:prstGeom>
          <a:noFill/>
          <a:ln w="9525">
            <a:noFill/>
            <a:miter lim="800000"/>
            <a:headEnd/>
            <a:tailEnd/>
          </a:ln>
        </p:spPr>
      </p:pic>
      <p:pic>
        <p:nvPicPr>
          <p:cNvPr id="12293" name="Picture 5" descr="coral"/>
          <p:cNvPicPr>
            <a:picLocks noChangeAspect="1" noChangeArrowheads="1"/>
          </p:cNvPicPr>
          <p:nvPr/>
        </p:nvPicPr>
        <p:blipFill>
          <a:blip r:embed="rId3"/>
          <a:srcRect/>
          <a:stretch>
            <a:fillRect/>
          </a:stretch>
        </p:blipFill>
        <p:spPr bwMode="auto">
          <a:xfrm>
            <a:off x="4572000" y="3505200"/>
            <a:ext cx="4019550" cy="29146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flipV="1">
            <a:off x="457200" y="200025"/>
            <a:ext cx="76200" cy="74613"/>
          </a:xfrm>
        </p:spPr>
        <p:txBody>
          <a:bodyPr/>
          <a:lstStyle/>
          <a:p>
            <a:pPr eaLnBrk="1" hangingPunct="1"/>
            <a:endParaRPr lang="id-ID" sz="4000" smtClean="0"/>
          </a:p>
        </p:txBody>
      </p:sp>
      <p:sp>
        <p:nvSpPr>
          <p:cNvPr id="13315" name="Rectangle 3"/>
          <p:cNvSpPr>
            <a:spLocks noGrp="1" noChangeArrowheads="1"/>
          </p:cNvSpPr>
          <p:nvPr>
            <p:ph type="body" idx="1"/>
          </p:nvPr>
        </p:nvSpPr>
        <p:spPr>
          <a:xfrm>
            <a:off x="457200" y="381000"/>
            <a:ext cx="3657600" cy="5745163"/>
          </a:xfrm>
        </p:spPr>
        <p:txBody>
          <a:bodyPr/>
          <a:lstStyle/>
          <a:p>
            <a:pPr eaLnBrk="1" hangingPunct="1"/>
            <a:r>
              <a:rPr lang="en-US" sz="1800" b="1" dirty="0" err="1" smtClean="0"/>
              <a:t>Trophic</a:t>
            </a:r>
            <a:r>
              <a:rPr lang="en-US" sz="1800" b="1" dirty="0" smtClean="0"/>
              <a:t> Cascade in North Pacific</a:t>
            </a:r>
          </a:p>
          <a:p>
            <a:pPr eaLnBrk="1" hangingPunct="1"/>
            <a:endParaRPr lang="en-US" sz="1800" b="1" dirty="0" smtClean="0"/>
          </a:p>
          <a:p>
            <a:pPr eaLnBrk="1" hangingPunct="1"/>
            <a:r>
              <a:rPr lang="en-US" sz="1800" dirty="0" smtClean="0"/>
              <a:t>Fishing for </a:t>
            </a:r>
            <a:r>
              <a:rPr lang="en-US" sz="1800" dirty="0" err="1" smtClean="0"/>
              <a:t>pollock</a:t>
            </a:r>
            <a:r>
              <a:rPr lang="en-US" sz="1800" dirty="0" smtClean="0"/>
              <a:t> reduces this highly productive fish to a low but stable level</a:t>
            </a:r>
          </a:p>
          <a:p>
            <a:pPr eaLnBrk="1" hangingPunct="1"/>
            <a:r>
              <a:rPr lang="en-US" sz="1800" dirty="0" smtClean="0"/>
              <a:t>However this is not enough to support sea lion population</a:t>
            </a:r>
          </a:p>
          <a:p>
            <a:pPr eaLnBrk="1" hangingPunct="1"/>
            <a:r>
              <a:rPr lang="en-US" sz="1800" dirty="0" smtClean="0"/>
              <a:t>Decline in </a:t>
            </a:r>
            <a:r>
              <a:rPr lang="en-US" sz="1800" dirty="0" err="1" smtClean="0"/>
              <a:t>pollock</a:t>
            </a:r>
            <a:r>
              <a:rPr lang="en-US" sz="1800" dirty="0" smtClean="0"/>
              <a:t> </a:t>
            </a:r>
            <a:r>
              <a:rPr lang="en-US" sz="1800" dirty="0" smtClean="0">
                <a:sym typeface="Wingdings" pitchFamily="2" charset="2"/>
              </a:rPr>
              <a:t></a:t>
            </a:r>
            <a:r>
              <a:rPr lang="en-US" sz="1800" dirty="0" smtClean="0"/>
              <a:t> decline in sea lions </a:t>
            </a:r>
            <a:r>
              <a:rPr lang="en-US" sz="1800" dirty="0" smtClean="0">
                <a:sym typeface="Wingdings" pitchFamily="2" charset="2"/>
              </a:rPr>
              <a:t> need to switch food source among killer whales</a:t>
            </a:r>
          </a:p>
          <a:p>
            <a:pPr eaLnBrk="1" hangingPunct="1"/>
            <a:r>
              <a:rPr lang="en-US" sz="1800" dirty="0" smtClean="0">
                <a:sym typeface="Wingdings" pitchFamily="2" charset="2"/>
              </a:rPr>
              <a:t>Killer whales switch to sea otters decline in otters  increase in sea urchins  decline in kelp forest, and many species that depend on the kelp suffer</a:t>
            </a:r>
            <a:endParaRPr lang="en-US" sz="1800" dirty="0" smtClean="0"/>
          </a:p>
        </p:txBody>
      </p:sp>
      <p:pic>
        <p:nvPicPr>
          <p:cNvPr id="13316" name="Picture 4" descr="otter"/>
          <p:cNvPicPr>
            <a:picLocks noChangeAspect="1" noChangeArrowheads="1"/>
          </p:cNvPicPr>
          <p:nvPr/>
        </p:nvPicPr>
        <p:blipFill>
          <a:blip r:embed="rId2"/>
          <a:srcRect/>
          <a:stretch>
            <a:fillRect/>
          </a:stretch>
        </p:blipFill>
        <p:spPr bwMode="auto">
          <a:xfrm>
            <a:off x="4419600" y="457200"/>
            <a:ext cx="4181475" cy="1981200"/>
          </a:xfrm>
          <a:prstGeom prst="rect">
            <a:avLst/>
          </a:prstGeom>
          <a:noFill/>
          <a:ln w="9525">
            <a:noFill/>
            <a:miter lim="800000"/>
            <a:headEnd/>
            <a:tailEnd/>
          </a:ln>
        </p:spPr>
      </p:pic>
      <p:pic>
        <p:nvPicPr>
          <p:cNvPr id="13317" name="Picture 5" descr="kelps"/>
          <p:cNvPicPr>
            <a:picLocks noChangeAspect="1" noChangeArrowheads="1"/>
          </p:cNvPicPr>
          <p:nvPr/>
        </p:nvPicPr>
        <p:blipFill>
          <a:blip r:embed="rId3"/>
          <a:srcRect/>
          <a:stretch>
            <a:fillRect/>
          </a:stretch>
        </p:blipFill>
        <p:spPr bwMode="auto">
          <a:xfrm>
            <a:off x="4191000" y="2895600"/>
            <a:ext cx="4648200" cy="35433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AutoShape 2" descr="Hasil gambar untuk pollock fish"/>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id-ID"/>
          </a:p>
        </p:txBody>
      </p:sp>
      <p:sp>
        <p:nvSpPr>
          <p:cNvPr id="22532" name="AutoShape 4" descr="Hasil gambar untuk pollock fish"/>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id-ID"/>
          </a:p>
        </p:txBody>
      </p:sp>
      <p:pic>
        <p:nvPicPr>
          <p:cNvPr id="22533" name="Picture 5" descr="D:\01 UNILA\00 BAHAN KULIAH\S3 Pertanian\01 PEMB PERIKANAN &amp; KELAUTAN\pollock fish.jpg"/>
          <p:cNvPicPr>
            <a:picLocks noChangeAspect="1" noChangeArrowheads="1"/>
          </p:cNvPicPr>
          <p:nvPr/>
        </p:nvPicPr>
        <p:blipFill>
          <a:blip r:embed="rId2"/>
          <a:srcRect/>
          <a:stretch>
            <a:fillRect/>
          </a:stretch>
        </p:blipFill>
        <p:spPr bwMode="auto">
          <a:xfrm>
            <a:off x="1362075" y="228600"/>
            <a:ext cx="2600325" cy="1066800"/>
          </a:xfrm>
          <a:prstGeom prst="rect">
            <a:avLst/>
          </a:prstGeom>
          <a:noFill/>
        </p:spPr>
      </p:pic>
      <p:pic>
        <p:nvPicPr>
          <p:cNvPr id="22534" name="Picture 6" descr="D:\01 UNILA\00 BAHAN KULIAH\S3 Pertanian\01 PEMB PERIKANAN &amp; KELAUTAN\sea lion.jpg"/>
          <p:cNvPicPr>
            <a:picLocks noChangeAspect="1" noChangeArrowheads="1"/>
          </p:cNvPicPr>
          <p:nvPr/>
        </p:nvPicPr>
        <p:blipFill>
          <a:blip r:embed="rId3"/>
          <a:srcRect/>
          <a:stretch>
            <a:fillRect/>
          </a:stretch>
        </p:blipFill>
        <p:spPr bwMode="auto">
          <a:xfrm>
            <a:off x="6172200" y="304800"/>
            <a:ext cx="2667000" cy="2070847"/>
          </a:xfrm>
          <a:prstGeom prst="rect">
            <a:avLst/>
          </a:prstGeom>
          <a:noFill/>
        </p:spPr>
      </p:pic>
      <p:pic>
        <p:nvPicPr>
          <p:cNvPr id="22536" name="Picture 8" descr="D:\01 UNILA\00 BAHAN KULIAH\S3 Pertanian\01 PEMB PERIKANAN &amp; KELAUTAN\killer whale 2.jpg"/>
          <p:cNvPicPr>
            <a:picLocks noChangeAspect="1" noChangeArrowheads="1"/>
          </p:cNvPicPr>
          <p:nvPr/>
        </p:nvPicPr>
        <p:blipFill>
          <a:blip r:embed="rId4"/>
          <a:srcRect/>
          <a:stretch>
            <a:fillRect/>
          </a:stretch>
        </p:blipFill>
        <p:spPr bwMode="auto">
          <a:xfrm>
            <a:off x="609600" y="1390850"/>
            <a:ext cx="5367578" cy="3333549"/>
          </a:xfrm>
          <a:prstGeom prst="rect">
            <a:avLst/>
          </a:prstGeom>
          <a:noFill/>
        </p:spPr>
      </p:pic>
      <p:pic>
        <p:nvPicPr>
          <p:cNvPr id="22537" name="Picture 9" descr="D:\01 UNILA\00 BAHAN KULIAH\S3 Pertanian\01 PEMB PERIKANAN &amp; KELAUTAN\sea otter.jpg"/>
          <p:cNvPicPr>
            <a:picLocks noChangeAspect="1" noChangeArrowheads="1"/>
          </p:cNvPicPr>
          <p:nvPr/>
        </p:nvPicPr>
        <p:blipFill>
          <a:blip r:embed="rId5"/>
          <a:srcRect/>
          <a:stretch>
            <a:fillRect/>
          </a:stretch>
        </p:blipFill>
        <p:spPr bwMode="auto">
          <a:xfrm>
            <a:off x="533400" y="5029200"/>
            <a:ext cx="2847975" cy="1600200"/>
          </a:xfrm>
          <a:prstGeom prst="rect">
            <a:avLst/>
          </a:prstGeom>
          <a:noFill/>
        </p:spPr>
      </p:pic>
      <p:pic>
        <p:nvPicPr>
          <p:cNvPr id="22538" name="Picture 10" descr="D:\01 UNILA\00 BAHAN KULIAH\S3 Pertanian\01 PEMB PERIKANAN &amp; KELAUTAN\sea urchin.jpg"/>
          <p:cNvPicPr>
            <a:picLocks noChangeAspect="1" noChangeArrowheads="1"/>
          </p:cNvPicPr>
          <p:nvPr/>
        </p:nvPicPr>
        <p:blipFill>
          <a:blip r:embed="rId6"/>
          <a:srcRect/>
          <a:stretch>
            <a:fillRect/>
          </a:stretch>
        </p:blipFill>
        <p:spPr bwMode="auto">
          <a:xfrm>
            <a:off x="3505200" y="4987373"/>
            <a:ext cx="2476500" cy="1642027"/>
          </a:xfrm>
          <a:prstGeom prst="rect">
            <a:avLst/>
          </a:prstGeom>
          <a:noFill/>
        </p:spPr>
      </p:pic>
      <p:pic>
        <p:nvPicPr>
          <p:cNvPr id="22540" name="Picture 12" descr="D:\01 UNILA\00 BAHAN KULIAH\S3 Pertanian\01 PEMB PERIKANAN &amp; KELAUTAN\kelp 2.jpg"/>
          <p:cNvPicPr>
            <a:picLocks noChangeAspect="1" noChangeArrowheads="1"/>
          </p:cNvPicPr>
          <p:nvPr/>
        </p:nvPicPr>
        <p:blipFill>
          <a:blip r:embed="rId7"/>
          <a:srcRect/>
          <a:stretch>
            <a:fillRect/>
          </a:stretch>
        </p:blipFill>
        <p:spPr bwMode="auto">
          <a:xfrm>
            <a:off x="6096000" y="2485610"/>
            <a:ext cx="2820512" cy="4200112"/>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33400" y="914400"/>
            <a:ext cx="8229600" cy="1077218"/>
          </a:xfrm>
          <a:prstGeom prst="rect">
            <a:avLst/>
          </a:prstGeom>
        </p:spPr>
        <p:txBody>
          <a:bodyPr wrap="square">
            <a:spAutoFit/>
          </a:bodyPr>
          <a:lstStyle/>
          <a:p>
            <a:r>
              <a:rPr lang="en-US" sz="3200" dirty="0" smtClean="0"/>
              <a:t>Why are Sea Otters Important? No Sea Otters</a:t>
            </a:r>
            <a:r>
              <a:rPr lang="id-ID" sz="3200" dirty="0" smtClean="0"/>
              <a:t> </a:t>
            </a:r>
            <a:r>
              <a:rPr lang="id-ID" sz="3200" dirty="0" smtClean="0">
                <a:sym typeface="Wingdings" pitchFamily="2" charset="2"/>
              </a:rPr>
              <a:t></a:t>
            </a:r>
            <a:r>
              <a:rPr lang="en-US" sz="3200" dirty="0" smtClean="0"/>
              <a:t>No Kelp Forests</a:t>
            </a:r>
            <a:r>
              <a:rPr lang="id-ID" sz="3200" dirty="0" smtClean="0"/>
              <a:t>....</a:t>
            </a:r>
            <a:endParaRPr lang="en-US" sz="3200" dirty="0"/>
          </a:p>
        </p:txBody>
      </p:sp>
      <p:sp>
        <p:nvSpPr>
          <p:cNvPr id="7" name="Rectangle 6"/>
          <p:cNvSpPr/>
          <p:nvPr/>
        </p:nvSpPr>
        <p:spPr>
          <a:xfrm>
            <a:off x="533400" y="2209800"/>
            <a:ext cx="8305800" cy="3477875"/>
          </a:xfrm>
          <a:prstGeom prst="rect">
            <a:avLst/>
          </a:prstGeom>
        </p:spPr>
        <p:txBody>
          <a:bodyPr wrap="square">
            <a:spAutoFit/>
          </a:bodyPr>
          <a:lstStyle/>
          <a:p>
            <a:r>
              <a:rPr lang="en-US" sz="2000" dirty="0" smtClean="0"/>
              <a:t>Sea otters are an iconic species, representing the beauty and diversity of marine life found along California’s coastline.  They’re also considered a keystone species because of their critical importance to the health and stability of the </a:t>
            </a:r>
            <a:r>
              <a:rPr lang="en-US" sz="2000" dirty="0" err="1" smtClean="0"/>
              <a:t>nearshore</a:t>
            </a:r>
            <a:r>
              <a:rPr lang="en-US" sz="2000" dirty="0" smtClean="0"/>
              <a:t> marine ecosystem.  They eat sea urchins and other invertebrates that graze on giant kelp.  Without sea otters, these grazing animals can destroy kelp forests and </a:t>
            </a:r>
            <a:r>
              <a:rPr lang="id-ID" sz="2000" dirty="0" smtClean="0"/>
              <a:t>c</a:t>
            </a:r>
            <a:r>
              <a:rPr lang="en-US" sz="2000" dirty="0" err="1" smtClean="0"/>
              <a:t>onsequently</a:t>
            </a:r>
            <a:r>
              <a:rPr lang="en-US" sz="2000" dirty="0" smtClean="0"/>
              <a:t> the wide diversity of animals that depend upon kelp habitat for survival.  Additionally, kelp forests protect coastlines from storm surge and absorb vast amounts of harmful carbon dioxide from the atmosphere.  Sea otters are also considered a sentinel species because their health reflects that of California’s coastal waters.</a:t>
            </a:r>
            <a:endParaRPr lang="id-ID" sz="2000" dirty="0"/>
          </a:p>
        </p:txBody>
      </p:sp>
      <p:sp>
        <p:nvSpPr>
          <p:cNvPr id="8" name="Rectangle 7"/>
          <p:cNvSpPr/>
          <p:nvPr/>
        </p:nvSpPr>
        <p:spPr>
          <a:xfrm>
            <a:off x="533400" y="228600"/>
            <a:ext cx="7391400" cy="646331"/>
          </a:xfrm>
          <a:prstGeom prst="rect">
            <a:avLst/>
          </a:prstGeom>
        </p:spPr>
        <p:txBody>
          <a:bodyPr wrap="square">
            <a:spAutoFit/>
          </a:bodyPr>
          <a:lstStyle/>
          <a:p>
            <a:r>
              <a:rPr lang="id-ID" dirty="0" smtClean="0">
                <a:hlinkClick r:id="rId2"/>
              </a:rPr>
              <a:t>https://seaotters.com/2013/05/why-are-sea-otters-important-no-sea-otters-no-kelp-forests/</a:t>
            </a:r>
            <a:endParaRPr lang="id-ID"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D:\01 UNILA\00 BAHAN KULIAH\S3 Pertanian\01 PEMB PERIKANAN &amp; KELAUTAN\640x360-no-otters-no-kelp1.jpg"/>
          <p:cNvPicPr>
            <a:picLocks noChangeAspect="1" noChangeArrowheads="1"/>
          </p:cNvPicPr>
          <p:nvPr/>
        </p:nvPicPr>
        <p:blipFill>
          <a:blip r:embed="rId2"/>
          <a:srcRect/>
          <a:stretch>
            <a:fillRect/>
          </a:stretch>
        </p:blipFill>
        <p:spPr bwMode="auto">
          <a:xfrm>
            <a:off x="381000" y="457200"/>
            <a:ext cx="8458200" cy="609600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533400" y="2209800"/>
            <a:ext cx="8229600" cy="1143000"/>
          </a:xfrm>
        </p:spPr>
        <p:txBody>
          <a:bodyPr/>
          <a:lstStyle/>
          <a:p>
            <a:pPr eaLnBrk="1" hangingPunct="1"/>
            <a:r>
              <a:rPr lang="en-US" smtClean="0"/>
              <a:t>What are human impacts?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flipH="1">
            <a:off x="381000" y="274638"/>
            <a:ext cx="76200" cy="106362"/>
          </a:xfrm>
        </p:spPr>
        <p:txBody>
          <a:bodyPr/>
          <a:lstStyle/>
          <a:p>
            <a:pPr eaLnBrk="1" hangingPunct="1"/>
            <a:endParaRPr lang="id-ID" sz="4000" smtClean="0"/>
          </a:p>
        </p:txBody>
      </p:sp>
      <p:sp>
        <p:nvSpPr>
          <p:cNvPr id="5123" name="Rectangle 3"/>
          <p:cNvSpPr>
            <a:spLocks noGrp="1" noChangeArrowheads="1"/>
          </p:cNvSpPr>
          <p:nvPr>
            <p:ph type="body" idx="1"/>
          </p:nvPr>
        </p:nvSpPr>
        <p:spPr>
          <a:xfrm>
            <a:off x="457200" y="381000"/>
            <a:ext cx="4572000" cy="5745163"/>
          </a:xfrm>
        </p:spPr>
        <p:txBody>
          <a:bodyPr/>
          <a:lstStyle/>
          <a:p>
            <a:pPr eaLnBrk="1" hangingPunct="1"/>
            <a:r>
              <a:rPr lang="en-US" sz="1800" dirty="0" smtClean="0"/>
              <a:t>Fish and aquatic invertebrates (clams, crabs, squid, etc.) currently supply 16% of world protein, higher in developing countries</a:t>
            </a:r>
          </a:p>
          <a:p>
            <a:pPr eaLnBrk="1" hangingPunct="1"/>
            <a:r>
              <a:rPr lang="en-US" sz="1800" dirty="0" smtClean="0"/>
              <a:t> Also important raw materials for pigments, medicines, agricultural fertilizer</a:t>
            </a:r>
          </a:p>
          <a:p>
            <a:pPr eaLnBrk="1" hangingPunct="1"/>
            <a:endParaRPr lang="en-US" sz="1800" dirty="0" smtClean="0"/>
          </a:p>
          <a:p>
            <a:pPr eaLnBrk="1" hangingPunct="1"/>
            <a:r>
              <a:rPr lang="en-US" sz="1800" dirty="0" smtClean="0"/>
              <a:t>According to UN Food &amp; Agriculture Organization (2005):</a:t>
            </a:r>
          </a:p>
          <a:p>
            <a:pPr lvl="1" eaLnBrk="1" hangingPunct="1"/>
            <a:r>
              <a:rPr lang="en-US" sz="1800" dirty="0" smtClean="0"/>
              <a:t>3% of commercially valuable fish spp. are under-harvested</a:t>
            </a:r>
          </a:p>
          <a:p>
            <a:pPr lvl="1" eaLnBrk="1" hangingPunct="1"/>
            <a:r>
              <a:rPr lang="en-US" sz="1800" dirty="0" smtClean="0"/>
              <a:t>21% “moderately” exploited, could support a little more fishing</a:t>
            </a:r>
          </a:p>
          <a:p>
            <a:pPr lvl="1" eaLnBrk="1" hangingPunct="1"/>
            <a:r>
              <a:rPr lang="en-US" sz="1800" dirty="0" smtClean="0"/>
              <a:t>52% fully exploited</a:t>
            </a:r>
          </a:p>
          <a:p>
            <a:pPr lvl="1" eaLnBrk="1" hangingPunct="1"/>
            <a:r>
              <a:rPr lang="en-US" sz="1800" dirty="0" smtClean="0"/>
              <a:t>16% </a:t>
            </a:r>
            <a:r>
              <a:rPr lang="en-US" sz="1800" dirty="0" err="1" smtClean="0"/>
              <a:t>overexploted</a:t>
            </a:r>
            <a:endParaRPr lang="en-US" sz="1800" dirty="0" smtClean="0"/>
          </a:p>
          <a:p>
            <a:pPr lvl="1" eaLnBrk="1" hangingPunct="1"/>
            <a:r>
              <a:rPr lang="en-US" sz="1800" dirty="0" smtClean="0"/>
              <a:t>7% seriously depleted</a:t>
            </a:r>
          </a:p>
          <a:p>
            <a:pPr lvl="1" eaLnBrk="1" hangingPunct="1"/>
            <a:r>
              <a:rPr lang="en-US" sz="1800" dirty="0" smtClean="0"/>
              <a:t>1% “recovering” from depletion</a:t>
            </a:r>
          </a:p>
          <a:p>
            <a:pPr lvl="1" eaLnBrk="1" hangingPunct="1"/>
            <a:endParaRPr lang="en-US" sz="1800" dirty="0" smtClean="0"/>
          </a:p>
        </p:txBody>
      </p:sp>
      <p:pic>
        <p:nvPicPr>
          <p:cNvPr id="5124" name="Picture 6" descr="un hunting zone"/>
          <p:cNvPicPr>
            <a:picLocks noChangeAspect="1" noChangeArrowheads="1"/>
          </p:cNvPicPr>
          <p:nvPr/>
        </p:nvPicPr>
        <p:blipFill>
          <a:blip r:embed="rId2"/>
          <a:srcRect/>
          <a:stretch>
            <a:fillRect/>
          </a:stretch>
        </p:blipFill>
        <p:spPr bwMode="auto">
          <a:xfrm>
            <a:off x="4953000" y="3505200"/>
            <a:ext cx="3714750" cy="2952750"/>
          </a:xfrm>
          <a:prstGeom prst="rect">
            <a:avLst/>
          </a:prstGeom>
          <a:noFill/>
          <a:ln w="9525">
            <a:noFill/>
            <a:miter lim="800000"/>
            <a:headEnd/>
            <a:tailEnd/>
          </a:ln>
        </p:spPr>
      </p:pic>
      <p:pic>
        <p:nvPicPr>
          <p:cNvPr id="5125" name="Picture 7" descr="school"/>
          <p:cNvPicPr>
            <a:picLocks noChangeAspect="1" noChangeArrowheads="1"/>
          </p:cNvPicPr>
          <p:nvPr/>
        </p:nvPicPr>
        <p:blipFill>
          <a:blip r:embed="rId3"/>
          <a:srcRect/>
          <a:stretch>
            <a:fillRect/>
          </a:stretch>
        </p:blipFill>
        <p:spPr bwMode="auto">
          <a:xfrm>
            <a:off x="5410200" y="838200"/>
            <a:ext cx="3248025" cy="23145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flipH="1">
            <a:off x="381000" y="274638"/>
            <a:ext cx="76200" cy="106362"/>
          </a:xfrm>
        </p:spPr>
        <p:txBody>
          <a:bodyPr/>
          <a:lstStyle/>
          <a:p>
            <a:pPr eaLnBrk="1" hangingPunct="1"/>
            <a:endParaRPr lang="id-ID" sz="4000" smtClean="0"/>
          </a:p>
        </p:txBody>
      </p:sp>
      <p:sp>
        <p:nvSpPr>
          <p:cNvPr id="6147" name="Rectangle 5"/>
          <p:cNvSpPr>
            <a:spLocks noGrp="1" noChangeArrowheads="1"/>
          </p:cNvSpPr>
          <p:nvPr>
            <p:ph type="body" idx="1"/>
          </p:nvPr>
        </p:nvSpPr>
        <p:spPr>
          <a:xfrm>
            <a:off x="457200" y="457200"/>
            <a:ext cx="4267200" cy="5668963"/>
          </a:xfrm>
        </p:spPr>
        <p:txBody>
          <a:bodyPr/>
          <a:lstStyle/>
          <a:p>
            <a:pPr eaLnBrk="1" hangingPunct="1"/>
            <a:r>
              <a:rPr lang="en-US" sz="1800" smtClean="0"/>
              <a:t>Some assessments are even more pessimistic: Nature (2006) study estimated that large, predatory ocean fish were only at 10% of their abundance prior to the 20</a:t>
            </a:r>
            <a:r>
              <a:rPr lang="en-US" sz="1800" baseline="30000" smtClean="0"/>
              <a:t>th</a:t>
            </a:r>
            <a:r>
              <a:rPr lang="en-US" sz="1800" smtClean="0"/>
              <a:t> century</a:t>
            </a:r>
          </a:p>
          <a:p>
            <a:pPr eaLnBrk="1" hangingPunct="1"/>
            <a:endParaRPr lang="en-US" sz="1800" smtClean="0"/>
          </a:p>
          <a:p>
            <a:pPr eaLnBrk="1" hangingPunct="1"/>
            <a:r>
              <a:rPr lang="en-US" sz="1800" smtClean="0"/>
              <a:t>On a global level, catches peaked in mid-1990s, fell 13% between 1994 and 2003</a:t>
            </a:r>
          </a:p>
          <a:p>
            <a:pPr eaLnBrk="1" hangingPunct="1"/>
            <a:endParaRPr lang="en-US" sz="1800" smtClean="0"/>
          </a:p>
          <a:p>
            <a:pPr eaLnBrk="1" hangingPunct="1"/>
            <a:r>
              <a:rPr lang="en-US" sz="1800" smtClean="0"/>
              <a:t>Modern ‘industrial’ fishing tends to catch many unintended species, disturb ocean floor, and catch younger fish before they have time to reproduce</a:t>
            </a:r>
          </a:p>
          <a:p>
            <a:pPr eaLnBrk="1" hangingPunct="1"/>
            <a:endParaRPr lang="en-US" sz="1800" smtClean="0"/>
          </a:p>
          <a:p>
            <a:pPr eaLnBrk="1" hangingPunct="1"/>
            <a:r>
              <a:rPr lang="en-US" sz="1800" smtClean="0"/>
              <a:t>Today, many fisheries can survive only by being heavily subsidized</a:t>
            </a:r>
          </a:p>
          <a:p>
            <a:pPr eaLnBrk="1" hangingPunct="1"/>
            <a:endParaRPr lang="en-US" sz="1800" smtClean="0"/>
          </a:p>
        </p:txBody>
      </p:sp>
      <p:pic>
        <p:nvPicPr>
          <p:cNvPr id="6148" name="Picture 8" descr="0818pnas2"/>
          <p:cNvPicPr>
            <a:picLocks noChangeAspect="1" noChangeArrowheads="1"/>
          </p:cNvPicPr>
          <p:nvPr/>
        </p:nvPicPr>
        <p:blipFill>
          <a:blip r:embed="rId2"/>
          <a:srcRect/>
          <a:stretch>
            <a:fillRect/>
          </a:stretch>
        </p:blipFill>
        <p:spPr bwMode="auto">
          <a:xfrm>
            <a:off x="5105400" y="457200"/>
            <a:ext cx="3733800" cy="5791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274638"/>
            <a:ext cx="76200" cy="106362"/>
          </a:xfrm>
        </p:spPr>
        <p:txBody>
          <a:bodyPr/>
          <a:lstStyle/>
          <a:p>
            <a:pPr eaLnBrk="1" hangingPunct="1"/>
            <a:endParaRPr lang="id-ID" sz="4000" smtClean="0"/>
          </a:p>
        </p:txBody>
      </p:sp>
      <p:sp>
        <p:nvSpPr>
          <p:cNvPr id="7171" name="Rectangle 3"/>
          <p:cNvSpPr>
            <a:spLocks noGrp="1" noChangeArrowheads="1"/>
          </p:cNvSpPr>
          <p:nvPr>
            <p:ph type="body" idx="1"/>
          </p:nvPr>
        </p:nvSpPr>
        <p:spPr>
          <a:xfrm>
            <a:off x="457200" y="381000"/>
            <a:ext cx="7924800" cy="3352800"/>
          </a:xfrm>
        </p:spPr>
        <p:txBody>
          <a:bodyPr/>
          <a:lstStyle/>
          <a:p>
            <a:pPr eaLnBrk="1" hangingPunct="1">
              <a:lnSpc>
                <a:spcPct val="80000"/>
              </a:lnSpc>
            </a:pPr>
            <a:r>
              <a:rPr lang="en-US" sz="1800" b="1" smtClean="0"/>
              <a:t>Case studies….</a:t>
            </a:r>
          </a:p>
          <a:p>
            <a:pPr eaLnBrk="1" hangingPunct="1">
              <a:lnSpc>
                <a:spcPct val="80000"/>
              </a:lnSpc>
            </a:pPr>
            <a:endParaRPr lang="en-US" sz="1800" b="1" smtClean="0"/>
          </a:p>
          <a:p>
            <a:pPr eaLnBrk="1" hangingPunct="1">
              <a:lnSpc>
                <a:spcPct val="80000"/>
              </a:lnSpc>
            </a:pPr>
            <a:r>
              <a:rPr lang="en-US" sz="1800" smtClean="0"/>
              <a:t>Traditionally cod was extremely abundant in North Atlantic</a:t>
            </a:r>
          </a:p>
          <a:p>
            <a:pPr eaLnBrk="1" hangingPunct="1">
              <a:lnSpc>
                <a:spcPct val="80000"/>
              </a:lnSpc>
            </a:pPr>
            <a:r>
              <a:rPr lang="en-US" sz="1800" smtClean="0"/>
              <a:t>Until 1960, steady harvests of about 300,000 tons per year</a:t>
            </a:r>
          </a:p>
          <a:p>
            <a:pPr eaLnBrk="1" hangingPunct="1">
              <a:lnSpc>
                <a:spcPct val="80000"/>
              </a:lnSpc>
            </a:pPr>
            <a:r>
              <a:rPr lang="en-US" sz="1800" smtClean="0"/>
              <a:t>In 1960s, increased to 800,000 tons …. led to collapse of fishery</a:t>
            </a:r>
          </a:p>
          <a:p>
            <a:pPr eaLnBrk="1" hangingPunct="1">
              <a:lnSpc>
                <a:spcPct val="80000"/>
              </a:lnSpc>
            </a:pPr>
            <a:r>
              <a:rPr lang="en-US" sz="1800" smtClean="0"/>
              <a:t>When Canada closed the fishery in 1992, cod stocks at 1%-10% of historical levels</a:t>
            </a:r>
          </a:p>
          <a:p>
            <a:pPr eaLnBrk="1" hangingPunct="1">
              <a:lnSpc>
                <a:spcPct val="80000"/>
              </a:lnSpc>
            </a:pPr>
            <a:endParaRPr lang="en-US" sz="1800" smtClean="0"/>
          </a:p>
          <a:p>
            <a:pPr eaLnBrk="1" hangingPunct="1">
              <a:lnSpc>
                <a:spcPct val="80000"/>
              </a:lnSpc>
            </a:pPr>
            <a:r>
              <a:rPr lang="en-US" sz="1800" smtClean="0"/>
              <a:t>Crab fishing in Newfoundland exhausted most of the stock in just 6 years, going from 8600 tons in 1981 to 75 tons in 1985</a:t>
            </a:r>
          </a:p>
          <a:p>
            <a:pPr eaLnBrk="1" hangingPunct="1">
              <a:lnSpc>
                <a:spcPct val="80000"/>
              </a:lnSpc>
            </a:pPr>
            <a:endParaRPr lang="en-US" sz="1800" smtClean="0"/>
          </a:p>
          <a:p>
            <a:pPr eaLnBrk="1" hangingPunct="1">
              <a:lnSpc>
                <a:spcPct val="80000"/>
              </a:lnSpc>
            </a:pPr>
            <a:r>
              <a:rPr lang="en-US" sz="1800" smtClean="0"/>
              <a:t>Hake in Puget Sound went from 45 million lbs in 1983 to 1 million in 1998</a:t>
            </a:r>
          </a:p>
          <a:p>
            <a:pPr eaLnBrk="1" hangingPunct="1">
              <a:lnSpc>
                <a:spcPct val="80000"/>
              </a:lnSpc>
            </a:pPr>
            <a:endParaRPr lang="en-US" sz="1800" smtClean="0"/>
          </a:p>
          <a:p>
            <a:pPr eaLnBrk="1" hangingPunct="1">
              <a:lnSpc>
                <a:spcPct val="80000"/>
              </a:lnSpc>
            </a:pPr>
            <a:endParaRPr lang="en-US" sz="1800" smtClean="0"/>
          </a:p>
        </p:txBody>
      </p:sp>
      <p:pic>
        <p:nvPicPr>
          <p:cNvPr id="7172" name="Picture 4" descr="figure3-4"/>
          <p:cNvPicPr>
            <a:picLocks noChangeAspect="1" noChangeArrowheads="1"/>
          </p:cNvPicPr>
          <p:nvPr/>
        </p:nvPicPr>
        <p:blipFill>
          <a:blip r:embed="rId2"/>
          <a:srcRect/>
          <a:stretch>
            <a:fillRect/>
          </a:stretch>
        </p:blipFill>
        <p:spPr bwMode="auto">
          <a:xfrm>
            <a:off x="457200" y="3810000"/>
            <a:ext cx="8229600" cy="2667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flipV="1">
            <a:off x="457200" y="200025"/>
            <a:ext cx="76200" cy="74613"/>
          </a:xfrm>
        </p:spPr>
        <p:txBody>
          <a:bodyPr/>
          <a:lstStyle/>
          <a:p>
            <a:pPr eaLnBrk="1" hangingPunct="1"/>
            <a:endParaRPr lang="id-ID" sz="4000" smtClean="0"/>
          </a:p>
        </p:txBody>
      </p:sp>
      <p:sp>
        <p:nvSpPr>
          <p:cNvPr id="8195" name="Rectangle 3"/>
          <p:cNvSpPr>
            <a:spLocks noGrp="1" noChangeArrowheads="1"/>
          </p:cNvSpPr>
          <p:nvPr>
            <p:ph type="body" idx="1"/>
          </p:nvPr>
        </p:nvSpPr>
        <p:spPr>
          <a:xfrm>
            <a:off x="457200" y="304800"/>
            <a:ext cx="4343400" cy="5821363"/>
          </a:xfrm>
        </p:spPr>
        <p:txBody>
          <a:bodyPr/>
          <a:lstStyle/>
          <a:p>
            <a:pPr eaLnBrk="1" hangingPunct="1"/>
            <a:r>
              <a:rPr lang="en-US" sz="2000" smtClean="0"/>
              <a:t>Theory of sustainable harvesting: Maximum Sustained Yield</a:t>
            </a:r>
          </a:p>
          <a:p>
            <a:pPr eaLnBrk="1" hangingPunct="1"/>
            <a:endParaRPr lang="en-US" sz="2000" smtClean="0"/>
          </a:p>
          <a:p>
            <a:pPr eaLnBrk="1" hangingPunct="1"/>
            <a:r>
              <a:rPr lang="en-US" sz="1800" smtClean="0"/>
              <a:t>The idea is that when fish populations are reduced from their carrying capacity, they will reproduce at a faster rate (because there are more available resources)</a:t>
            </a:r>
          </a:p>
          <a:p>
            <a:pPr eaLnBrk="1" hangingPunct="1"/>
            <a:r>
              <a:rPr lang="en-US" sz="1800" smtClean="0"/>
              <a:t>When the number removed each year is equal to the net production of young, then the population will stay stable</a:t>
            </a:r>
          </a:p>
          <a:p>
            <a:pPr eaLnBrk="1" hangingPunct="1"/>
            <a:r>
              <a:rPr lang="en-US" sz="1800" smtClean="0"/>
              <a:t>Can stay stable at low or high levels</a:t>
            </a:r>
          </a:p>
          <a:p>
            <a:pPr eaLnBrk="1" hangingPunct="1"/>
            <a:endParaRPr lang="en-US" sz="1800" smtClean="0"/>
          </a:p>
          <a:p>
            <a:pPr eaLnBrk="1" hangingPunct="1"/>
            <a:r>
              <a:rPr lang="en-US" sz="1800" smtClean="0"/>
              <a:t>This can work, but needs to take account of population fluctuations, and has to be done correctly!</a:t>
            </a:r>
          </a:p>
        </p:txBody>
      </p:sp>
      <p:pic>
        <p:nvPicPr>
          <p:cNvPr id="8196" name="Picture 5" descr="Fig3"/>
          <p:cNvPicPr>
            <a:picLocks noChangeAspect="1" noChangeArrowheads="1"/>
          </p:cNvPicPr>
          <p:nvPr/>
        </p:nvPicPr>
        <p:blipFill>
          <a:blip r:embed="rId2"/>
          <a:srcRect/>
          <a:stretch>
            <a:fillRect/>
          </a:stretch>
        </p:blipFill>
        <p:spPr bwMode="auto">
          <a:xfrm>
            <a:off x="4762500" y="457200"/>
            <a:ext cx="4381500" cy="6019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Rectangle 8"/>
          <p:cNvSpPr>
            <a:spLocks noGrp="1" noChangeArrowheads="1"/>
          </p:cNvSpPr>
          <p:nvPr>
            <p:ph type="title"/>
          </p:nvPr>
        </p:nvSpPr>
        <p:spPr>
          <a:xfrm flipV="1">
            <a:off x="228600" y="-74613"/>
            <a:ext cx="76200" cy="74613"/>
          </a:xfrm>
        </p:spPr>
        <p:txBody>
          <a:bodyPr/>
          <a:lstStyle/>
          <a:p>
            <a:pPr eaLnBrk="1" hangingPunct="1"/>
            <a:endParaRPr lang="id-ID" sz="4000" smtClean="0"/>
          </a:p>
        </p:txBody>
      </p:sp>
      <p:sp>
        <p:nvSpPr>
          <p:cNvPr id="1029" name="Rectangle 3"/>
          <p:cNvSpPr>
            <a:spLocks noGrp="1" noChangeArrowheads="1"/>
          </p:cNvSpPr>
          <p:nvPr>
            <p:ph type="body" sz="half" idx="1"/>
          </p:nvPr>
        </p:nvSpPr>
        <p:spPr>
          <a:xfrm>
            <a:off x="457200" y="381000"/>
            <a:ext cx="3581400" cy="5745163"/>
          </a:xfrm>
        </p:spPr>
        <p:txBody>
          <a:bodyPr/>
          <a:lstStyle/>
          <a:p>
            <a:pPr eaLnBrk="1" hangingPunct="1"/>
            <a:r>
              <a:rPr lang="en-US" sz="1800" dirty="0" smtClean="0"/>
              <a:t>Fish culture as an alternative</a:t>
            </a:r>
            <a:endParaRPr lang="en-US" sz="1600" dirty="0" smtClean="0"/>
          </a:p>
          <a:p>
            <a:pPr eaLnBrk="1" hangingPunct="1"/>
            <a:endParaRPr lang="en-US" sz="1600" dirty="0" smtClean="0"/>
          </a:p>
          <a:p>
            <a:pPr eaLnBrk="1" hangingPunct="1"/>
            <a:r>
              <a:rPr lang="en-US" sz="1600" dirty="0" smtClean="0"/>
              <a:t>Currently 33% of all fish and shellfish is raised on fish farms</a:t>
            </a:r>
          </a:p>
          <a:p>
            <a:pPr eaLnBrk="1" hangingPunct="1"/>
            <a:r>
              <a:rPr lang="en-US" sz="1600" dirty="0" smtClean="0"/>
              <a:t>Practiced for centuries in China and Southeast Asia, now becoming popular in developed and developing countries</a:t>
            </a:r>
          </a:p>
          <a:p>
            <a:pPr eaLnBrk="1" hangingPunct="1"/>
            <a:r>
              <a:rPr lang="en-US" sz="1600" dirty="0" smtClean="0"/>
              <a:t>Tilapia, carp, salmon, milkfish, trout, catfish, as well as crustaceans (shrimp, crayfish) and mollusks (clams, oysters, etc)</a:t>
            </a:r>
          </a:p>
          <a:p>
            <a:pPr eaLnBrk="1" hangingPunct="1"/>
            <a:r>
              <a:rPr lang="en-US" sz="1600" dirty="0" smtClean="0"/>
              <a:t>Aquaculture is rapidly rising in </a:t>
            </a:r>
            <a:r>
              <a:rPr lang="en-US" sz="1600" dirty="0" err="1" smtClean="0"/>
              <a:t>improtance</a:t>
            </a:r>
            <a:r>
              <a:rPr lang="en-US" sz="1600" dirty="0" smtClean="0"/>
              <a:t> while wild-caught fisheries stagnate</a:t>
            </a:r>
          </a:p>
          <a:p>
            <a:pPr eaLnBrk="1" hangingPunct="1"/>
            <a:r>
              <a:rPr lang="en-US" sz="1600" dirty="0" smtClean="0"/>
              <a:t>May raise fish on farms their whole lives, or raise &amp; release (esp. with shellfish)</a:t>
            </a:r>
          </a:p>
          <a:p>
            <a:pPr eaLnBrk="1" hangingPunct="1"/>
            <a:endParaRPr lang="en-US" sz="1600" dirty="0" smtClean="0"/>
          </a:p>
          <a:p>
            <a:pPr eaLnBrk="1" hangingPunct="1"/>
            <a:endParaRPr lang="en-US" sz="1600" dirty="0" smtClean="0"/>
          </a:p>
          <a:p>
            <a:pPr eaLnBrk="1" hangingPunct="1"/>
            <a:endParaRPr lang="en-US" sz="1600" dirty="0" smtClean="0"/>
          </a:p>
        </p:txBody>
      </p:sp>
      <p:graphicFrame>
        <p:nvGraphicFramePr>
          <p:cNvPr id="1026" name="Object 4"/>
          <p:cNvGraphicFramePr>
            <a:graphicFrameLocks noChangeAspect="1"/>
          </p:cNvGraphicFramePr>
          <p:nvPr>
            <p:ph sz="quarter" idx="2"/>
          </p:nvPr>
        </p:nvGraphicFramePr>
        <p:xfrm>
          <a:off x="4648200" y="1720850"/>
          <a:ext cx="4038600" cy="1943100"/>
        </p:xfrm>
        <a:graphic>
          <a:graphicData uri="http://schemas.openxmlformats.org/presentationml/2006/ole">
            <p:oleObj spid="_x0000_s1026" name="Chart" r:id="rId3" imgW="9744151" imgH="4686300" progId="MSGraph.Chart.8">
              <p:embed followColorScheme="full"/>
            </p:oleObj>
          </a:graphicData>
        </a:graphic>
      </p:graphicFrame>
      <p:graphicFrame>
        <p:nvGraphicFramePr>
          <p:cNvPr id="1027" name="Object 7"/>
          <p:cNvGraphicFramePr>
            <a:graphicFrameLocks noChangeAspect="1"/>
          </p:cNvGraphicFramePr>
          <p:nvPr>
            <p:ph sz="quarter" idx="3"/>
          </p:nvPr>
        </p:nvGraphicFramePr>
        <p:xfrm>
          <a:off x="4648200" y="4060825"/>
          <a:ext cx="4038600" cy="1943100"/>
        </p:xfrm>
        <a:graphic>
          <a:graphicData uri="http://schemas.openxmlformats.org/presentationml/2006/ole">
            <p:oleObj spid="_x0000_s1027" name="Chart" r:id="rId4" imgW="9744151" imgH="4686300" progId="MSGraph.Chart.8">
              <p:embed followColorScheme="full"/>
            </p:oleObj>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flipH="1">
            <a:off x="381000" y="274638"/>
            <a:ext cx="76200" cy="334962"/>
          </a:xfrm>
        </p:spPr>
        <p:txBody>
          <a:bodyPr/>
          <a:lstStyle/>
          <a:p>
            <a:pPr eaLnBrk="1" hangingPunct="1"/>
            <a:endParaRPr lang="id-ID" sz="4000" smtClean="0"/>
          </a:p>
        </p:txBody>
      </p:sp>
      <p:sp>
        <p:nvSpPr>
          <p:cNvPr id="9219" name="Rectangle 3"/>
          <p:cNvSpPr>
            <a:spLocks noGrp="1" noChangeArrowheads="1"/>
          </p:cNvSpPr>
          <p:nvPr>
            <p:ph type="body" idx="1"/>
          </p:nvPr>
        </p:nvSpPr>
        <p:spPr>
          <a:xfrm>
            <a:off x="457200" y="304800"/>
            <a:ext cx="4648200" cy="5821363"/>
          </a:xfrm>
        </p:spPr>
        <p:txBody>
          <a:bodyPr/>
          <a:lstStyle/>
          <a:p>
            <a:pPr eaLnBrk="1" hangingPunct="1"/>
            <a:r>
              <a:rPr lang="en-US" sz="1800" b="1" dirty="0" smtClean="0"/>
              <a:t>Problems of fish culture</a:t>
            </a:r>
          </a:p>
          <a:p>
            <a:pPr eaLnBrk="1" hangingPunct="1"/>
            <a:endParaRPr lang="en-US" sz="1800" b="1" dirty="0" smtClean="0"/>
          </a:p>
          <a:p>
            <a:pPr eaLnBrk="1" hangingPunct="1"/>
            <a:r>
              <a:rPr lang="en-US" sz="1800" dirty="0" smtClean="0"/>
              <a:t>Carnivorous fish and shellfish (salmon, trout, shrimp) require fish meal for food, which has in turn placed heavy pressure on wild stocks of anchovies and other small fish</a:t>
            </a:r>
          </a:p>
          <a:p>
            <a:pPr eaLnBrk="1" hangingPunct="1"/>
            <a:r>
              <a:rPr lang="en-US" sz="1800" dirty="0" smtClean="0"/>
              <a:t>Deforestation of mangroves to make room for shrimp and milkfish farming</a:t>
            </a:r>
          </a:p>
          <a:p>
            <a:pPr eaLnBrk="1" hangingPunct="1"/>
            <a:r>
              <a:rPr lang="en-US" sz="1800" dirty="0" smtClean="0"/>
              <a:t>Intensive aquaculture may foster diseases and parasites which can escape to wild populations Waste and effluents can damage marine habitat</a:t>
            </a:r>
          </a:p>
          <a:p>
            <a:pPr eaLnBrk="1" hangingPunct="1"/>
            <a:r>
              <a:rPr lang="en-US" sz="1800" dirty="0" smtClean="0"/>
              <a:t>Almost 10% of global mangrove habitat replaced by shrimp farms since 1980</a:t>
            </a:r>
          </a:p>
          <a:p>
            <a:pPr eaLnBrk="1" hangingPunct="1"/>
            <a:r>
              <a:rPr lang="en-US" sz="1800" dirty="0" smtClean="0"/>
              <a:t>Shrimp farming in, e.g. Brazil increased by 3000% in last 10 yrs so the problems we see beginning today will only become bigger</a:t>
            </a:r>
          </a:p>
        </p:txBody>
      </p:sp>
      <p:pic>
        <p:nvPicPr>
          <p:cNvPr id="9220" name="Picture 5" descr="Aug30_04"/>
          <p:cNvPicPr>
            <a:picLocks noChangeAspect="1" noChangeArrowheads="1"/>
          </p:cNvPicPr>
          <p:nvPr/>
        </p:nvPicPr>
        <p:blipFill>
          <a:blip r:embed="rId2"/>
          <a:srcRect/>
          <a:stretch>
            <a:fillRect/>
          </a:stretch>
        </p:blipFill>
        <p:spPr bwMode="auto">
          <a:xfrm>
            <a:off x="5410200" y="609600"/>
            <a:ext cx="3581400" cy="3048000"/>
          </a:xfrm>
          <a:prstGeom prst="rect">
            <a:avLst/>
          </a:prstGeom>
          <a:noFill/>
          <a:ln w="9525">
            <a:noFill/>
            <a:miter lim="800000"/>
            <a:headEnd/>
            <a:tailEnd/>
          </a:ln>
        </p:spPr>
      </p:pic>
      <p:pic>
        <p:nvPicPr>
          <p:cNvPr id="9221" name="Picture 7" descr="mangrove"/>
          <p:cNvPicPr>
            <a:picLocks noChangeAspect="1" noChangeArrowheads="1"/>
          </p:cNvPicPr>
          <p:nvPr/>
        </p:nvPicPr>
        <p:blipFill>
          <a:blip r:embed="rId3"/>
          <a:srcRect/>
          <a:stretch>
            <a:fillRect/>
          </a:stretch>
        </p:blipFill>
        <p:spPr bwMode="auto">
          <a:xfrm>
            <a:off x="5562600" y="4191000"/>
            <a:ext cx="3086100" cy="22193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fig 5"/>
          <p:cNvPicPr>
            <a:picLocks noChangeAspect="1" noChangeArrowheads="1"/>
          </p:cNvPicPr>
          <p:nvPr/>
        </p:nvPicPr>
        <p:blipFill>
          <a:blip r:embed="rId3"/>
          <a:srcRect/>
          <a:stretch>
            <a:fillRect/>
          </a:stretch>
        </p:blipFill>
        <p:spPr bwMode="auto">
          <a:xfrm>
            <a:off x="1428750" y="457200"/>
            <a:ext cx="6286500" cy="2832100"/>
          </a:xfrm>
          <a:prstGeom prst="rect">
            <a:avLst/>
          </a:prstGeom>
          <a:noFill/>
          <a:ln w="9525">
            <a:noFill/>
            <a:miter lim="800000"/>
            <a:headEnd/>
            <a:tailEnd/>
          </a:ln>
        </p:spPr>
      </p:pic>
      <p:sp>
        <p:nvSpPr>
          <p:cNvPr id="10243" name="Text Box 3"/>
          <p:cNvSpPr txBox="1">
            <a:spLocks noChangeArrowheads="1"/>
          </p:cNvSpPr>
          <p:nvPr/>
        </p:nvSpPr>
        <p:spPr bwMode="auto">
          <a:xfrm>
            <a:off x="838200" y="3657600"/>
            <a:ext cx="7407275" cy="915988"/>
          </a:xfrm>
          <a:prstGeom prst="rect">
            <a:avLst/>
          </a:prstGeom>
          <a:noFill/>
          <a:ln w="9525">
            <a:noFill/>
            <a:miter lim="800000"/>
            <a:headEnd/>
            <a:tailEnd/>
          </a:ln>
        </p:spPr>
        <p:txBody>
          <a:bodyPr>
            <a:spAutoFit/>
          </a:bodyPr>
          <a:lstStyle/>
          <a:p>
            <a:r>
              <a:rPr lang="en-US" dirty="0"/>
              <a:t>In nature, only about 10% of the energy from one </a:t>
            </a:r>
            <a:r>
              <a:rPr lang="en-US" dirty="0" err="1"/>
              <a:t>trophic</a:t>
            </a:r>
            <a:r>
              <a:rPr lang="en-US" dirty="0"/>
              <a:t> level makes it to the next </a:t>
            </a:r>
            <a:r>
              <a:rPr lang="en-US" dirty="0" err="1"/>
              <a:t>trophic</a:t>
            </a:r>
            <a:r>
              <a:rPr lang="en-US" dirty="0"/>
              <a:t> level—the rest is lost as waste.  (For example, it should take 10 lbs of prey to make 1 lb of predator.)</a:t>
            </a:r>
          </a:p>
        </p:txBody>
      </p:sp>
      <p:sp>
        <p:nvSpPr>
          <p:cNvPr id="10244" name="Text Box 4"/>
          <p:cNvSpPr txBox="1">
            <a:spLocks noChangeArrowheads="1"/>
          </p:cNvSpPr>
          <p:nvPr/>
        </p:nvSpPr>
        <p:spPr bwMode="auto">
          <a:xfrm>
            <a:off x="1543050" y="6491288"/>
            <a:ext cx="7600950" cy="366712"/>
          </a:xfrm>
          <a:prstGeom prst="rect">
            <a:avLst/>
          </a:prstGeom>
          <a:noFill/>
          <a:ln w="9525">
            <a:noFill/>
            <a:miter lim="800000"/>
            <a:headEnd/>
            <a:tailEnd/>
          </a:ln>
        </p:spPr>
        <p:txBody>
          <a:bodyPr wrap="none">
            <a:spAutoFit/>
          </a:bodyPr>
          <a:lstStyle/>
          <a:p>
            <a:r>
              <a:rPr lang="en-US"/>
              <a:t>http://www.cod.edu/PEOPLE/FACULTY/FANCHER/TrophicPyramids.htm</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673</TotalTime>
  <Words>883</Words>
  <Application>Microsoft Office PowerPoint</Application>
  <PresentationFormat>On-screen Show (4:3)</PresentationFormat>
  <Paragraphs>75</Paragraphs>
  <Slides>15</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15</vt:i4>
      </vt:variant>
    </vt:vector>
  </HeadingPairs>
  <TitlesOfParts>
    <vt:vector size="17" baseType="lpstr">
      <vt:lpstr>Default Design</vt:lpstr>
      <vt:lpstr>Chart</vt:lpstr>
      <vt:lpstr>Human Impact in Aquatic Systems</vt:lpstr>
      <vt:lpstr>What are human impacts?</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Michigan State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Human Impact in Aquatic Systems: Fish Farming vs. Fish Raising</dc:title>
  <dc:creator>Microlabs</dc:creator>
  <cp:lastModifiedBy>IG YUDHA</cp:lastModifiedBy>
  <cp:revision>15</cp:revision>
  <dcterms:created xsi:type="dcterms:W3CDTF">2008-12-03T22:25:42Z</dcterms:created>
  <dcterms:modified xsi:type="dcterms:W3CDTF">2019-10-07T06:24:55Z</dcterms:modified>
</cp:coreProperties>
</file>