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6" r:id="rId6"/>
    <p:sldId id="277" r:id="rId7"/>
    <p:sldId id="278" r:id="rId8"/>
    <p:sldId id="279" r:id="rId9"/>
    <p:sldId id="257" r:id="rId10"/>
    <p:sldId id="258" r:id="rId11"/>
    <p:sldId id="259" r:id="rId12"/>
    <p:sldId id="260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B0F4-04B9-4BE6-BE79-32D081020F2D}" type="datetimeFigureOut">
              <a:rPr lang="id-ID" smtClean="0"/>
              <a:pPr/>
              <a:t>06/10/2017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823E-B6B0-4871-816C-45DFE1BAB6D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Harrington" pitchFamily="82" charset="0"/>
              </a:rPr>
              <a:t>KULIAH 5</a:t>
            </a:r>
            <a:endParaRPr lang="id-ID" sz="9600" b="1" dirty="0">
              <a:solidFill>
                <a:schemeClr val="bg1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23574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ASAS KESEIMBANGAN  </a:t>
            </a:r>
            <a:r>
              <a:rPr lang="en-US" b="1" dirty="0" err="1" smtClean="0">
                <a:solidFill>
                  <a:srgbClr val="FFC000"/>
                </a:solidFill>
              </a:rPr>
              <a:t>kepentingan</a:t>
            </a:r>
            <a:r>
              <a:rPr lang="en-US" b="1" dirty="0" smtClean="0">
                <a:solidFill>
                  <a:srgbClr val="FFC000"/>
                </a:solidFill>
              </a:rPr>
              <a:t> (the balancing of </a:t>
            </a:r>
            <a:r>
              <a:rPr lang="en-US" b="1" dirty="0" err="1" smtClean="0">
                <a:solidFill>
                  <a:srgbClr val="FFC000"/>
                </a:solidFill>
              </a:rPr>
              <a:t>intersts</a:t>
            </a:r>
            <a:r>
              <a:rPr lang="en-US" b="1" dirty="0" smtClean="0">
                <a:solidFill>
                  <a:srgbClr val="FFC000"/>
                </a:solidFill>
              </a:rPr>
              <a:t>), </a:t>
            </a:r>
            <a:r>
              <a:rPr lang="en-US" b="1" dirty="0" err="1" smtClean="0">
                <a:solidFill>
                  <a:srgbClr val="FFC000"/>
                </a:solidFill>
              </a:rPr>
              <a:t>yaitu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keseimbangan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kepentingan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pribadi</a:t>
            </a:r>
            <a:r>
              <a:rPr lang="en-US" b="1" dirty="0" smtClean="0">
                <a:solidFill>
                  <a:srgbClr val="FFC000"/>
                </a:solidFill>
              </a:rPr>
              <a:t>  </a:t>
            </a:r>
            <a:r>
              <a:rPr lang="en-US" b="1" dirty="0" err="1" smtClean="0">
                <a:solidFill>
                  <a:srgbClr val="FFC000"/>
                </a:solidFill>
              </a:rPr>
              <a:t>dan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kepentingan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umum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0059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FFC000"/>
                </a:solidFill>
              </a:rPr>
              <a:t>ASAS KESAMAAN (equality before the law) </a:t>
            </a:r>
            <a:r>
              <a:rPr lang="en-US" b="1" dirty="0" smtClean="0">
                <a:solidFill>
                  <a:srgbClr val="00B0F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yaitu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kesamaan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didepan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hukum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artinya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setiap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orang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didepan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hukum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harus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diperlakukan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diberi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kedudukan</a:t>
            </a:r>
            <a:r>
              <a:rPr lang="en-US" b="1" dirty="0" smtClean="0">
                <a:solidFill>
                  <a:srgbClr val="FF0000"/>
                </a:solidFill>
              </a:rPr>
              <a:t> yang </a:t>
            </a:r>
            <a:r>
              <a:rPr lang="en-US" b="1" dirty="0" err="1" smtClean="0">
                <a:solidFill>
                  <a:srgbClr val="FF0000"/>
                </a:solidFill>
              </a:rPr>
              <a:t>sama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tidak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boleh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dibedakan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Nondiscriminative</a:t>
            </a:r>
            <a:r>
              <a:rPr lang="en-US" b="1" dirty="0" smtClean="0">
                <a:solidFill>
                  <a:srgbClr val="FF0000"/>
                </a:solidFill>
              </a:rPr>
              <a:t>) ,</a:t>
            </a:r>
            <a:r>
              <a:rPr lang="en-US" b="1" dirty="0" err="1" smtClean="0">
                <a:solidFill>
                  <a:srgbClr val="FF0000"/>
                </a:solidFill>
              </a:rPr>
              <a:t>berdasarkan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suku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ras</a:t>
            </a:r>
            <a:r>
              <a:rPr lang="en-US" b="1" dirty="0" smtClean="0">
                <a:solidFill>
                  <a:srgbClr val="FF0000"/>
                </a:solidFill>
              </a:rPr>
              <a:t>, agama,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antar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golongan</a:t>
            </a:r>
            <a:r>
              <a:rPr lang="en-US" b="1" dirty="0" smtClean="0">
                <a:solidFill>
                  <a:srgbClr val="FF0000"/>
                </a:solidFill>
              </a:rPr>
              <a:t> (SARA). </a:t>
            </a:r>
            <a:r>
              <a:rPr lang="en-US" b="1" dirty="0" err="1" smtClean="0">
                <a:solidFill>
                  <a:srgbClr val="FF0000"/>
                </a:solidFill>
              </a:rPr>
              <a:t>Asas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juga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menjadi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dasar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atau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asasi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manusia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id-ID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18" y="368264"/>
            <a:ext cx="8686800" cy="7747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UU </a:t>
            </a:r>
            <a:r>
              <a:rPr lang="en-US" sz="3600" b="1" dirty="0" err="1" smtClean="0">
                <a:solidFill>
                  <a:schemeClr val="bg1"/>
                </a:solidFill>
              </a:rPr>
              <a:t>Sebagai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Sarana</a:t>
            </a:r>
            <a:r>
              <a:rPr lang="en-US" sz="3600" b="1" dirty="0" smtClean="0">
                <a:solidFill>
                  <a:schemeClr val="bg1"/>
                </a:solidFill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</a:rPr>
              <a:t>Maksimal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Untuk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Mencapai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Kesejahteraan</a:t>
            </a:r>
            <a:r>
              <a:rPr lang="en-US" sz="3600" b="1" dirty="0" smtClean="0">
                <a:solidFill>
                  <a:schemeClr val="bg1"/>
                </a:solidFill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</a:rPr>
              <a:t>Syarat-syaratnya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969"/>
            <a:ext cx="8229600" cy="4697427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a. KETERBUKAAN (</a:t>
            </a:r>
            <a:r>
              <a:rPr lang="en-US" b="1" dirty="0" err="1" smtClean="0">
                <a:solidFill>
                  <a:srgbClr val="FF0000"/>
                </a:solidFill>
              </a:rPr>
              <a:t>trannsparancy</a:t>
            </a:r>
            <a:r>
              <a:rPr lang="en-US" b="1" dirty="0" smtClean="0">
                <a:solidFill>
                  <a:srgbClr val="FF0000"/>
                </a:solidFill>
              </a:rPr>
              <a:t>), </a:t>
            </a:r>
            <a:r>
              <a:rPr lang="en-US" b="1" dirty="0" err="1" smtClean="0">
                <a:solidFill>
                  <a:srgbClr val="FF0000"/>
                </a:solidFill>
              </a:rPr>
              <a:t>dalam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persidangan</a:t>
            </a:r>
            <a:r>
              <a:rPr lang="en-US" b="1" dirty="0" smtClean="0">
                <a:solidFill>
                  <a:srgbClr val="FF0000"/>
                </a:solidFill>
              </a:rPr>
              <a:t> DPR </a:t>
            </a:r>
            <a:r>
              <a:rPr lang="en-US" b="1" dirty="0" err="1" smtClean="0">
                <a:solidFill>
                  <a:srgbClr val="FF0000"/>
                </a:solidFill>
              </a:rPr>
              <a:t>atau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perilaku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Eksekutif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dalam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proses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penyusunan</a:t>
            </a:r>
            <a:r>
              <a:rPr lang="en-US" b="1" dirty="0" smtClean="0">
                <a:solidFill>
                  <a:srgbClr val="FF0000"/>
                </a:solidFill>
              </a:rPr>
              <a:t> RUU.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b. </a:t>
            </a:r>
            <a:r>
              <a:rPr lang="en-US" b="1" dirty="0" err="1" smtClean="0">
                <a:solidFill>
                  <a:schemeClr val="bg1"/>
                </a:solidFill>
              </a:rPr>
              <a:t>Hak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warga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masyarakat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untuk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dilibatkan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partisipasi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publik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Publik</a:t>
            </a:r>
            <a:r>
              <a:rPr lang="en-US" b="1" dirty="0" smtClean="0">
                <a:solidFill>
                  <a:schemeClr val="bg1"/>
                </a:solidFill>
              </a:rPr>
              <a:t> participation)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memberikan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masukan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mengusulkan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proses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pembuatan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pelaksanaan</a:t>
            </a:r>
            <a:r>
              <a:rPr lang="en-US" b="1" dirty="0" smtClean="0">
                <a:solidFill>
                  <a:schemeClr val="bg1"/>
                </a:solidFill>
              </a:rPr>
              <a:t> UU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cara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07209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Konsultasi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publik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yaitu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mengundang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warga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masyarakat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514350" indent="-514350">
              <a:buAutoNum type="arabicPeriod" startAt="2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Mengintensifkan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acara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dengan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mengundang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organisasi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tertentu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Asosiasi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Profesi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dalam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penyususunan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RUU</a:t>
            </a:r>
          </a:p>
          <a:p>
            <a:pPr marL="514350" indent="-514350">
              <a:buAutoNum type="arabicPeriod" startAt="2"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Membebtuk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Komisi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penasehat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terdiri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tokoh-tokoh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terkemuka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terpandang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id-ID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6"/>
            <a:ext cx="8229600" cy="1571612"/>
          </a:xfr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l"/>
            <a:r>
              <a:rPr lang="en-US" b="1" dirty="0" err="1" smtClean="0"/>
              <a:t>Pasal</a:t>
            </a:r>
            <a:r>
              <a:rPr lang="en-US" b="1" dirty="0" smtClean="0"/>
              <a:t> 5 UU 10/2004 </a:t>
            </a:r>
            <a:br>
              <a:rPr lang="en-US" b="1" dirty="0" smtClean="0"/>
            </a:br>
            <a:r>
              <a:rPr lang="en-US" sz="3200" b="1" dirty="0" err="1" smtClean="0"/>
              <a:t>Berdasarkan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Asas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Pembentukan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Perturan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Perundang-undangan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meliputi</a:t>
            </a:r>
            <a:r>
              <a:rPr lang="en-US" sz="3200" b="1" dirty="0" smtClean="0"/>
              <a:t> :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525963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n-US" b="1" dirty="0" err="1" smtClean="0">
                <a:solidFill>
                  <a:schemeClr val="bg1"/>
                </a:solidFill>
              </a:rPr>
              <a:t>Kejelasan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tujuan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AutoNum type="alphaLcPeriod"/>
            </a:pPr>
            <a:r>
              <a:rPr lang="en-US" b="1" dirty="0" err="1" smtClean="0">
                <a:solidFill>
                  <a:schemeClr val="bg1"/>
                </a:solidFill>
              </a:rPr>
              <a:t>Kelembagaan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organ </a:t>
            </a:r>
            <a:r>
              <a:rPr lang="en-US" b="1" dirty="0" err="1" smtClean="0">
                <a:solidFill>
                  <a:schemeClr val="bg1"/>
                </a:solidFill>
              </a:rPr>
              <a:t>pembentuk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tepat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AutoNum type="alphaLcPeriod"/>
            </a:pPr>
            <a:r>
              <a:rPr lang="en-US" b="1" dirty="0" err="1" smtClean="0">
                <a:solidFill>
                  <a:schemeClr val="bg1"/>
                </a:solidFill>
              </a:rPr>
              <a:t>Kesesuaian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antara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jenis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materi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muatan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AutoNum type="alphaLcPeriod"/>
            </a:pPr>
            <a:r>
              <a:rPr lang="en-US" b="1" dirty="0" err="1" smtClean="0">
                <a:solidFill>
                  <a:schemeClr val="bg1"/>
                </a:solidFill>
              </a:rPr>
              <a:t>Dapat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dilaksanakan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AutoNum type="alphaLcPeriod"/>
            </a:pPr>
            <a:r>
              <a:rPr lang="en-US" b="1" dirty="0" err="1" smtClean="0">
                <a:solidFill>
                  <a:schemeClr val="bg1"/>
                </a:solidFill>
              </a:rPr>
              <a:t>Daya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guna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hasil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guna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AutoNum type="alphaLcPeriod"/>
            </a:pPr>
            <a:r>
              <a:rPr lang="en-US" b="1" dirty="0" err="1" smtClean="0">
                <a:solidFill>
                  <a:schemeClr val="bg1"/>
                </a:solidFill>
              </a:rPr>
              <a:t>Kejelasan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rumusan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AutoNum type="alphaLcPeriod"/>
            </a:pPr>
            <a:r>
              <a:rPr lang="en-US" b="1" dirty="0" err="1" smtClean="0">
                <a:solidFill>
                  <a:schemeClr val="bg1"/>
                </a:solidFill>
              </a:rPr>
              <a:t>keterbukaan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AutoNum type="alphaLcPeriod"/>
            </a:pP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728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6600" b="1" dirty="0" smtClean="0"/>
              <a:t>Sekian dan terima kasih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b="1" dirty="0" err="1" smtClean="0"/>
              <a:t>Asas-asas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hukum</a:t>
            </a:r>
            <a:r>
              <a:rPr lang="en-US" sz="4800" b="1" dirty="0" smtClean="0"/>
              <a:t> 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</a:rPr>
              <a:t>Asas-asas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hukum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dapat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dibedakan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pada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dua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tingkatan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yaitu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</a:rPr>
              <a:t>asas-asas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atau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prinsip-prinsip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hukum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umum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</a:rPr>
              <a:t>(the general principles of law)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dan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asas-asas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hukum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khusus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id-ID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Asas-asas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atau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prinsip-prinsip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hukum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umum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(general principles of law) yang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harus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diperhatikan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dalam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perundang-undangan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en-US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antara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lain :</a:t>
            </a:r>
          </a:p>
          <a:p>
            <a:pPr>
              <a:buNone/>
            </a:pPr>
            <a:endParaRPr lang="id-ID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ASAS LEX SUPERIOR LEGI INFERIORI</a:t>
            </a:r>
            <a:endParaRPr lang="id-ID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/>
              <a:t>Yaitu</a:t>
            </a:r>
            <a:r>
              <a:rPr lang="en-US" sz="3600" b="1" dirty="0" smtClean="0"/>
              <a:t> UU yang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tinggi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tingkatannya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atau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hierarkinya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didahulukan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daripada</a:t>
            </a:r>
            <a:r>
              <a:rPr lang="en-US" sz="3600" b="1" dirty="0" smtClean="0"/>
              <a:t> UU yang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rendah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sebaliknya</a:t>
            </a:r>
            <a:r>
              <a:rPr lang="en-US" sz="3600" b="1" dirty="0" smtClean="0"/>
              <a:t> UU yang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rendah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boleh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bertentangan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dengan</a:t>
            </a:r>
            <a:r>
              <a:rPr lang="en-US" sz="3600" b="1" dirty="0" smtClean="0"/>
              <a:t> UU yang </a:t>
            </a:r>
            <a:r>
              <a:rPr lang="en-US" sz="3600" b="1" dirty="0" err="1" smtClean="0"/>
              <a:t>lebih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tinggi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tingkatannya</a:t>
            </a:r>
            <a:r>
              <a:rPr lang="en-US" sz="36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FFFF00"/>
                </a:solidFill>
              </a:rPr>
              <a:t>Misal</a:t>
            </a:r>
            <a:r>
              <a:rPr lang="en-US" sz="3600" b="1" dirty="0" smtClean="0">
                <a:solidFill>
                  <a:srgbClr val="FFFF00"/>
                </a:solidFill>
              </a:rPr>
              <a:t> UU </a:t>
            </a:r>
            <a:r>
              <a:rPr lang="en-US" sz="3600" b="1" dirty="0" err="1" smtClean="0">
                <a:solidFill>
                  <a:srgbClr val="FFFF00"/>
                </a:solidFill>
              </a:rPr>
              <a:t>Pemilu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tidak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boleh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bertentangan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dengan</a:t>
            </a:r>
            <a:r>
              <a:rPr lang="en-US" sz="3600" b="1" dirty="0" smtClean="0">
                <a:solidFill>
                  <a:srgbClr val="FFFF00"/>
                </a:solidFill>
              </a:rPr>
              <a:t> UUD 1945</a:t>
            </a:r>
            <a:endParaRPr lang="id-ID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ASAS LEX SPECIALIS DEROGAT LEGI GENERALI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5257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Yaitu</a:t>
            </a:r>
            <a:r>
              <a:rPr lang="en-US" b="1" i="1" dirty="0" smtClean="0">
                <a:solidFill>
                  <a:srgbClr val="FF0000"/>
                </a:solidFill>
              </a:rPr>
              <a:t> UU yang </a:t>
            </a:r>
            <a:r>
              <a:rPr lang="en-US" b="1" i="1" dirty="0" err="1" smtClean="0">
                <a:solidFill>
                  <a:srgbClr val="FF0000"/>
                </a:solidFill>
              </a:rPr>
              <a:t>bersifat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khusus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didahulukan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berlakunya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dari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pada</a:t>
            </a:r>
            <a:r>
              <a:rPr lang="en-US" b="1" i="1" dirty="0" smtClean="0">
                <a:solidFill>
                  <a:srgbClr val="FF0000"/>
                </a:solidFill>
              </a:rPr>
              <a:t> UU yang </a:t>
            </a:r>
            <a:r>
              <a:rPr lang="en-US" b="1" i="1" dirty="0" err="1" smtClean="0">
                <a:solidFill>
                  <a:srgbClr val="FF0000"/>
                </a:solidFill>
              </a:rPr>
              <a:t>yang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bersifat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umum</a:t>
            </a:r>
            <a:endParaRPr lang="en-US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err="1" smtClean="0">
                <a:solidFill>
                  <a:srgbClr val="FFFF00"/>
                </a:solidFill>
              </a:rPr>
              <a:t>Prinsip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ini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berlaku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terhadap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peraturan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perundang-undangan</a:t>
            </a:r>
            <a:r>
              <a:rPr lang="en-US" b="1" i="1" dirty="0" smtClean="0">
                <a:solidFill>
                  <a:srgbClr val="FFFF00"/>
                </a:solidFill>
              </a:rPr>
              <a:t> yang </a:t>
            </a:r>
            <a:r>
              <a:rPr lang="en-US" b="1" i="1" dirty="0" err="1" smtClean="0">
                <a:solidFill>
                  <a:srgbClr val="FFFF00"/>
                </a:solidFill>
              </a:rPr>
              <a:t>setingkat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atau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setara</a:t>
            </a:r>
            <a:endParaRPr lang="en-US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i="1" dirty="0" err="1" smtClean="0">
                <a:solidFill>
                  <a:schemeClr val="bg1"/>
                </a:solidFill>
              </a:rPr>
              <a:t>Misal</a:t>
            </a:r>
            <a:r>
              <a:rPr lang="en-US" b="1" i="1" dirty="0" smtClean="0">
                <a:solidFill>
                  <a:schemeClr val="bg1"/>
                </a:solidFill>
              </a:rPr>
              <a:t>  UU </a:t>
            </a:r>
            <a:r>
              <a:rPr lang="en-US" b="1" i="1" dirty="0" err="1" smtClean="0">
                <a:solidFill>
                  <a:schemeClr val="bg1"/>
                </a:solidFill>
              </a:rPr>
              <a:t>Perbankan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dan</a:t>
            </a:r>
            <a:r>
              <a:rPr lang="en-US" b="1" i="1" dirty="0" smtClean="0">
                <a:solidFill>
                  <a:schemeClr val="bg1"/>
                </a:solidFill>
              </a:rPr>
              <a:t> UU Perseroan </a:t>
            </a:r>
            <a:r>
              <a:rPr lang="en-US" b="1" i="1" dirty="0" err="1" smtClean="0">
                <a:solidFill>
                  <a:schemeClr val="bg1"/>
                </a:solidFill>
              </a:rPr>
              <a:t>Terbatas</a:t>
            </a:r>
            <a:r>
              <a:rPr lang="en-US" b="1" i="1" dirty="0" smtClean="0">
                <a:solidFill>
                  <a:schemeClr val="bg1"/>
                </a:solidFill>
              </a:rPr>
              <a:t> (PT) </a:t>
            </a:r>
            <a:r>
              <a:rPr lang="en-US" b="1" i="1" dirty="0" err="1" smtClean="0">
                <a:solidFill>
                  <a:schemeClr val="bg1"/>
                </a:solidFill>
              </a:rPr>
              <a:t>Maka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ketentuan</a:t>
            </a:r>
            <a:r>
              <a:rPr lang="en-US" b="1" i="1" dirty="0" smtClean="0">
                <a:solidFill>
                  <a:schemeClr val="bg1"/>
                </a:solidFill>
              </a:rPr>
              <a:t> UU </a:t>
            </a:r>
            <a:r>
              <a:rPr lang="en-US" b="1" i="1" dirty="0" err="1" smtClean="0">
                <a:solidFill>
                  <a:schemeClr val="bg1"/>
                </a:solidFill>
              </a:rPr>
              <a:t>Perbankan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didahulukan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berlakunya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terhadap</a:t>
            </a:r>
            <a:r>
              <a:rPr lang="en-US" b="1" i="1" dirty="0" smtClean="0">
                <a:solidFill>
                  <a:schemeClr val="bg1"/>
                </a:solidFill>
              </a:rPr>
              <a:t> bank yang </a:t>
            </a:r>
            <a:r>
              <a:rPr lang="en-US" b="1" i="1" dirty="0" err="1" smtClean="0">
                <a:solidFill>
                  <a:schemeClr val="bg1"/>
                </a:solidFill>
              </a:rPr>
              <a:t>berbadan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hukum</a:t>
            </a:r>
            <a:r>
              <a:rPr lang="en-US" b="1" i="1" dirty="0" smtClean="0">
                <a:solidFill>
                  <a:schemeClr val="bg1"/>
                </a:solidFill>
              </a:rPr>
              <a:t> PT </a:t>
            </a:r>
            <a:r>
              <a:rPr lang="en-US" b="1" i="1" dirty="0" err="1" smtClean="0">
                <a:solidFill>
                  <a:schemeClr val="bg1"/>
                </a:solidFill>
              </a:rPr>
              <a:t>daripada</a:t>
            </a:r>
            <a:r>
              <a:rPr lang="en-US" b="1" i="1" dirty="0" smtClean="0">
                <a:solidFill>
                  <a:schemeClr val="bg1"/>
                </a:solidFill>
              </a:rPr>
              <a:t> UU PT</a:t>
            </a:r>
            <a:endParaRPr lang="id-ID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ASAS LEX POSTERIOR LEGI PRIORI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UU yang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lebih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baru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atau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yang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terbit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kemudian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didahulukan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berlakunya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daripada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UU yang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terdahulu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atau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yang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terbit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kemudian</a:t>
            </a:r>
            <a:endParaRPr lang="id-ID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ASAS LEX NEMINEM COGIT AD IMPOSSOBILIA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4800" b="1" dirty="0" err="1" smtClean="0"/>
              <a:t>Yaitu</a:t>
            </a:r>
            <a:r>
              <a:rPr lang="en-US" sz="4800" b="1" dirty="0" smtClean="0"/>
              <a:t> UU </a:t>
            </a:r>
            <a:r>
              <a:rPr lang="en-US" sz="4800" b="1" dirty="0" err="1" smtClean="0"/>
              <a:t>tidak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memaksa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seseorang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ntuk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melakukan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sesuatu</a:t>
            </a:r>
            <a:r>
              <a:rPr lang="en-US" sz="4800" b="1" dirty="0" smtClean="0"/>
              <a:t> yang </a:t>
            </a:r>
            <a:r>
              <a:rPr lang="en-US" sz="4800" b="1" dirty="0" err="1" smtClean="0"/>
              <a:t>tidak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mungkin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didahulukan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atau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sering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disebut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asas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kepaturtan</a:t>
            </a:r>
            <a:r>
              <a:rPr lang="en-US" sz="4800" b="1" dirty="0" smtClean="0"/>
              <a:t> (</a:t>
            </a:r>
            <a:r>
              <a:rPr lang="en-US" sz="4800" b="1" dirty="0" err="1" smtClean="0"/>
              <a:t>bilijkheid</a:t>
            </a:r>
            <a:r>
              <a:rPr lang="en-US" sz="4800" b="1" dirty="0" smtClean="0"/>
              <a:t>)</a:t>
            </a:r>
            <a:endParaRPr lang="id-ID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ASAS LEX PERFECTA</a:t>
            </a:r>
            <a:endParaRPr lang="id-ID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Yaitu</a:t>
            </a:r>
            <a:r>
              <a:rPr lang="en-US" sz="4800" b="1" dirty="0" smtClean="0">
                <a:solidFill>
                  <a:srgbClr val="FF0000"/>
                </a:solidFill>
              </a:rPr>
              <a:t> UU </a:t>
            </a:r>
            <a:r>
              <a:rPr lang="en-US" sz="4800" b="1" dirty="0" err="1" smtClean="0">
                <a:solidFill>
                  <a:srgbClr val="FF0000"/>
                </a:solidFill>
              </a:rPr>
              <a:t>tidak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saja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melarang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suatu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tindakan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tetapi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juga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menyatakan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tindakan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terlarang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itu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batal</a:t>
            </a:r>
            <a:endParaRPr lang="id-ID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ASAS NON RETROACTIVE</a:t>
            </a:r>
          </a:p>
          <a:p>
            <a:pPr>
              <a:buNone/>
            </a:pPr>
            <a:r>
              <a:rPr lang="en-US" sz="4000" b="1" i="1" dirty="0" err="1" smtClean="0">
                <a:solidFill>
                  <a:srgbClr val="FF0000"/>
                </a:solidFill>
              </a:rPr>
              <a:t>Yaitu</a:t>
            </a:r>
            <a:r>
              <a:rPr lang="en-US" sz="4000" b="1" i="1" dirty="0" smtClean="0">
                <a:solidFill>
                  <a:srgbClr val="FF0000"/>
                </a:solidFill>
              </a:rPr>
              <a:t> UU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tidak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dimaksudkan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untuk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berlaku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surut</a:t>
            </a:r>
            <a:r>
              <a:rPr lang="en-US" sz="4000" b="1" i="1" dirty="0" smtClean="0">
                <a:solidFill>
                  <a:srgbClr val="FF0000"/>
                </a:solidFill>
              </a:rPr>
              <a:t> (statutes are not intended to have retroactive affect)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karena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akan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menimbulkan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ketidakpastian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hukum</a:t>
            </a:r>
            <a:r>
              <a:rPr lang="en-US" sz="4000" b="1" i="1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en-US" sz="4000" b="1" i="1" dirty="0" smtClean="0"/>
              <a:t>UU </a:t>
            </a:r>
            <a:r>
              <a:rPr lang="en-US" sz="4000" b="1" i="1" dirty="0" err="1" smtClean="0"/>
              <a:t>hanya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berlaku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untuk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waktu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kemudian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dan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tidak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berlaku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surut</a:t>
            </a:r>
            <a:endParaRPr lang="id-ID" sz="4000" b="1" i="1" dirty="0" smtClean="0"/>
          </a:p>
          <a:p>
            <a:pPr marL="514350" indent="-514350">
              <a:buNone/>
            </a:pPr>
            <a:endParaRPr lang="id-ID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442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KULIAH 5</vt:lpstr>
      <vt:lpstr>Asas-asas hukum </vt:lpstr>
      <vt:lpstr>PowerPoint Presentation</vt:lpstr>
      <vt:lpstr>ASAS LEX SUPERIOR LEGI INFERIORI</vt:lpstr>
      <vt:lpstr> ASAS LEX SPECIALIS DEROGAT LEGI GENERALI</vt:lpstr>
      <vt:lpstr>ASAS LEX POSTERIOR LEGI PRIORI</vt:lpstr>
      <vt:lpstr>ASAS LEX NEMINEM COGIT AD IMPOSSOBILIA</vt:lpstr>
      <vt:lpstr>ASAS LEX PERFECTA</vt:lpstr>
      <vt:lpstr>PowerPoint Presentation</vt:lpstr>
      <vt:lpstr>PowerPoint Presentation</vt:lpstr>
      <vt:lpstr>PowerPoint Presentation</vt:lpstr>
      <vt:lpstr>UU Sebagai Sarana Yang Maksimal Untuk Mencapai Kesejahteraan, Syarat-syaratnya </vt:lpstr>
      <vt:lpstr>PowerPoint Presentation</vt:lpstr>
      <vt:lpstr>Pasal 5 UU 10/2004  Berdasarkan Asas Pembentukan Perturan Perundang-undangan yang baik meliputi :</vt:lpstr>
      <vt:lpstr>Sekian dan terima kasih </vt:lpstr>
    </vt:vector>
  </TitlesOfParts>
  <Company>Zyrex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Pico</dc:creator>
  <cp:lastModifiedBy>acer</cp:lastModifiedBy>
  <cp:revision>84</cp:revision>
  <dcterms:created xsi:type="dcterms:W3CDTF">2011-05-01T01:31:47Z</dcterms:created>
  <dcterms:modified xsi:type="dcterms:W3CDTF">2017-10-06T04:30:36Z</dcterms:modified>
</cp:coreProperties>
</file>