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1" r:id="rId4"/>
    <p:sldId id="272" r:id="rId5"/>
    <p:sldId id="276" r:id="rId6"/>
    <p:sldId id="277" r:id="rId7"/>
    <p:sldId id="278" r:id="rId8"/>
    <p:sldId id="279" r:id="rId9"/>
    <p:sldId id="257" r:id="rId10"/>
    <p:sldId id="258" r:id="rId11"/>
    <p:sldId id="259" r:id="rId12"/>
    <p:sldId id="260" r:id="rId13"/>
    <p:sldId id="262" r:id="rId14"/>
    <p:sldId id="263" r:id="rId15"/>
    <p:sldId id="264" r:id="rId16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4CB0F4-04B9-4BE6-BE79-32D081020F2D}" type="datetimeFigureOut">
              <a:rPr lang="id-ID" smtClean="0"/>
              <a:pPr/>
              <a:t>06/10/2017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0A823E-B6B0-4871-816C-45DFE1BAB6D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930226"/>
          </a:xfrm>
        </p:spPr>
        <p:txBody>
          <a:bodyPr>
            <a:normAutofit/>
          </a:bodyPr>
          <a:lstStyle/>
          <a:p>
            <a:r>
              <a:rPr lang="en-US" sz="9600" b="1" dirty="0" smtClean="0">
                <a:solidFill>
                  <a:schemeClr val="bg1"/>
                </a:solidFill>
                <a:latin typeface="Harrington" pitchFamily="82" charset="0"/>
              </a:rPr>
              <a:t>KULIAH 5</a:t>
            </a:r>
            <a:endParaRPr lang="id-ID" sz="9600" b="1" dirty="0">
              <a:solidFill>
                <a:schemeClr val="bg1"/>
              </a:solidFill>
              <a:latin typeface="Harrington" pitchFamily="82" charset="0"/>
            </a:endParaRPr>
          </a:p>
        </p:txBody>
      </p:sp>
    </p:spTree>
  </p:cSld>
  <p:clrMapOvr>
    <a:masterClrMapping/>
  </p:clrMapOvr>
  <p:transition advClick="0">
    <p:wheel spokes="8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235745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b="1" dirty="0" smtClean="0">
                <a:solidFill>
                  <a:schemeClr val="bg1"/>
                </a:solidFill>
              </a:rPr>
              <a:t>ASAS KESEIMBANGAN  </a:t>
            </a:r>
            <a:r>
              <a:rPr lang="en-US" b="1" dirty="0" err="1" smtClean="0">
                <a:solidFill>
                  <a:srgbClr val="FFC000"/>
                </a:solidFill>
              </a:rPr>
              <a:t>kepentingan</a:t>
            </a:r>
            <a:r>
              <a:rPr lang="en-US" b="1" dirty="0" smtClean="0">
                <a:solidFill>
                  <a:srgbClr val="FFC000"/>
                </a:solidFill>
              </a:rPr>
              <a:t> (the balancing of </a:t>
            </a:r>
            <a:r>
              <a:rPr lang="en-US" b="1" dirty="0" err="1" smtClean="0">
                <a:solidFill>
                  <a:srgbClr val="FFC000"/>
                </a:solidFill>
              </a:rPr>
              <a:t>intersts</a:t>
            </a:r>
            <a:r>
              <a:rPr lang="en-US" b="1" dirty="0" smtClean="0">
                <a:solidFill>
                  <a:srgbClr val="FFC000"/>
                </a:solidFill>
              </a:rPr>
              <a:t>), </a:t>
            </a:r>
            <a:r>
              <a:rPr lang="en-US" b="1" dirty="0" err="1" smtClean="0">
                <a:solidFill>
                  <a:srgbClr val="FFC000"/>
                </a:solidFill>
              </a:rPr>
              <a:t>yaitu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keseimbangan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kepentingan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pribadi</a:t>
            </a:r>
            <a:r>
              <a:rPr lang="en-US" b="1" dirty="0" smtClean="0">
                <a:solidFill>
                  <a:srgbClr val="FFC000"/>
                </a:solidFill>
              </a:rPr>
              <a:t>  </a:t>
            </a:r>
            <a:r>
              <a:rPr lang="en-US" b="1" dirty="0" err="1" smtClean="0">
                <a:solidFill>
                  <a:srgbClr val="FFC000"/>
                </a:solidFill>
              </a:rPr>
              <a:t>dan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kepentingan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umum</a:t>
            </a:r>
            <a:r>
              <a:rPr lang="en-US" b="1" dirty="0" smtClean="0">
                <a:solidFill>
                  <a:srgbClr val="FFC000"/>
                </a:solidFill>
              </a:rPr>
              <a:t>.</a:t>
            </a:r>
          </a:p>
          <a:p>
            <a:pPr marL="514350" indent="-514350">
              <a:buNone/>
            </a:pPr>
            <a:endParaRPr lang="en-US" b="1" dirty="0" smtClean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450059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just">
              <a:buNone/>
            </a:pPr>
            <a:r>
              <a:rPr lang="en-US" b="1" dirty="0" smtClean="0">
                <a:solidFill>
                  <a:srgbClr val="FFC000"/>
                </a:solidFill>
              </a:rPr>
              <a:t>ASAS KESAMAAN (equality before the law) </a:t>
            </a:r>
            <a:r>
              <a:rPr lang="en-US" b="1" dirty="0" smtClean="0">
                <a:solidFill>
                  <a:srgbClr val="00B0F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yaitu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kesamaan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didepan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hukum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artinya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setiap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orang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didepan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hukum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harus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diperlakukan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diberi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kedudukan</a:t>
            </a:r>
            <a:r>
              <a:rPr lang="en-US" b="1" dirty="0" smtClean="0">
                <a:solidFill>
                  <a:srgbClr val="FF0000"/>
                </a:solidFill>
              </a:rPr>
              <a:t> yang </a:t>
            </a:r>
            <a:r>
              <a:rPr lang="en-US" b="1" dirty="0" err="1" smtClean="0">
                <a:solidFill>
                  <a:srgbClr val="FF0000"/>
                </a:solidFill>
              </a:rPr>
              <a:t>sama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tidak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boleh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dibedakan</a:t>
            </a:r>
            <a:r>
              <a:rPr lang="en-US" b="1" dirty="0" smtClean="0">
                <a:solidFill>
                  <a:srgbClr val="FF0000"/>
                </a:solidFill>
              </a:rPr>
              <a:t> (</a:t>
            </a:r>
            <a:r>
              <a:rPr lang="en-US" b="1" dirty="0" err="1" smtClean="0">
                <a:solidFill>
                  <a:srgbClr val="FF0000"/>
                </a:solidFill>
              </a:rPr>
              <a:t>Nondiscriminative</a:t>
            </a:r>
            <a:r>
              <a:rPr lang="en-US" b="1" dirty="0" smtClean="0">
                <a:solidFill>
                  <a:srgbClr val="FF0000"/>
                </a:solidFill>
              </a:rPr>
              <a:t>) ,</a:t>
            </a:r>
            <a:r>
              <a:rPr lang="en-US" b="1" dirty="0" err="1" smtClean="0">
                <a:solidFill>
                  <a:srgbClr val="FF0000"/>
                </a:solidFill>
              </a:rPr>
              <a:t>berdasarkan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suku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ras</a:t>
            </a:r>
            <a:r>
              <a:rPr lang="en-US" b="1" dirty="0" smtClean="0">
                <a:solidFill>
                  <a:srgbClr val="FF0000"/>
                </a:solidFill>
              </a:rPr>
              <a:t>, agama, </a:t>
            </a:r>
            <a:r>
              <a:rPr lang="en-US" b="1" dirty="0" err="1" smtClean="0">
                <a:solidFill>
                  <a:srgbClr val="FF0000"/>
                </a:solidFill>
              </a:rPr>
              <a:t>dan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antar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golongan</a:t>
            </a:r>
            <a:r>
              <a:rPr lang="en-US" b="1" dirty="0" smtClean="0">
                <a:solidFill>
                  <a:srgbClr val="FF0000"/>
                </a:solidFill>
              </a:rPr>
              <a:t> (SARA). </a:t>
            </a:r>
            <a:r>
              <a:rPr lang="en-US" b="1" dirty="0" err="1" smtClean="0">
                <a:solidFill>
                  <a:srgbClr val="FF0000"/>
                </a:solidFill>
              </a:rPr>
              <a:t>Asas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ini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juga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menjadi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dasar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atau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hak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asasi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manusia</a:t>
            </a:r>
            <a:r>
              <a:rPr lang="en-US" b="1" dirty="0" smtClean="0">
                <a:solidFill>
                  <a:srgbClr val="FF0000"/>
                </a:solidFill>
              </a:rPr>
              <a:t>.</a:t>
            </a:r>
            <a:endParaRPr lang="id-ID" b="1" dirty="0" smtClean="0">
              <a:solidFill>
                <a:schemeClr val="bg1"/>
              </a:solidFill>
            </a:endParaRPr>
          </a:p>
          <a:p>
            <a:pPr algn="just">
              <a:buNone/>
            </a:pP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918" y="368264"/>
            <a:ext cx="8686800" cy="774720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UU </a:t>
            </a:r>
            <a:r>
              <a:rPr lang="en-US" sz="3600" b="1" dirty="0" err="1" smtClean="0">
                <a:solidFill>
                  <a:schemeClr val="bg1"/>
                </a:solidFill>
              </a:rPr>
              <a:t>Sebagai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Sarana</a:t>
            </a:r>
            <a:r>
              <a:rPr lang="en-US" sz="3600" b="1" dirty="0" smtClean="0">
                <a:solidFill>
                  <a:schemeClr val="bg1"/>
                </a:solidFill>
              </a:rPr>
              <a:t> Yang </a:t>
            </a:r>
            <a:r>
              <a:rPr lang="en-US" sz="3600" b="1" dirty="0" err="1" smtClean="0">
                <a:solidFill>
                  <a:schemeClr val="bg1"/>
                </a:solidFill>
              </a:rPr>
              <a:t>Maksimal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Untuk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Mencapai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Kesejahteraan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Syarat-syaratnya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endParaRPr lang="id-ID" sz="36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31969"/>
            <a:ext cx="8229600" cy="4697427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a. KETERBUKAAN (</a:t>
            </a:r>
            <a:r>
              <a:rPr lang="en-US" b="1" dirty="0" err="1" smtClean="0">
                <a:solidFill>
                  <a:srgbClr val="FF0000"/>
                </a:solidFill>
              </a:rPr>
              <a:t>trannsparancy</a:t>
            </a:r>
            <a:r>
              <a:rPr lang="en-US" b="1" dirty="0" smtClean="0">
                <a:solidFill>
                  <a:srgbClr val="FF0000"/>
                </a:solidFill>
              </a:rPr>
              <a:t>),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persidangan</a:t>
            </a:r>
            <a:r>
              <a:rPr lang="en-US" b="1" dirty="0" smtClean="0">
                <a:solidFill>
                  <a:srgbClr val="FF0000"/>
                </a:solidFill>
              </a:rPr>
              <a:t> DPR </a:t>
            </a:r>
            <a:r>
              <a:rPr lang="en-US" b="1" dirty="0" err="1" smtClean="0">
                <a:solidFill>
                  <a:srgbClr val="FF0000"/>
                </a:solidFill>
              </a:rPr>
              <a:t>atau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perilaku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Eksekutif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dalam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proses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penyusunan</a:t>
            </a:r>
            <a:r>
              <a:rPr lang="en-US" b="1" dirty="0" smtClean="0">
                <a:solidFill>
                  <a:srgbClr val="FF0000"/>
                </a:solidFill>
              </a:rPr>
              <a:t> RUU.</a:t>
            </a:r>
          </a:p>
          <a:p>
            <a:pPr>
              <a:buNone/>
            </a:pPr>
            <a:endParaRPr lang="en-US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chemeClr val="bg1"/>
                </a:solidFill>
              </a:rPr>
              <a:t>b. </a:t>
            </a:r>
            <a:r>
              <a:rPr lang="en-US" b="1" dirty="0" err="1" smtClean="0">
                <a:solidFill>
                  <a:schemeClr val="bg1"/>
                </a:solidFill>
              </a:rPr>
              <a:t>Hak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kepada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warga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masyarakat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untuk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dilibatkan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partisipasi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publik</a:t>
            </a:r>
            <a:r>
              <a:rPr lang="en-US" b="1" dirty="0" smtClean="0">
                <a:solidFill>
                  <a:schemeClr val="bg1"/>
                </a:solidFill>
              </a:rPr>
              <a:t> (</a:t>
            </a:r>
            <a:r>
              <a:rPr lang="en-US" b="1" dirty="0" err="1" smtClean="0">
                <a:solidFill>
                  <a:schemeClr val="bg1"/>
                </a:solidFill>
              </a:rPr>
              <a:t>Publik</a:t>
            </a:r>
            <a:r>
              <a:rPr lang="en-US" b="1" dirty="0" smtClean="0">
                <a:solidFill>
                  <a:schemeClr val="bg1"/>
                </a:solidFill>
              </a:rPr>
              <a:t> participation)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memberikan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masukan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mengusulkan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dalam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proses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pembuatan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pelaksanaan</a:t>
            </a:r>
            <a:r>
              <a:rPr lang="en-US" b="1" dirty="0" smtClean="0">
                <a:solidFill>
                  <a:schemeClr val="bg1"/>
                </a:solidFill>
              </a:rPr>
              <a:t> UU </a:t>
            </a:r>
            <a:r>
              <a:rPr lang="en-US" b="1" dirty="0" err="1" smtClean="0">
                <a:solidFill>
                  <a:schemeClr val="bg1"/>
                </a:solidFill>
              </a:rPr>
              <a:t>dengan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cara</a:t>
            </a:r>
            <a:r>
              <a:rPr lang="en-US" b="1" dirty="0" smtClean="0">
                <a:solidFill>
                  <a:schemeClr val="bg1"/>
                </a:solidFill>
              </a:rPr>
              <a:t>:</a:t>
            </a:r>
          </a:p>
          <a:p>
            <a:pPr>
              <a:buNone/>
            </a:pPr>
            <a:r>
              <a:rPr lang="en-US" dirty="0" smtClean="0"/>
              <a:t> 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4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34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5" presetID="34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072098"/>
          </a:xfr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1. 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Konsultasi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publik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yaitu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mengundang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warga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masyarakat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</a:p>
          <a:p>
            <a:pPr marL="514350" indent="-514350">
              <a:buAutoNum type="arabicPeriod" startAt="2"/>
            </a:pP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Mengintensifkan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acara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dengan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mengundang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organisasi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tertentu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mis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;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Asosiasi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Profesi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dalam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penyususunan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RUU</a:t>
            </a:r>
          </a:p>
          <a:p>
            <a:pPr marL="514350" indent="-514350">
              <a:buAutoNum type="arabicPeriod" startAt="2"/>
            </a:pP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Membebtuk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Komisi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penasehat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terdiri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dari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tokoh-tokoh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terkemuka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/</a:t>
            </a:r>
            <a:r>
              <a:rPr lang="en-US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terpandang</a:t>
            </a:r>
            <a:r>
              <a:rPr lang="en-US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00B0F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id-ID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00B0F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2876"/>
            <a:ext cx="8229600" cy="1571612"/>
          </a:xfr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lvl="0" algn="l"/>
            <a:r>
              <a:rPr lang="en-US" b="1" dirty="0" err="1" smtClean="0"/>
              <a:t>Pasal</a:t>
            </a:r>
            <a:r>
              <a:rPr lang="en-US" b="1" dirty="0" smtClean="0"/>
              <a:t> 5 UU 10/2004 </a:t>
            </a:r>
            <a:br>
              <a:rPr lang="en-US" b="1" dirty="0" smtClean="0"/>
            </a:br>
            <a:r>
              <a:rPr lang="en-US" sz="3200" b="1" dirty="0" err="1" smtClean="0"/>
              <a:t>Berdasarkan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Asas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Pembentukan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Perturan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Perundang-undangan</a:t>
            </a:r>
            <a:r>
              <a:rPr lang="en-US" sz="3200" b="1" dirty="0" smtClean="0"/>
              <a:t> yang </a:t>
            </a:r>
            <a:r>
              <a:rPr lang="en-US" sz="3200" b="1" dirty="0" err="1" smtClean="0"/>
              <a:t>baik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meliputi</a:t>
            </a:r>
            <a:r>
              <a:rPr lang="en-US" sz="3200" b="1" dirty="0" smtClean="0"/>
              <a:t> :</a:t>
            </a:r>
            <a:endParaRPr lang="id-ID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3433"/>
            <a:ext cx="8229600" cy="4525963"/>
          </a:xfr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lnSpcReduction="10000"/>
          </a:bodyPr>
          <a:lstStyle/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Kejelasan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tujuan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Kelembagaan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atau</a:t>
            </a:r>
            <a:r>
              <a:rPr lang="en-US" b="1" dirty="0" smtClean="0">
                <a:solidFill>
                  <a:schemeClr val="bg1"/>
                </a:solidFill>
              </a:rPr>
              <a:t> organ </a:t>
            </a:r>
            <a:r>
              <a:rPr lang="en-US" b="1" dirty="0" err="1" smtClean="0">
                <a:solidFill>
                  <a:schemeClr val="bg1"/>
                </a:solidFill>
              </a:rPr>
              <a:t>pembentuk</a:t>
            </a:r>
            <a:r>
              <a:rPr lang="en-US" b="1" dirty="0" smtClean="0">
                <a:solidFill>
                  <a:schemeClr val="bg1"/>
                </a:solidFill>
              </a:rPr>
              <a:t> yang </a:t>
            </a:r>
            <a:r>
              <a:rPr lang="en-US" b="1" dirty="0" err="1" smtClean="0">
                <a:solidFill>
                  <a:schemeClr val="bg1"/>
                </a:solidFill>
              </a:rPr>
              <a:t>tepat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Kesesuaian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antara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jenis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materi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muatan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Dapat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dilaksanakan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Daya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guna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dan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hasil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guna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Kejelasan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rumusan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r>
              <a:rPr lang="en-US" b="1" dirty="0" err="1" smtClean="0">
                <a:solidFill>
                  <a:schemeClr val="bg1"/>
                </a:solidFill>
              </a:rPr>
              <a:t>keterbukaan</a:t>
            </a:r>
            <a:endParaRPr lang="en-US" b="1" dirty="0" smtClean="0">
              <a:solidFill>
                <a:schemeClr val="bg1"/>
              </a:solidFill>
            </a:endParaRPr>
          </a:p>
          <a:p>
            <a:pPr marL="514350" indent="-514350">
              <a:buAutoNum type="alphaLcPeriod"/>
            </a:pPr>
            <a:endParaRPr lang="id-ID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4" presetClass="entr" presetSubtype="0" ac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4000" r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0" y="476672"/>
            <a:ext cx="9144000" cy="1728192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id-ID" sz="6600" b="1" dirty="0" smtClean="0"/>
              <a:t>Sekian dan terima kasih</a:t>
            </a:r>
            <a:r>
              <a:rPr lang="en-US" sz="6600" b="1" dirty="0" smtClean="0"/>
              <a:t/>
            </a:r>
            <a:br>
              <a:rPr lang="en-US" sz="6600" b="1" dirty="0" smtClean="0"/>
            </a:b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800" b="1" dirty="0" err="1" smtClean="0"/>
              <a:t>Asas-asas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hukum</a:t>
            </a:r>
            <a:r>
              <a:rPr lang="en-US" sz="4800" b="1" dirty="0" smtClean="0"/>
              <a:t> </a:t>
            </a:r>
            <a:endParaRPr lang="id-ID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400" b="1" dirty="0" err="1" smtClean="0">
                <a:solidFill>
                  <a:srgbClr val="002060"/>
                </a:solidFill>
              </a:rPr>
              <a:t>Asas-asas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hukum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dapat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dibedakan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pada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dua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tingkatan</a:t>
            </a:r>
            <a:r>
              <a:rPr lang="en-US" sz="4400" b="1" dirty="0" smtClean="0">
                <a:solidFill>
                  <a:srgbClr val="002060"/>
                </a:solidFill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</a:rPr>
              <a:t>yaitu</a:t>
            </a:r>
            <a:r>
              <a:rPr lang="en-US" sz="4400" b="1" dirty="0" smtClean="0">
                <a:solidFill>
                  <a:srgbClr val="FF0000"/>
                </a:solidFill>
              </a:rPr>
              <a:t>  </a:t>
            </a:r>
            <a:r>
              <a:rPr lang="en-US" sz="4400" b="1" dirty="0" err="1" smtClean="0">
                <a:solidFill>
                  <a:srgbClr val="FF0000"/>
                </a:solidFill>
              </a:rPr>
              <a:t>asas-asas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atau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prinsip-prinsip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hukum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umum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i="1" dirty="0" smtClean="0">
                <a:solidFill>
                  <a:srgbClr val="FF0000"/>
                </a:solidFill>
              </a:rPr>
              <a:t>(the general principles of law)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dan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asas-asas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hukum</a:t>
            </a:r>
            <a:r>
              <a:rPr lang="en-US" sz="4400" b="1" dirty="0" smtClean="0">
                <a:solidFill>
                  <a:srgbClr val="FF0000"/>
                </a:solidFill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</a:rPr>
              <a:t>khusus</a:t>
            </a:r>
            <a:r>
              <a:rPr lang="en-US" sz="4400" b="1" dirty="0" smtClean="0">
                <a:solidFill>
                  <a:srgbClr val="FF0000"/>
                </a:solidFill>
              </a:rPr>
              <a:t>.</a:t>
            </a:r>
            <a:endParaRPr lang="id-ID" sz="4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Asas-asas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atau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prinsip-prinsip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hukum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umum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(general principles of law) yang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harus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diperhatikan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dalam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perundang-undangan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, </a:t>
            </a:r>
            <a:r>
              <a:rPr lang="en-US" sz="4800" b="1" dirty="0" err="1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antara</a:t>
            </a:r>
            <a:r>
              <a:rPr lang="en-US" sz="48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lain :</a:t>
            </a:r>
          </a:p>
          <a:p>
            <a:pPr>
              <a:buNone/>
            </a:pPr>
            <a:endParaRPr lang="id-ID" sz="48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US" sz="4000" b="1" dirty="0" smtClean="0">
                <a:solidFill>
                  <a:srgbClr val="FF0000"/>
                </a:solidFill>
              </a:rPr>
              <a:t>ASAS LEX SUPERIOR LEGI INFERIORI</a:t>
            </a:r>
            <a:endParaRPr lang="id-ID" sz="4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3600" b="1" dirty="0" err="1" smtClean="0"/>
              <a:t>Yaitu</a:t>
            </a:r>
            <a:r>
              <a:rPr lang="en-US" sz="3600" b="1" dirty="0" smtClean="0"/>
              <a:t> UU yang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tinggi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tingkatannya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atau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hierarkinya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akan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didahulukan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daripada</a:t>
            </a:r>
            <a:r>
              <a:rPr lang="en-US" sz="3600" b="1" dirty="0" smtClean="0"/>
              <a:t> UU yang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rendah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sebaliknya</a:t>
            </a:r>
            <a:r>
              <a:rPr lang="en-US" sz="3600" b="1" dirty="0" smtClean="0"/>
              <a:t> UU yang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rendah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tidak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boleh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bertentangan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dengan</a:t>
            </a:r>
            <a:r>
              <a:rPr lang="en-US" sz="3600" b="1" dirty="0" smtClean="0"/>
              <a:t> UU yang </a:t>
            </a:r>
            <a:r>
              <a:rPr lang="en-US" sz="3600" b="1" dirty="0" err="1" smtClean="0"/>
              <a:t>lebih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tinggi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tingkatannya</a:t>
            </a:r>
            <a:r>
              <a:rPr lang="en-US" sz="3600" b="1" dirty="0" smtClean="0"/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rgbClr val="FFFF00"/>
                </a:solidFill>
              </a:rPr>
              <a:t>Misal</a:t>
            </a:r>
            <a:r>
              <a:rPr lang="en-US" sz="3600" b="1" dirty="0" smtClean="0">
                <a:solidFill>
                  <a:srgbClr val="FFFF00"/>
                </a:solidFill>
              </a:rPr>
              <a:t> UU </a:t>
            </a:r>
            <a:r>
              <a:rPr lang="en-US" sz="3600" b="1" dirty="0" err="1" smtClean="0">
                <a:solidFill>
                  <a:srgbClr val="FFFF00"/>
                </a:solidFill>
              </a:rPr>
              <a:t>Pemilu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tidak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boleh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bertentangan</a:t>
            </a:r>
            <a:r>
              <a:rPr lang="en-US" sz="3600" b="1" dirty="0" smtClean="0">
                <a:solidFill>
                  <a:srgbClr val="FFFF00"/>
                </a:solidFill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</a:rPr>
              <a:t>dengan</a:t>
            </a:r>
            <a:r>
              <a:rPr lang="en-US" sz="3600" b="1" dirty="0" smtClean="0">
                <a:solidFill>
                  <a:srgbClr val="FFFF00"/>
                </a:solidFill>
              </a:rPr>
              <a:t> UUD 1945</a:t>
            </a:r>
            <a:endParaRPr lang="id-ID" sz="36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/>
            </a:r>
            <a:br>
              <a:rPr lang="en-US" b="1" dirty="0" smtClean="0">
                <a:solidFill>
                  <a:schemeClr val="bg1"/>
                </a:solidFill>
              </a:rPr>
            </a:br>
            <a:r>
              <a:rPr lang="en-US" b="1" dirty="0" smtClean="0">
                <a:solidFill>
                  <a:schemeClr val="bg1"/>
                </a:solidFill>
              </a:rPr>
              <a:t>ASAS LEX SPECIALIS DEROGAT LEGI GENERALI</a:t>
            </a:r>
            <a:endParaRPr lang="id-ID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00200"/>
            <a:ext cx="8858280" cy="5257800"/>
          </a:xfr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b="1" i="1" dirty="0" err="1" smtClean="0">
                <a:solidFill>
                  <a:srgbClr val="FF0000"/>
                </a:solidFill>
              </a:rPr>
              <a:t>Yaitu</a:t>
            </a:r>
            <a:r>
              <a:rPr lang="en-US" b="1" i="1" dirty="0" smtClean="0">
                <a:solidFill>
                  <a:srgbClr val="FF0000"/>
                </a:solidFill>
              </a:rPr>
              <a:t> UU yang </a:t>
            </a:r>
            <a:r>
              <a:rPr lang="en-US" b="1" i="1" dirty="0" err="1" smtClean="0">
                <a:solidFill>
                  <a:srgbClr val="FF0000"/>
                </a:solidFill>
              </a:rPr>
              <a:t>bersifat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khusus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didahulukan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berlakunya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dari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pada</a:t>
            </a:r>
            <a:r>
              <a:rPr lang="en-US" b="1" i="1" dirty="0" smtClean="0">
                <a:solidFill>
                  <a:srgbClr val="FF0000"/>
                </a:solidFill>
              </a:rPr>
              <a:t> UU yang </a:t>
            </a:r>
            <a:r>
              <a:rPr lang="en-US" b="1" i="1" dirty="0" err="1" smtClean="0">
                <a:solidFill>
                  <a:srgbClr val="FF0000"/>
                </a:solidFill>
              </a:rPr>
              <a:t>yang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bersifat</a:t>
            </a:r>
            <a:r>
              <a:rPr lang="en-US" b="1" i="1" dirty="0" smtClean="0">
                <a:solidFill>
                  <a:srgbClr val="FF0000"/>
                </a:solidFill>
              </a:rPr>
              <a:t> </a:t>
            </a:r>
            <a:r>
              <a:rPr lang="en-US" b="1" i="1" dirty="0" err="1" smtClean="0">
                <a:solidFill>
                  <a:srgbClr val="FF0000"/>
                </a:solidFill>
              </a:rPr>
              <a:t>umum</a:t>
            </a:r>
            <a:endParaRPr lang="en-US" b="1" i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b="1" i="1" dirty="0" err="1" smtClean="0">
                <a:solidFill>
                  <a:srgbClr val="FFFF00"/>
                </a:solidFill>
              </a:rPr>
              <a:t>Prinsip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ini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berlaku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terhadap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peraturan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perundang-undangan</a:t>
            </a:r>
            <a:r>
              <a:rPr lang="en-US" b="1" i="1" dirty="0" smtClean="0">
                <a:solidFill>
                  <a:srgbClr val="FFFF00"/>
                </a:solidFill>
              </a:rPr>
              <a:t> yang </a:t>
            </a:r>
            <a:r>
              <a:rPr lang="en-US" b="1" i="1" dirty="0" err="1" smtClean="0">
                <a:solidFill>
                  <a:srgbClr val="FFFF00"/>
                </a:solidFill>
              </a:rPr>
              <a:t>setingkat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atau</a:t>
            </a:r>
            <a:r>
              <a:rPr lang="en-US" b="1" i="1" dirty="0" smtClean="0">
                <a:solidFill>
                  <a:srgbClr val="FFFF00"/>
                </a:solidFill>
              </a:rPr>
              <a:t> </a:t>
            </a:r>
            <a:r>
              <a:rPr lang="en-US" b="1" i="1" dirty="0" err="1" smtClean="0">
                <a:solidFill>
                  <a:srgbClr val="FFFF00"/>
                </a:solidFill>
              </a:rPr>
              <a:t>setara</a:t>
            </a:r>
            <a:endParaRPr lang="en-US" b="1" i="1" dirty="0" smtClean="0">
              <a:solidFill>
                <a:srgbClr val="FFFF00"/>
              </a:solidFill>
            </a:endParaRPr>
          </a:p>
          <a:p>
            <a:pPr>
              <a:buNone/>
            </a:pPr>
            <a:r>
              <a:rPr lang="en-US" b="1" i="1" dirty="0" err="1" smtClean="0">
                <a:solidFill>
                  <a:schemeClr val="bg1"/>
                </a:solidFill>
              </a:rPr>
              <a:t>Misal</a:t>
            </a:r>
            <a:r>
              <a:rPr lang="en-US" b="1" i="1" dirty="0" smtClean="0">
                <a:solidFill>
                  <a:schemeClr val="bg1"/>
                </a:solidFill>
              </a:rPr>
              <a:t>  UU </a:t>
            </a:r>
            <a:r>
              <a:rPr lang="en-US" b="1" i="1" dirty="0" err="1" smtClean="0">
                <a:solidFill>
                  <a:schemeClr val="bg1"/>
                </a:solidFill>
              </a:rPr>
              <a:t>Perbankan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dan</a:t>
            </a:r>
            <a:r>
              <a:rPr lang="en-US" b="1" i="1" dirty="0" smtClean="0">
                <a:solidFill>
                  <a:schemeClr val="bg1"/>
                </a:solidFill>
              </a:rPr>
              <a:t> UU Perseroan </a:t>
            </a:r>
            <a:r>
              <a:rPr lang="en-US" b="1" i="1" dirty="0" err="1" smtClean="0">
                <a:solidFill>
                  <a:schemeClr val="bg1"/>
                </a:solidFill>
              </a:rPr>
              <a:t>Terbatas</a:t>
            </a:r>
            <a:r>
              <a:rPr lang="en-US" b="1" i="1" dirty="0" smtClean="0">
                <a:solidFill>
                  <a:schemeClr val="bg1"/>
                </a:solidFill>
              </a:rPr>
              <a:t> (PT) </a:t>
            </a:r>
            <a:r>
              <a:rPr lang="en-US" b="1" i="1" dirty="0" err="1" smtClean="0">
                <a:solidFill>
                  <a:schemeClr val="bg1"/>
                </a:solidFill>
              </a:rPr>
              <a:t>Maka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ketentuan</a:t>
            </a:r>
            <a:r>
              <a:rPr lang="en-US" b="1" i="1" dirty="0" smtClean="0">
                <a:solidFill>
                  <a:schemeClr val="bg1"/>
                </a:solidFill>
              </a:rPr>
              <a:t> UU </a:t>
            </a:r>
            <a:r>
              <a:rPr lang="en-US" b="1" i="1" dirty="0" err="1" smtClean="0">
                <a:solidFill>
                  <a:schemeClr val="bg1"/>
                </a:solidFill>
              </a:rPr>
              <a:t>Perbankan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didahulukan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berlakunya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terhadap</a:t>
            </a:r>
            <a:r>
              <a:rPr lang="en-US" b="1" i="1" dirty="0" smtClean="0">
                <a:solidFill>
                  <a:schemeClr val="bg1"/>
                </a:solidFill>
              </a:rPr>
              <a:t> bank yang </a:t>
            </a:r>
            <a:r>
              <a:rPr lang="en-US" b="1" i="1" dirty="0" err="1" smtClean="0">
                <a:solidFill>
                  <a:schemeClr val="bg1"/>
                </a:solidFill>
              </a:rPr>
              <a:t>berbadan</a:t>
            </a:r>
            <a:r>
              <a:rPr lang="en-US" b="1" i="1" dirty="0" smtClean="0">
                <a:solidFill>
                  <a:schemeClr val="bg1"/>
                </a:solidFill>
              </a:rPr>
              <a:t> </a:t>
            </a:r>
            <a:r>
              <a:rPr lang="en-US" b="1" i="1" dirty="0" err="1" smtClean="0">
                <a:solidFill>
                  <a:schemeClr val="bg1"/>
                </a:solidFill>
              </a:rPr>
              <a:t>hukum</a:t>
            </a:r>
            <a:r>
              <a:rPr lang="en-US" b="1" i="1" dirty="0" smtClean="0">
                <a:solidFill>
                  <a:schemeClr val="bg1"/>
                </a:solidFill>
              </a:rPr>
              <a:t> PT </a:t>
            </a:r>
            <a:r>
              <a:rPr lang="en-US" b="1" i="1" dirty="0" err="1" smtClean="0">
                <a:solidFill>
                  <a:schemeClr val="bg1"/>
                </a:solidFill>
              </a:rPr>
              <a:t>daripada</a:t>
            </a:r>
            <a:r>
              <a:rPr lang="en-US" b="1" i="1" dirty="0" smtClean="0">
                <a:solidFill>
                  <a:schemeClr val="bg1"/>
                </a:solidFill>
              </a:rPr>
              <a:t> UU PT</a:t>
            </a:r>
            <a:endParaRPr lang="id-ID" b="1" i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id-ID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9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bg1"/>
                </a:solidFill>
              </a:rPr>
              <a:t>ASAS LEX POSTERIOR LEGI PRIORI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00634"/>
          </a:xfr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buNone/>
            </a:pP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UU yang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lebih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baru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atau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yang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terbit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kemudian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didahulukan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berlakunya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daripada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UU yang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terdahulu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atau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yang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terbit</a:t>
            </a:r>
            <a:r>
              <a:rPr lang="en-US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r>
              <a:rPr lang="en-US" sz="48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kemudian</a:t>
            </a:r>
            <a:endParaRPr lang="id-ID" sz="48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7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ASAS LEX NEMINEM COGIT AD IMPOSSOBILIA</a:t>
            </a:r>
            <a:endParaRPr lang="id-ID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lvl="0"/>
            <a:r>
              <a:rPr lang="en-US" sz="4800" b="1" dirty="0" err="1" smtClean="0"/>
              <a:t>Yaitu</a:t>
            </a:r>
            <a:r>
              <a:rPr lang="en-US" sz="4800" b="1" dirty="0" smtClean="0"/>
              <a:t> UU </a:t>
            </a:r>
            <a:r>
              <a:rPr lang="en-US" sz="4800" b="1" dirty="0" err="1" smtClean="0"/>
              <a:t>tidak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memaksa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seseorang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ntuk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melakukan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sesuatu</a:t>
            </a:r>
            <a:r>
              <a:rPr lang="en-US" sz="4800" b="1" dirty="0" smtClean="0"/>
              <a:t> yang </a:t>
            </a:r>
            <a:r>
              <a:rPr lang="en-US" sz="4800" b="1" dirty="0" err="1" smtClean="0"/>
              <a:t>tidak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mungkin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didahulukan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atau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sering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disebut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asas</a:t>
            </a:r>
            <a:r>
              <a:rPr lang="en-US" sz="4800" b="1" dirty="0" smtClean="0"/>
              <a:t> </a:t>
            </a:r>
            <a:r>
              <a:rPr lang="en-US" sz="4800" b="1" dirty="0" err="1" smtClean="0"/>
              <a:t>kepaturtan</a:t>
            </a:r>
            <a:r>
              <a:rPr lang="en-US" sz="4800" b="1" dirty="0" smtClean="0"/>
              <a:t> (</a:t>
            </a:r>
            <a:r>
              <a:rPr lang="en-US" sz="4800" b="1" dirty="0" err="1" smtClean="0"/>
              <a:t>bilijkheid</a:t>
            </a:r>
            <a:r>
              <a:rPr lang="en-US" sz="4800" b="1" dirty="0" smtClean="0"/>
              <a:t>)</a:t>
            </a:r>
            <a:endParaRPr lang="id-ID" sz="4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8" presetClass="entr" presetSubtype="0" ac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/>
              <a:t>ASAS LEX PERFECTA</a:t>
            </a:r>
            <a:endParaRPr lang="id-ID" sz="54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en-US" sz="4800" b="1" dirty="0" err="1" smtClean="0">
                <a:solidFill>
                  <a:srgbClr val="FF0000"/>
                </a:solidFill>
              </a:rPr>
              <a:t>Yaitu</a:t>
            </a:r>
            <a:r>
              <a:rPr lang="en-US" sz="4800" b="1" dirty="0" smtClean="0">
                <a:solidFill>
                  <a:srgbClr val="FF0000"/>
                </a:solidFill>
              </a:rPr>
              <a:t> UU </a:t>
            </a:r>
            <a:r>
              <a:rPr lang="en-US" sz="4800" b="1" dirty="0" err="1" smtClean="0">
                <a:solidFill>
                  <a:srgbClr val="FF0000"/>
                </a:solidFill>
              </a:rPr>
              <a:t>tidak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saja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melarang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suatu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tindakan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tetapi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juga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menyatakan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tindakan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terlarang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itu</a:t>
            </a:r>
            <a:r>
              <a:rPr lang="en-US" sz="4800" b="1" dirty="0" smtClean="0">
                <a:solidFill>
                  <a:srgbClr val="FF0000"/>
                </a:solidFill>
              </a:rPr>
              <a:t> </a:t>
            </a:r>
            <a:r>
              <a:rPr lang="en-US" sz="4800" b="1" dirty="0" err="1" smtClean="0">
                <a:solidFill>
                  <a:srgbClr val="FF0000"/>
                </a:solidFill>
              </a:rPr>
              <a:t>batal</a:t>
            </a:r>
            <a:endParaRPr lang="id-ID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7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411807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000" b="1" i="1" dirty="0" smtClean="0">
                <a:solidFill>
                  <a:schemeClr val="bg1"/>
                </a:solidFill>
              </a:rPr>
              <a:t>ASAS NON RETROACTIVE</a:t>
            </a:r>
          </a:p>
          <a:p>
            <a:pPr>
              <a:buNone/>
            </a:pPr>
            <a:r>
              <a:rPr lang="en-US" sz="4000" b="1" i="1" dirty="0" err="1" smtClean="0">
                <a:solidFill>
                  <a:srgbClr val="FF0000"/>
                </a:solidFill>
              </a:rPr>
              <a:t>Yaitu</a:t>
            </a:r>
            <a:r>
              <a:rPr lang="en-US" sz="4000" b="1" i="1" dirty="0" smtClean="0">
                <a:solidFill>
                  <a:srgbClr val="FF0000"/>
                </a:solidFill>
              </a:rPr>
              <a:t> UU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tidak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dimaksudkan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untuk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berlaku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surut</a:t>
            </a:r>
            <a:r>
              <a:rPr lang="en-US" sz="4000" b="1" i="1" dirty="0" smtClean="0">
                <a:solidFill>
                  <a:srgbClr val="FF0000"/>
                </a:solidFill>
              </a:rPr>
              <a:t> (statutes are not intended to have retroactive affect)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karena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akan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menimbulkan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ketidakpastian</a:t>
            </a:r>
            <a:r>
              <a:rPr lang="en-US" sz="4000" b="1" i="1" dirty="0" smtClean="0">
                <a:solidFill>
                  <a:srgbClr val="FF0000"/>
                </a:solidFill>
              </a:rPr>
              <a:t> </a:t>
            </a:r>
            <a:r>
              <a:rPr lang="en-US" sz="4000" b="1" i="1" dirty="0" err="1" smtClean="0">
                <a:solidFill>
                  <a:srgbClr val="FF0000"/>
                </a:solidFill>
              </a:rPr>
              <a:t>hukum</a:t>
            </a:r>
            <a:r>
              <a:rPr lang="en-US" sz="4000" b="1" i="1" dirty="0" smtClean="0">
                <a:solidFill>
                  <a:srgbClr val="FF0000"/>
                </a:solidFill>
              </a:rPr>
              <a:t>. </a:t>
            </a:r>
          </a:p>
          <a:p>
            <a:pPr>
              <a:buNone/>
            </a:pPr>
            <a:r>
              <a:rPr lang="en-US" sz="4000" b="1" i="1" dirty="0" smtClean="0"/>
              <a:t>UU </a:t>
            </a:r>
            <a:r>
              <a:rPr lang="en-US" sz="4000" b="1" i="1" dirty="0" err="1" smtClean="0"/>
              <a:t>hanya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berlaku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untuk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waktu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kemudian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dan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tidak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berlaku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surut</a:t>
            </a:r>
            <a:endParaRPr lang="id-ID" sz="4000" b="1" i="1" dirty="0" smtClean="0"/>
          </a:p>
          <a:p>
            <a:pPr marL="514350" indent="-514350">
              <a:buNone/>
            </a:pPr>
            <a:endParaRPr lang="id-ID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8" presetClass="entr" presetSubtype="0" ac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48" presetClass="entr" presetSubtype="0" accel="5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795</TotalTime>
  <Words>442</Words>
  <Application>Microsoft Office PowerPoint</Application>
  <PresentationFormat>On-screen Show (4:3)</PresentationFormat>
  <Paragraphs>39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KULIAH 5</vt:lpstr>
      <vt:lpstr>Asas-asas hukum </vt:lpstr>
      <vt:lpstr>PowerPoint Presentation</vt:lpstr>
      <vt:lpstr>ASAS LEX SUPERIOR LEGI INFERIORI</vt:lpstr>
      <vt:lpstr> ASAS LEX SPECIALIS DEROGAT LEGI GENERALI</vt:lpstr>
      <vt:lpstr>ASAS LEX POSTERIOR LEGI PRIORI</vt:lpstr>
      <vt:lpstr>ASAS LEX NEMINEM COGIT AD IMPOSSOBILIA</vt:lpstr>
      <vt:lpstr>ASAS LEX PERFECTA</vt:lpstr>
      <vt:lpstr>PowerPoint Presentation</vt:lpstr>
      <vt:lpstr>PowerPoint Presentation</vt:lpstr>
      <vt:lpstr>PowerPoint Presentation</vt:lpstr>
      <vt:lpstr>UU Sebagai Sarana Yang Maksimal Untuk Mencapai Kesejahteraan, Syarat-syaratnya </vt:lpstr>
      <vt:lpstr>PowerPoint Presentation</vt:lpstr>
      <vt:lpstr>Pasal 5 UU 10/2004  Berdasarkan Asas Pembentukan Perturan Perundang-undangan yang baik meliputi :</vt:lpstr>
      <vt:lpstr>Sekian dan terima kasih </vt:lpstr>
    </vt:vector>
  </TitlesOfParts>
  <Company>Zyrex csd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Pico</dc:creator>
  <cp:lastModifiedBy>acer</cp:lastModifiedBy>
  <cp:revision>84</cp:revision>
  <dcterms:created xsi:type="dcterms:W3CDTF">2011-05-01T01:31:47Z</dcterms:created>
  <dcterms:modified xsi:type="dcterms:W3CDTF">2017-10-06T04:30:36Z</dcterms:modified>
</cp:coreProperties>
</file>