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4" r:id="rId8"/>
    <p:sldId id="260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0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632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269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5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78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7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920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3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879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981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599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28E1107-48A3-4009-A595-8BB42869BB95}" type="datetimeFigureOut">
              <a:rPr lang="id-ID" smtClean="0"/>
              <a:t>19/10/2022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3E9AC-6751-48EF-B427-17AFCD1C080E}" type="slidenum">
              <a:rPr lang="id-ID" smtClean="0"/>
              <a:t>‹#›</a:t>
            </a:fld>
            <a:endParaRPr lang="id-ID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4281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0079" y="2350140"/>
            <a:ext cx="5518066" cy="2268559"/>
          </a:xfrm>
        </p:spPr>
        <p:txBody>
          <a:bodyPr/>
          <a:lstStyle/>
          <a:p>
            <a:r>
              <a:rPr lang="id-ID" dirty="0" smtClean="0"/>
              <a:t>UJI NON PARAMETRIK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0545" y="4893999"/>
            <a:ext cx="5357600" cy="1160213"/>
          </a:xfrm>
        </p:spPr>
        <p:txBody>
          <a:bodyPr>
            <a:normAutofit/>
          </a:bodyPr>
          <a:lstStyle/>
          <a:p>
            <a:r>
              <a:rPr lang="id-ID" sz="2400" dirty="0" smtClean="0"/>
              <a:t>Nidya Kartini, S.Pi., M.Si.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44162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5845" y="1424007"/>
            <a:ext cx="943896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800" b="1" dirty="0" smtClean="0">
                <a:solidFill>
                  <a:schemeClr val="accent2">
                    <a:lumMod val="50000"/>
                  </a:schemeClr>
                </a:solidFill>
              </a:rPr>
              <a:t>Kerugian Uji Non Parametrik</a:t>
            </a:r>
          </a:p>
          <a:p>
            <a:pPr algn="ctr"/>
            <a:endParaRPr lang="id-ID" sz="2800" b="1" dirty="0" smtClean="0"/>
          </a:p>
          <a:p>
            <a:pPr marL="342900" indent="-342900" algn="just">
              <a:buAutoNum type="arabicPeriod"/>
            </a:pPr>
            <a:r>
              <a:rPr lang="id-ID" dirty="0" smtClean="0"/>
              <a:t>Uji non parametrik menjadi tidak berguna apabila uji parametrik untuk data yang sama tersedia.</a:t>
            </a:r>
          </a:p>
          <a:p>
            <a:pPr algn="just"/>
            <a:endParaRPr lang="id-ID" dirty="0" smtClean="0"/>
          </a:p>
          <a:p>
            <a:pPr marL="265113" indent="-265113" algn="just"/>
            <a:r>
              <a:rPr lang="id-ID" dirty="0" smtClean="0"/>
              <a:t>2.	Jika </a:t>
            </a:r>
            <a:r>
              <a:rPr lang="id-ID" dirty="0"/>
              <a:t>sampel besar, maka tingkat efisiensi non-parametrik relatif lebih rendah dibandingkan dengan metode </a:t>
            </a:r>
            <a:r>
              <a:rPr lang="id-ID" dirty="0" smtClean="0"/>
              <a:t>parametrik dan perhitungannya akan lebih rumit.</a:t>
            </a:r>
          </a:p>
          <a:p>
            <a:pPr algn="just">
              <a:tabLst>
                <a:tab pos="265113" algn="l"/>
              </a:tabLs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688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916" y="253334"/>
            <a:ext cx="10358342" cy="6471931"/>
          </a:xfrm>
        </p:spPr>
      </p:pic>
    </p:spTree>
    <p:extLst>
      <p:ext uri="{BB962C8B-B14F-4D97-AF65-F5344CB8AC3E}">
        <p14:creationId xmlns:p14="http://schemas.microsoft.com/office/powerpoint/2010/main" val="158492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63" y="238586"/>
            <a:ext cx="10284601" cy="6486679"/>
          </a:xfrm>
        </p:spPr>
      </p:pic>
    </p:spTree>
    <p:extLst>
      <p:ext uri="{BB962C8B-B14F-4D97-AF65-F5344CB8AC3E}">
        <p14:creationId xmlns:p14="http://schemas.microsoft.com/office/powerpoint/2010/main" val="26417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66" y="533554"/>
            <a:ext cx="10210860" cy="5808252"/>
          </a:xfrm>
        </p:spPr>
      </p:pic>
    </p:spTree>
    <p:extLst>
      <p:ext uri="{BB962C8B-B14F-4D97-AF65-F5344CB8AC3E}">
        <p14:creationId xmlns:p14="http://schemas.microsoft.com/office/powerpoint/2010/main" val="235441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id-ID" sz="3600"/>
              <a:t>Uji Mann-Whitney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2800"/>
              <a:t>Digunakan untuk mengetahui ada atau tidaknya perbedaan dari dua sampel yg independen.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800"/>
              <a:t>Merupakan uji non parametrik yang menjadi alternatif dari uji-</a:t>
            </a:r>
            <a:r>
              <a:rPr lang="en-US" altLang="id-ID" sz="2800" i="1"/>
              <a:t>t</a:t>
            </a:r>
            <a:r>
              <a:rPr lang="en-US" altLang="id-ID" sz="2800"/>
              <a:t> (uji parametrik).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800"/>
              <a:t>Data berskala nominal atau ordinal.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800"/>
              <a:t>Disebut juga uji </a:t>
            </a:r>
            <a:r>
              <a:rPr lang="en-US" altLang="id-ID" sz="2800" i="1"/>
              <a:t>U</a:t>
            </a:r>
            <a:r>
              <a:rPr lang="en-US" altLang="id-ID" sz="2800"/>
              <a:t>, karena statistik yg digunakan untuk menguji hipotesis nolnya disebut </a:t>
            </a:r>
            <a:r>
              <a:rPr lang="en-US" altLang="id-ID" sz="2800" i="1"/>
              <a:t>U</a:t>
            </a:r>
            <a:r>
              <a:rPr lang="en-US" altLang="id-ID" sz="2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160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1.	</a:t>
            </a:r>
            <a:r>
              <a:rPr lang="en-US" altLang="id-ID" sz="2400" dirty="0" err="1"/>
              <a:t>Formulasikan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hipotesisnya</a:t>
            </a:r>
            <a:r>
              <a:rPr lang="en-US" altLang="id-ID" sz="2400" dirty="0"/>
              <a:t>  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	   Ho : </a:t>
            </a:r>
            <a:r>
              <a:rPr lang="en-US" altLang="id-ID" sz="2400" dirty="0" err="1"/>
              <a:t>Tidak</a:t>
            </a:r>
            <a:r>
              <a:rPr lang="en-US" altLang="id-ID" sz="2400" dirty="0"/>
              <a:t> </a:t>
            </a:r>
            <a:r>
              <a:rPr lang="en-US" altLang="id-ID" sz="2400" dirty="0" err="1"/>
              <a:t>terdapat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perbedaan</a:t>
            </a:r>
            <a:r>
              <a:rPr lang="en-US" altLang="id-ID" sz="2400" dirty="0"/>
              <a:t> rata-rata sample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               </a:t>
            </a:r>
            <a:r>
              <a:rPr lang="en-US" altLang="id-ID" sz="2400" dirty="0" err="1"/>
              <a:t>satu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lainnya</a:t>
            </a:r>
            <a:r>
              <a:rPr lang="en-US" altLang="id-ID" sz="24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	   </a:t>
            </a:r>
            <a:r>
              <a:rPr lang="en-US" altLang="id-ID" sz="2400" dirty="0" smtClean="0"/>
              <a:t>H</a:t>
            </a:r>
            <a:r>
              <a:rPr lang="id-ID" altLang="id-ID" sz="2400" dirty="0" smtClean="0"/>
              <a:t>1</a:t>
            </a:r>
            <a:r>
              <a:rPr lang="en-US" altLang="id-ID" sz="2400" dirty="0" smtClean="0"/>
              <a:t> </a:t>
            </a:r>
            <a:r>
              <a:rPr lang="en-US" altLang="id-ID" sz="2400" dirty="0"/>
              <a:t>: Ada </a:t>
            </a:r>
            <a:r>
              <a:rPr lang="en-US" altLang="id-ID" sz="2400" dirty="0" err="1"/>
              <a:t>perbedaan</a:t>
            </a:r>
            <a:r>
              <a:rPr lang="en-US" altLang="id-ID" sz="2400" dirty="0"/>
              <a:t> rata-rata sample </a:t>
            </a:r>
            <a:r>
              <a:rPr lang="en-US" altLang="id-ID" sz="2400" dirty="0" err="1"/>
              <a:t>satu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              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lainnya</a:t>
            </a:r>
            <a:r>
              <a:rPr lang="en-US" altLang="id-ID" sz="2400" dirty="0"/>
              <a:t/>
            </a:r>
            <a:br>
              <a:rPr lang="en-US" altLang="id-ID" sz="2400" dirty="0"/>
            </a:br>
            <a:endParaRPr lang="en-US" altLang="id-ID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2. </a:t>
            </a:r>
            <a:r>
              <a:rPr lang="en-US" altLang="id-ID" sz="2400" dirty="0" err="1"/>
              <a:t>Tentukan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nilai</a:t>
            </a:r>
            <a:r>
              <a:rPr lang="en-US" altLang="id-ID" sz="2400" dirty="0"/>
              <a:t> </a:t>
            </a:r>
            <a:r>
              <a:rPr lang="el-GR" altLang="id-ID" sz="2400" dirty="0">
                <a:cs typeface="Arial" panose="020B0604020202020204" pitchFamily="34" charset="0"/>
              </a:rPr>
              <a:t>α</a:t>
            </a:r>
            <a:r>
              <a:rPr lang="en-US" altLang="id-ID" sz="2400" dirty="0">
                <a:cs typeface="Arial" panose="020B0604020202020204" pitchFamily="34" charset="0"/>
              </a:rPr>
              <a:t> </a:t>
            </a:r>
            <a:r>
              <a:rPr lang="en-US" altLang="id-ID" sz="2400" dirty="0" err="1"/>
              <a:t>dan</a:t>
            </a:r>
            <a:r>
              <a:rPr lang="en-US" altLang="id-ID" sz="2400" dirty="0"/>
              <a:t> U </a:t>
            </a:r>
            <a:r>
              <a:rPr lang="en-US" altLang="id-ID" sz="2400" dirty="0" err="1"/>
              <a:t>tabel</a:t>
            </a:r>
            <a:endParaRPr lang="en-US" altLang="id-ID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	 - </a:t>
            </a:r>
            <a:r>
              <a:rPr lang="el-GR" altLang="id-ID" sz="2400" dirty="0">
                <a:cs typeface="Arial" panose="020B0604020202020204" pitchFamily="34" charset="0"/>
              </a:rPr>
              <a:t>α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digunakan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biasanya</a:t>
            </a:r>
            <a:r>
              <a:rPr lang="en-US" altLang="id-ID" sz="2400" dirty="0"/>
              <a:t> 5% (0,05) </a:t>
            </a:r>
            <a:r>
              <a:rPr lang="en-US" altLang="id-ID" sz="2400" dirty="0" err="1"/>
              <a:t>atau</a:t>
            </a:r>
            <a:r>
              <a:rPr lang="en-US" altLang="id-ID" sz="2400" dirty="0"/>
              <a:t> 1% (0,01) 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id-ID" sz="2400" dirty="0"/>
              <a:t>	 - </a:t>
            </a:r>
            <a:r>
              <a:rPr lang="en-US" altLang="id-ID" sz="2400" dirty="0" err="1"/>
              <a:t>Nilai</a:t>
            </a:r>
            <a:r>
              <a:rPr lang="en-US" altLang="id-ID" sz="2400" dirty="0"/>
              <a:t> U </a:t>
            </a:r>
            <a:r>
              <a:rPr lang="en-US" altLang="id-ID" sz="2400" dirty="0" err="1"/>
              <a:t>tabel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n1 </a:t>
            </a:r>
            <a:r>
              <a:rPr lang="en-US" altLang="id-ID" sz="2400" dirty="0" err="1"/>
              <a:t>dan</a:t>
            </a:r>
            <a:r>
              <a:rPr lang="en-US" altLang="id-ID" sz="2400" dirty="0"/>
              <a:t> n2 </a:t>
            </a:r>
            <a:r>
              <a:rPr lang="en-US" altLang="id-ID" sz="2400" dirty="0" err="1"/>
              <a:t>tertentu</a:t>
            </a:r>
            <a:r>
              <a:rPr lang="en-US" altLang="id-ID" sz="2400" dirty="0"/>
              <a:t>.</a:t>
            </a:r>
            <a:br>
              <a:rPr lang="en-US" altLang="id-ID" sz="2400" dirty="0"/>
            </a:br>
            <a:endParaRPr lang="en-US" altLang="id-ID" sz="2400" dirty="0"/>
          </a:p>
          <a:p>
            <a:pPr eaLnBrk="1" hangingPunct="1">
              <a:lnSpc>
                <a:spcPct val="80000"/>
              </a:lnSpc>
              <a:buFontTx/>
              <a:buAutoNum type="arabicPeriod" startAt="3"/>
            </a:pPr>
            <a:r>
              <a:rPr lang="en-US" altLang="id-ID" sz="2400" dirty="0" err="1"/>
              <a:t>Hitung</a:t>
            </a:r>
            <a:r>
              <a:rPr lang="en-US" altLang="id-ID" sz="2400" dirty="0"/>
              <a:t> </a:t>
            </a:r>
            <a:r>
              <a:rPr lang="en-US" altLang="id-ID" sz="2400" dirty="0" err="1"/>
              <a:t>nilai</a:t>
            </a:r>
            <a:r>
              <a:rPr lang="en-US" altLang="id-ID" sz="2400" dirty="0"/>
              <a:t> 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id-ID" sz="2400" dirty="0"/>
          </a:p>
          <a:p>
            <a:pPr eaLnBrk="1" hangingPunct="1">
              <a:buFontTx/>
              <a:buNone/>
            </a:pPr>
            <a:r>
              <a:rPr lang="en-US" altLang="id-ID" sz="2400" dirty="0"/>
              <a:t>4. </a:t>
            </a:r>
            <a:r>
              <a:rPr lang="en-US" altLang="id-ID" sz="2400" dirty="0" err="1"/>
              <a:t>Tentukan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kriteria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pengujian</a:t>
            </a:r>
            <a:r>
              <a:rPr lang="en-US" altLang="id-ID" sz="2400" dirty="0"/>
              <a:t/>
            </a:r>
            <a:br>
              <a:rPr lang="en-US" altLang="id-ID" sz="2400" dirty="0"/>
            </a:br>
            <a:r>
              <a:rPr lang="en-US" altLang="id-ID" sz="2400" dirty="0"/>
              <a:t>     </a:t>
            </a:r>
            <a:r>
              <a:rPr lang="en-US" altLang="id-ID" sz="2400" dirty="0" err="1"/>
              <a:t>apabila</a:t>
            </a:r>
            <a:r>
              <a:rPr lang="en-US" altLang="id-ID" sz="2400" dirty="0"/>
              <a:t> U</a:t>
            </a:r>
            <a:r>
              <a:rPr lang="id-ID" altLang="id-ID" sz="2400" baseline="-25000" dirty="0"/>
              <a:t>hitung</a:t>
            </a:r>
            <a:r>
              <a:rPr lang="en-US" altLang="id-ID" sz="2400" dirty="0"/>
              <a:t> </a:t>
            </a:r>
            <a:r>
              <a:rPr lang="en-US" altLang="id-ID" sz="2400" dirty="0">
                <a:latin typeface="Trebuchet MS" panose="020B0603020202020204" pitchFamily="34" charset="0"/>
              </a:rPr>
              <a:t>≥</a:t>
            </a:r>
            <a:r>
              <a:rPr lang="en-US" altLang="id-ID" sz="2400" dirty="0"/>
              <a:t> </a:t>
            </a:r>
            <a:r>
              <a:rPr lang="en-US" altLang="id-ID" sz="2400" dirty="0" err="1"/>
              <a:t>U</a:t>
            </a:r>
            <a:r>
              <a:rPr lang="en-US" altLang="id-ID" sz="2400" baseline="-25000" dirty="0" err="1"/>
              <a:t>tabel</a:t>
            </a:r>
            <a:r>
              <a:rPr lang="en-US" altLang="id-ID" sz="2400" baseline="-25000" dirty="0"/>
              <a:t> </a:t>
            </a:r>
            <a:r>
              <a:rPr lang="en-US" altLang="id-ID" sz="2400" dirty="0">
                <a:sym typeface="Wingdings" panose="05000000000000000000" pitchFamily="2" charset="2"/>
              </a:rPr>
              <a:t></a:t>
            </a:r>
            <a:r>
              <a:rPr lang="en-US" altLang="id-ID" sz="2400" baseline="-25000" dirty="0">
                <a:sym typeface="Wingdings" panose="05000000000000000000" pitchFamily="2" charset="2"/>
              </a:rPr>
              <a:t> </a:t>
            </a:r>
            <a:r>
              <a:rPr lang="en-US" altLang="id-ID" sz="2400" dirty="0"/>
              <a:t>Ho </a:t>
            </a:r>
            <a:r>
              <a:rPr lang="en-US" altLang="id-ID" sz="2400" dirty="0" err="1"/>
              <a:t>diterima</a:t>
            </a:r>
            <a:r>
              <a:rPr lang="en-US" altLang="id-ID" sz="2400" dirty="0"/>
              <a:t> (H1 </a:t>
            </a:r>
            <a:r>
              <a:rPr lang="en-US" altLang="id-ID" sz="2400" dirty="0" err="1"/>
              <a:t>ditolak</a:t>
            </a:r>
            <a:r>
              <a:rPr lang="en-US" altLang="id-ID" sz="2400" dirty="0"/>
              <a:t>) </a:t>
            </a:r>
            <a:br>
              <a:rPr lang="en-US" altLang="id-ID" sz="2400" dirty="0"/>
            </a:br>
            <a:r>
              <a:rPr lang="en-US" altLang="id-ID" sz="2400" dirty="0"/>
              <a:t>     </a:t>
            </a:r>
            <a:r>
              <a:rPr lang="en-US" altLang="id-ID" sz="2400" dirty="0" err="1"/>
              <a:t>apabila</a:t>
            </a:r>
            <a:r>
              <a:rPr lang="en-US" altLang="id-ID" sz="2400" dirty="0"/>
              <a:t> U</a:t>
            </a:r>
            <a:r>
              <a:rPr lang="id-ID" altLang="id-ID" sz="2400" baseline="-25000" dirty="0"/>
              <a:t>hitung</a:t>
            </a:r>
            <a:r>
              <a:rPr lang="en-US" altLang="id-ID" sz="2400" dirty="0"/>
              <a:t> &lt; </a:t>
            </a:r>
            <a:r>
              <a:rPr lang="en-US" altLang="id-ID" sz="2400" dirty="0" err="1"/>
              <a:t>U</a:t>
            </a:r>
            <a:r>
              <a:rPr lang="en-US" altLang="id-ID" sz="2400" baseline="-25000" dirty="0" err="1"/>
              <a:t>tabel</a:t>
            </a:r>
            <a:r>
              <a:rPr lang="en-US" altLang="id-ID" sz="2400" baseline="-25000" dirty="0"/>
              <a:t> </a:t>
            </a:r>
            <a:r>
              <a:rPr lang="en-US" altLang="id-ID" sz="2400" dirty="0">
                <a:sym typeface="Wingdings" panose="05000000000000000000" pitchFamily="2" charset="2"/>
              </a:rPr>
              <a:t> </a:t>
            </a:r>
            <a:r>
              <a:rPr lang="en-US" altLang="id-ID" sz="2400" dirty="0"/>
              <a:t>Ho </a:t>
            </a:r>
            <a:r>
              <a:rPr lang="en-US" altLang="id-ID" sz="2400" dirty="0" err="1"/>
              <a:t>ditolak</a:t>
            </a:r>
            <a:r>
              <a:rPr lang="en-US" altLang="id-ID" sz="2400" dirty="0"/>
              <a:t> (H1 </a:t>
            </a:r>
            <a:r>
              <a:rPr lang="en-US" altLang="id-ID" sz="2400" dirty="0" err="1"/>
              <a:t>diterima</a:t>
            </a:r>
            <a:r>
              <a:rPr lang="en-US" altLang="id-ID" sz="24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altLang="id-ID" sz="2400" dirty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828800" y="381001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d-ID" sz="2800"/>
              <a:t>Prosedur Uji</a:t>
            </a:r>
          </a:p>
        </p:txBody>
      </p:sp>
    </p:spTree>
    <p:extLst>
      <p:ext uri="{BB962C8B-B14F-4D97-AF65-F5344CB8AC3E}">
        <p14:creationId xmlns:p14="http://schemas.microsoft.com/office/powerpoint/2010/main" val="217587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685801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id-ID" sz="2800"/>
              <a:t>Menentukan nilai uji statistik (Nilai U)</a:t>
            </a:r>
            <a:br>
              <a:rPr lang="en-US" altLang="id-ID" sz="2800"/>
            </a:br>
            <a:r>
              <a:rPr lang="en-US" altLang="id-ID" sz="2800"/>
              <a:t>Penentuan nilai uji statsitik melalui tahap-tahap sebagai berikut 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sz="2400"/>
              <a:t>Mengabungkan kedua sampel dan memberi urutan tiap-tiap anggota, dimulai dari pengamatan terkecil sampai terbesar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sz="2400"/>
              <a:t>Peringkat untuk X dipisahkan dan dijumlahkan menjadi R</a:t>
            </a:r>
            <a:r>
              <a:rPr lang="en-US" altLang="id-ID" sz="2400" baseline="-25000"/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sz="2400"/>
              <a:t>Peringkat untuk Y dipisahkan dan dijumlahkan menjadi R</a:t>
            </a:r>
            <a:r>
              <a:rPr lang="en-US" altLang="id-ID" sz="2400" baseline="-25000"/>
              <a:t>Y</a:t>
            </a:r>
            <a:endParaRPr lang="en-US" altLang="id-ID" sz="2400"/>
          </a:p>
          <a:p>
            <a:pPr lvl="1" eaLnBrk="1" hangingPunct="1">
              <a:lnSpc>
                <a:spcPct val="90000"/>
              </a:lnSpc>
            </a:pPr>
            <a:r>
              <a:rPr lang="en-US" altLang="id-ID" sz="2400"/>
              <a:t>Menghitung statistik U dengan rumus :</a:t>
            </a:r>
            <a:br>
              <a:rPr lang="en-US" altLang="id-ID" sz="2400"/>
            </a:br>
            <a:endParaRPr lang="en-US" altLang="id-ID" sz="2400"/>
          </a:p>
        </p:txBody>
      </p:sp>
    </p:spTree>
    <p:extLst>
      <p:ext uri="{BB962C8B-B14F-4D97-AF65-F5344CB8AC3E}">
        <p14:creationId xmlns:p14="http://schemas.microsoft.com/office/powerpoint/2010/main" val="423169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667000" y="2713717"/>
            <a:ext cx="58674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en-US" altLang="id-ID" sz="2400" b="1" dirty="0" err="1"/>
              <a:t>Keterangan</a:t>
            </a:r>
            <a:r>
              <a:rPr lang="en-US" altLang="id-ID" sz="2400" b="1" dirty="0"/>
              <a:t> :</a:t>
            </a:r>
            <a:r>
              <a:rPr lang="en-US" altLang="id-ID" sz="2400" dirty="0"/>
              <a:t/>
            </a:r>
            <a:br>
              <a:rPr lang="en-US" altLang="id-ID" sz="2400" dirty="0"/>
            </a:br>
            <a:r>
              <a:rPr lang="en-US" altLang="id-ID" sz="2400" dirty="0"/>
              <a:t/>
            </a:r>
            <a:br>
              <a:rPr lang="en-US" altLang="id-ID" sz="2400" dirty="0"/>
            </a:br>
            <a:r>
              <a:rPr lang="en-US" altLang="id-ID" sz="2400" dirty="0"/>
              <a:t>U</a:t>
            </a:r>
            <a:r>
              <a:rPr lang="en-US" altLang="id-ID" sz="2400" baseline="-25000" dirty="0"/>
              <a:t>X</a:t>
            </a:r>
            <a:r>
              <a:rPr lang="en-US" altLang="id-ID" sz="2400" dirty="0"/>
              <a:t>  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peringkat</a:t>
            </a:r>
            <a:r>
              <a:rPr lang="en-US" altLang="id-ID" sz="2400" dirty="0"/>
              <a:t> 1</a:t>
            </a:r>
            <a:br>
              <a:rPr lang="en-US" altLang="id-ID" sz="2400" dirty="0"/>
            </a:br>
            <a:r>
              <a:rPr lang="en-US" altLang="id-ID" sz="2400" dirty="0"/>
              <a:t>U</a:t>
            </a:r>
            <a:r>
              <a:rPr lang="en-US" altLang="id-ID" sz="2400" baseline="-25000" dirty="0"/>
              <a:t>Y</a:t>
            </a:r>
            <a:r>
              <a:rPr lang="en-US" altLang="id-ID" sz="2400" dirty="0"/>
              <a:t>  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peringkat</a:t>
            </a:r>
            <a:r>
              <a:rPr lang="en-US" altLang="id-ID" sz="2400" dirty="0"/>
              <a:t> 2</a:t>
            </a:r>
            <a:br>
              <a:rPr lang="en-US" altLang="id-ID" sz="2400" dirty="0"/>
            </a:br>
            <a:r>
              <a:rPr lang="en-US" altLang="id-ID" sz="2400" dirty="0" err="1"/>
              <a:t>n</a:t>
            </a:r>
            <a:r>
              <a:rPr lang="en-US" altLang="id-ID" sz="2400" baseline="-25000" dirty="0" err="1"/>
              <a:t>X</a:t>
            </a:r>
            <a:r>
              <a:rPr lang="en-US" altLang="id-ID" sz="2400" dirty="0"/>
              <a:t>   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sample 1</a:t>
            </a:r>
            <a:br>
              <a:rPr lang="en-US" altLang="id-ID" sz="2400" dirty="0"/>
            </a:br>
            <a:r>
              <a:rPr lang="en-US" altLang="id-ID" sz="2400" dirty="0" err="1"/>
              <a:t>n</a:t>
            </a:r>
            <a:r>
              <a:rPr lang="en-US" altLang="id-ID" sz="2400" baseline="-25000" dirty="0" err="1"/>
              <a:t>Y</a:t>
            </a:r>
            <a:r>
              <a:rPr lang="en-US" altLang="id-ID" sz="2400" dirty="0"/>
              <a:t>   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sample 2</a:t>
            </a:r>
            <a:br>
              <a:rPr lang="en-US" altLang="id-ID" sz="2400" dirty="0"/>
            </a:br>
            <a:r>
              <a:rPr lang="en-US" altLang="id-ID" sz="2400" dirty="0">
                <a:cs typeface="Arial" panose="020B0604020202020204" pitchFamily="34" charset="0"/>
              </a:rPr>
              <a:t>∑</a:t>
            </a:r>
            <a:r>
              <a:rPr lang="en-US" altLang="id-ID" sz="2400" dirty="0"/>
              <a:t>R</a:t>
            </a:r>
            <a:r>
              <a:rPr lang="en-US" altLang="id-ID" sz="2400" baseline="-25000" dirty="0"/>
              <a:t>X</a:t>
            </a:r>
            <a:r>
              <a:rPr lang="en-US" altLang="id-ID" sz="2400" dirty="0"/>
              <a:t>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</a:t>
            </a:r>
            <a:r>
              <a:rPr lang="en-US" altLang="id-ID" sz="2400" dirty="0" err="1"/>
              <a:t>rangking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pada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sampel</a:t>
            </a:r>
            <a:r>
              <a:rPr lang="en-US" altLang="id-ID" sz="2400" dirty="0"/>
              <a:t> X</a:t>
            </a:r>
            <a:br>
              <a:rPr lang="en-US" altLang="id-ID" sz="2400" dirty="0"/>
            </a:br>
            <a:r>
              <a:rPr lang="en-US" altLang="id-ID" sz="2400" dirty="0"/>
              <a:t>∑R</a:t>
            </a:r>
            <a:r>
              <a:rPr lang="en-US" altLang="id-ID" sz="2400" baseline="-25000" dirty="0"/>
              <a:t>Y</a:t>
            </a:r>
            <a:r>
              <a:rPr lang="en-US" altLang="id-ID" sz="2400" dirty="0"/>
              <a:t> = </a:t>
            </a:r>
            <a:r>
              <a:rPr lang="en-US" altLang="id-ID" sz="2400" dirty="0" err="1"/>
              <a:t>Jumlah</a:t>
            </a:r>
            <a:r>
              <a:rPr lang="en-US" altLang="id-ID" sz="2400" dirty="0"/>
              <a:t> </a:t>
            </a:r>
            <a:r>
              <a:rPr lang="en-US" altLang="id-ID" sz="2400" dirty="0" err="1"/>
              <a:t>rangking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pada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sampel</a:t>
            </a:r>
            <a:r>
              <a:rPr lang="en-US" altLang="id-ID" sz="2400" dirty="0"/>
              <a:t> Y 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474788" y="122916"/>
            <a:ext cx="7899401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(n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914900" y="472166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</a:rPr>
              <a:t>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5383213" y="1042079"/>
            <a:ext cx="251936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5830889" y="1026204"/>
            <a:ext cx="1366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7405688" y="732517"/>
            <a:ext cx="2195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∑R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474788" y="1342116"/>
            <a:ext cx="7899401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(n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5383213" y="2210479"/>
            <a:ext cx="251936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5830889" y="2194604"/>
            <a:ext cx="1366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7405688" y="1900917"/>
            <a:ext cx="2195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∑R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4914900" y="1615166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87695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4" grpId="0"/>
      <p:bldP spid="48136" grpId="0"/>
      <p:bldP spid="48137" grpId="0"/>
      <p:bldP spid="48138" grpId="0"/>
      <p:bldP spid="48140" grpId="0"/>
      <p:bldP spid="48141" grpId="0"/>
      <p:bldP spid="48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50838"/>
            <a:ext cx="8229600" cy="715962"/>
          </a:xfrm>
        </p:spPr>
        <p:txBody>
          <a:bodyPr/>
          <a:lstStyle/>
          <a:p>
            <a:pPr algn="l" eaLnBrk="1" hangingPunct="1"/>
            <a:r>
              <a:rPr lang="en-US" altLang="id-ID" sz="3600"/>
              <a:t>Contoh 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114800"/>
          </a:xfrm>
        </p:spPr>
        <p:txBody>
          <a:bodyPr>
            <a:normAutofit lnSpcReduction="10000"/>
          </a:bodyPr>
          <a:lstStyle/>
          <a:p>
            <a:pPr lvl="1" eaLnBrk="1" hangingPunct="1">
              <a:buFontTx/>
              <a:buNone/>
            </a:pPr>
            <a:r>
              <a:rPr lang="id-ID" altLang="id-ID" dirty="0" smtClean="0"/>
              <a:t>           </a:t>
            </a:r>
            <a:r>
              <a:rPr lang="en-US" altLang="id-ID" dirty="0" err="1" smtClean="0"/>
              <a:t>Sampel</a:t>
            </a:r>
            <a:r>
              <a:rPr lang="en-US" altLang="id-ID" dirty="0" smtClean="0"/>
              <a:t> X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Y </a:t>
            </a:r>
            <a:r>
              <a:rPr lang="en-US" altLang="id-ID" dirty="0" err="1" smtClean="0"/>
              <a:t>adalah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sebagai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berikut</a:t>
            </a:r>
            <a:endParaRPr lang="en-US" altLang="id-ID" dirty="0" smtClean="0"/>
          </a:p>
          <a:p>
            <a:pPr lvl="1" eaLnBrk="1" hangingPunct="1">
              <a:buFontTx/>
              <a:buNone/>
            </a:pPr>
            <a:endParaRPr lang="en-US" altLang="id-ID" dirty="0" smtClean="0"/>
          </a:p>
          <a:p>
            <a:pPr lvl="1" eaLnBrk="1" hangingPunct="1">
              <a:buFontTx/>
              <a:buNone/>
            </a:pPr>
            <a:r>
              <a:rPr lang="en-US" altLang="id-ID" dirty="0" smtClean="0"/>
              <a:t>		  </a:t>
            </a:r>
            <a:r>
              <a:rPr lang="id-ID" altLang="id-ID" dirty="0" smtClean="0"/>
              <a:t>   </a:t>
            </a:r>
            <a:r>
              <a:rPr lang="en-US" altLang="id-ID" sz="2400" dirty="0" smtClean="0"/>
              <a:t>X   1,9   0,5   2,8   3,1</a:t>
            </a:r>
          </a:p>
          <a:p>
            <a:pPr lvl="2" eaLnBrk="1" hangingPunct="1">
              <a:buFontTx/>
              <a:buNone/>
            </a:pPr>
            <a:r>
              <a:rPr lang="en-US" altLang="id-ID" sz="2400" dirty="0"/>
              <a:t>	Y   2,1   5,3   1,4   4,6   0,9</a:t>
            </a:r>
          </a:p>
          <a:p>
            <a:pPr lvl="2" eaLnBrk="1" hangingPunct="1">
              <a:buFontTx/>
              <a:buNone/>
            </a:pPr>
            <a:endParaRPr lang="en-US" altLang="id-ID" sz="2800" dirty="0"/>
          </a:p>
          <a:p>
            <a:pPr eaLnBrk="1" hangingPunct="1">
              <a:buFontTx/>
              <a:buNone/>
            </a:pPr>
            <a:r>
              <a:rPr lang="id-ID" altLang="id-ID" sz="2800" dirty="0"/>
              <a:t> </a:t>
            </a:r>
            <a:r>
              <a:rPr lang="id-ID" altLang="id-ID" sz="2800" dirty="0" smtClean="0"/>
              <a:t>  </a:t>
            </a:r>
            <a:r>
              <a:rPr lang="en-US" altLang="id-ID" sz="2800" dirty="0" err="1" smtClean="0"/>
              <a:t>Gabungkan</a:t>
            </a:r>
            <a:r>
              <a:rPr lang="en-US" altLang="id-ID" sz="2800" dirty="0" smtClean="0"/>
              <a:t> </a:t>
            </a:r>
            <a:r>
              <a:rPr lang="en-US" altLang="id-ID" sz="2800" dirty="0"/>
              <a:t>data </a:t>
            </a:r>
            <a:r>
              <a:rPr lang="en-US" altLang="id-ID" sz="2800" dirty="0" err="1"/>
              <a:t>dari</a:t>
            </a:r>
            <a:r>
              <a:rPr lang="en-US" altLang="id-ID" sz="2800" dirty="0"/>
              <a:t> </a:t>
            </a:r>
            <a:r>
              <a:rPr lang="en-US" altLang="id-ID" sz="2800" dirty="0" err="1"/>
              <a:t>kedua</a:t>
            </a:r>
            <a:r>
              <a:rPr lang="en-US" altLang="id-ID" sz="2800" dirty="0"/>
              <a:t> </a:t>
            </a:r>
            <a:r>
              <a:rPr lang="en-US" altLang="id-ID" sz="2800" dirty="0" err="1"/>
              <a:t>kelompok</a:t>
            </a:r>
            <a:r>
              <a:rPr lang="id-ID" altLang="id-ID" sz="2800" dirty="0"/>
              <a:t>,</a:t>
            </a:r>
            <a:r>
              <a:rPr lang="en-US" altLang="id-ID" sz="2800" dirty="0"/>
              <a:t> </a:t>
            </a:r>
            <a:r>
              <a:rPr lang="en-US" altLang="id-ID" sz="2800" dirty="0" err="1"/>
              <a:t>kemudian</a:t>
            </a:r>
            <a:r>
              <a:rPr lang="en-US" altLang="id-ID" sz="2800" dirty="0"/>
              <a:t> </a:t>
            </a:r>
            <a:r>
              <a:rPr lang="id-ID" altLang="id-ID" sz="2800" dirty="0"/>
              <a:t>di</a:t>
            </a:r>
            <a:r>
              <a:rPr lang="en-US" altLang="id-ID" sz="2800" dirty="0" err="1"/>
              <a:t>urutkan</a:t>
            </a:r>
            <a:r>
              <a:rPr lang="en-US" altLang="id-ID" sz="2800" dirty="0"/>
              <a:t> </a:t>
            </a:r>
            <a:r>
              <a:rPr lang="en-US" altLang="id-ID" sz="2800" dirty="0" err="1"/>
              <a:t>dan</a:t>
            </a:r>
            <a:r>
              <a:rPr lang="en-US" altLang="id-ID" sz="2800" dirty="0"/>
              <a:t> </a:t>
            </a:r>
            <a:r>
              <a:rPr lang="en-US" altLang="id-ID" sz="2800" dirty="0" err="1"/>
              <a:t>beri</a:t>
            </a:r>
            <a:r>
              <a:rPr lang="en-US" altLang="id-ID" sz="2800" dirty="0"/>
              <a:t> </a:t>
            </a:r>
            <a:r>
              <a:rPr lang="en-US" altLang="id-ID" sz="2800" dirty="0" err="1"/>
              <a:t>peri</a:t>
            </a:r>
            <a:r>
              <a:rPr lang="id-ID" altLang="id-ID" sz="2800" dirty="0"/>
              <a:t>n</a:t>
            </a:r>
            <a:r>
              <a:rPr lang="en-US" altLang="id-ID" sz="2800" dirty="0" err="1"/>
              <a:t>gkat</a:t>
            </a:r>
            <a:r>
              <a:rPr lang="en-US" altLang="id-ID" sz="2800" dirty="0"/>
              <a:t>, </a:t>
            </a:r>
            <a:r>
              <a:rPr lang="en-US" altLang="id-ID" sz="2800" dirty="0" err="1"/>
              <a:t>lalu</a:t>
            </a:r>
            <a:r>
              <a:rPr lang="en-US" altLang="id-ID" sz="2800" dirty="0"/>
              <a:t> </a:t>
            </a:r>
            <a:r>
              <a:rPr lang="en-US" altLang="id-ID" sz="2800" dirty="0" err="1"/>
              <a:t>jumlahkan</a:t>
            </a:r>
            <a:r>
              <a:rPr lang="en-US" altLang="id-ID" sz="2800" dirty="0"/>
              <a:t> </a:t>
            </a:r>
            <a:r>
              <a:rPr lang="en-US" altLang="id-ID" sz="2800" dirty="0" err="1"/>
              <a:t>peringkat</a:t>
            </a:r>
            <a:r>
              <a:rPr lang="en-US" altLang="id-ID" sz="2800" dirty="0"/>
              <a:t> masing2 </a:t>
            </a:r>
            <a:r>
              <a:rPr lang="en-US" altLang="id-ID" sz="2800" dirty="0" err="1"/>
              <a:t>kelompok</a:t>
            </a:r>
            <a:endParaRPr lang="en-US" altLang="id-ID" sz="2800" dirty="0"/>
          </a:p>
        </p:txBody>
      </p:sp>
    </p:spTree>
    <p:extLst>
      <p:ext uri="{BB962C8B-B14F-4D97-AF65-F5344CB8AC3E}">
        <p14:creationId xmlns:p14="http://schemas.microsoft.com/office/powerpoint/2010/main" val="153946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133600" y="582613"/>
            <a:ext cx="7772400" cy="603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</a:t>
            </a:r>
            <a:r>
              <a:rPr lang="en-US" altLang="id-ID" sz="2400" u="sng"/>
              <a:t>Asal   Data   Peringkat    Per X     Per 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X       0,5           1                1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Y       0,9           2                             2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Y       1,4           3                             3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X       1,9           4                4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Y       2,1           5                             5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X       2,8           6                6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X       3,1           7                7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Y       4,6           8                             8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</a:t>
            </a:r>
            <a:r>
              <a:rPr lang="en-US" altLang="id-ID" sz="2400" u="sng"/>
              <a:t>Y       5,3           9                             9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                                         18          27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id-ID" sz="2400"/>
              <a:t>	                                               RX         RY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endParaRPr lang="en-US" altLang="id-ID" sz="2400"/>
          </a:p>
        </p:txBody>
      </p:sp>
    </p:spTree>
    <p:extLst>
      <p:ext uri="{BB962C8B-B14F-4D97-AF65-F5344CB8AC3E}">
        <p14:creationId xmlns:p14="http://schemas.microsoft.com/office/powerpoint/2010/main" val="32918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7624" y="782031"/>
            <a:ext cx="84409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d-ID" sz="2400" b="1" dirty="0"/>
              <a:t>Uji </a:t>
            </a:r>
            <a:r>
              <a:rPr lang="id-ID" sz="2400" b="1" dirty="0" smtClean="0"/>
              <a:t>non parametrik</a:t>
            </a:r>
            <a:r>
              <a:rPr lang="id-ID" sz="2400" dirty="0" smtClean="0"/>
              <a:t> </a:t>
            </a:r>
            <a:r>
              <a:rPr lang="id-ID" sz="2400" dirty="0"/>
              <a:t>merupakan </a:t>
            </a:r>
            <a:r>
              <a:rPr lang="id-ID" sz="2400" b="1" dirty="0"/>
              <a:t>uji</a:t>
            </a:r>
            <a:r>
              <a:rPr lang="id-ID" sz="2400" dirty="0"/>
              <a:t> statistika yang “distribution-free”. Istilah ini menyatakan bahwa dalam data yang digunakan dalam </a:t>
            </a:r>
            <a:r>
              <a:rPr lang="id-ID" sz="2400" b="1" dirty="0" smtClean="0"/>
              <a:t>non parametrik</a:t>
            </a:r>
            <a:r>
              <a:rPr lang="id-ID" sz="2400" dirty="0" smtClean="0"/>
              <a:t> </a:t>
            </a:r>
            <a:r>
              <a:rPr lang="id-ID" sz="2400" dirty="0"/>
              <a:t>tidak perlu mengikuti suatu distribusi tertentu. </a:t>
            </a:r>
            <a:endParaRPr lang="id-ID" sz="2400" dirty="0" smtClean="0"/>
          </a:p>
          <a:p>
            <a:pPr algn="just">
              <a:lnSpc>
                <a:spcPct val="150000"/>
              </a:lnSpc>
            </a:pPr>
            <a:endParaRPr lang="id-ID" sz="2400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d-ID" sz="2400" dirty="0"/>
              <a:t>Kalau datanya memiliki sebaran atau distribusi normal, maka digunakan </a:t>
            </a:r>
            <a:r>
              <a:rPr lang="id-ID" sz="2400" b="1" dirty="0"/>
              <a:t>statistika parametrik</a:t>
            </a:r>
            <a:r>
              <a:rPr lang="id-ID" sz="2400" dirty="0"/>
              <a:t>. Kalo data tidak memiliki sebaran normal, maka digunakan </a:t>
            </a:r>
            <a:r>
              <a:rPr lang="id-ID" sz="2400" b="1" dirty="0"/>
              <a:t>statistika </a:t>
            </a:r>
            <a:r>
              <a:rPr lang="id-ID" sz="2400" b="1" dirty="0" smtClean="0"/>
              <a:t>non parametrik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5330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81110"/>
            <a:ext cx="8229600" cy="792162"/>
          </a:xfrm>
        </p:spPr>
        <p:txBody>
          <a:bodyPr/>
          <a:lstStyle/>
          <a:p>
            <a:pPr algn="l" eaLnBrk="1" hangingPunct="1"/>
            <a:r>
              <a:rPr lang="en-US" altLang="id-ID" sz="2800"/>
              <a:t>2. Hitung nilai statistik U</a:t>
            </a:r>
            <a:r>
              <a:rPr lang="id-ID" altLang="id-ID" sz="2800"/>
              <a:t> ( U</a:t>
            </a:r>
            <a:r>
              <a:rPr lang="id-ID" altLang="id-ID" sz="2800" baseline="-25000"/>
              <a:t>hitung</a:t>
            </a:r>
            <a:r>
              <a:rPr lang="id-ID" altLang="id-ID" sz="2800"/>
              <a:t>) utk X dan Y</a:t>
            </a:r>
            <a:endParaRPr lang="en-US" altLang="id-ID" sz="2800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474788" y="1578072"/>
            <a:ext cx="7899401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(n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4914900" y="1927322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</a:rPr>
              <a:t>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5383213" y="2497235"/>
            <a:ext cx="251936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5830889" y="2481360"/>
            <a:ext cx="1366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7405688" y="2187673"/>
            <a:ext cx="2195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∑R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1447800" y="3483072"/>
            <a:ext cx="78994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 (4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4887913" y="3832322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(4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4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5410201" y="4427635"/>
            <a:ext cx="251936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5857875" y="4411760"/>
            <a:ext cx="1366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7432676" y="4118073"/>
            <a:ext cx="2195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- 18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3" name="Text Box 18"/>
          <p:cNvSpPr txBox="1">
            <a:spLocks noChangeArrowheads="1"/>
          </p:cNvSpPr>
          <p:nvPr/>
        </p:nvSpPr>
        <p:spPr bwMode="auto">
          <a:xfrm>
            <a:off x="3048000" y="5464273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X </a:t>
            </a:r>
            <a:r>
              <a:rPr lang="en-GB" altLang="id-ID" sz="2800" b="1">
                <a:latin typeface="Times New Roman" panose="02020603050405020304" pitchFamily="18" charset="0"/>
              </a:rPr>
              <a:t>= 20 + 10 – 18 = 12</a:t>
            </a:r>
            <a:endParaRPr lang="en-US" altLang="id-ID" sz="2800" b="1" baseline="-25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80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/>
      <p:bldP spid="53256" grpId="0"/>
      <p:bldP spid="53257" grpId="0"/>
      <p:bldP spid="53258" grpId="0"/>
      <p:bldP spid="53259" grpId="0"/>
      <p:bldP spid="53264" grpId="0"/>
      <p:bldP spid="5326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474788" y="1371600"/>
            <a:ext cx="7899401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(n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4914900" y="1720850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</a:rPr>
              <a:t>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</a:t>
            </a:r>
            <a:r>
              <a:rPr lang="en-GB" altLang="id-ID" sz="2800" b="1">
                <a:latin typeface="Times New Roman" panose="02020603050405020304" pitchFamily="18" charset="0"/>
              </a:rPr>
              <a:t>n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5383213" y="2290763"/>
            <a:ext cx="251936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5830889" y="2274888"/>
            <a:ext cx="1366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7405688" y="1981201"/>
            <a:ext cx="2195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∑R</a:t>
            </a:r>
            <a:r>
              <a:rPr lang="en-GB" altLang="id-ID" sz="28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1447800" y="3276600"/>
            <a:ext cx="78994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id-ID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          </a:t>
            </a: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= (4 </a:t>
            </a:r>
            <a:r>
              <a:rPr lang="en-GB" altLang="id-ID" sz="2800" b="1">
                <a:latin typeface="Arial Narrow" panose="020B0606020202030204" pitchFamily="34" charset="0"/>
                <a:cs typeface="Times New Roman" panose="02020603050405020304" pitchFamily="18" charset="0"/>
              </a:rPr>
              <a:t>x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GB" altLang="id-ID" sz="2800" b="1">
                <a:latin typeface="Times New Roman" panose="02020603050405020304" pitchFamily="18" charset="0"/>
              </a:rPr>
              <a:t>)</a:t>
            </a:r>
            <a:r>
              <a:rPr lang="en-GB" altLang="id-ID" sz="2400" b="1">
                <a:latin typeface="Times New Roman" panose="02020603050405020304" pitchFamily="18" charset="0"/>
              </a:rPr>
              <a:t> +  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4887913" y="3625850"/>
            <a:ext cx="2736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>
                <a:latin typeface="Times New Roman" panose="02020603050405020304" pitchFamily="18" charset="0"/>
              </a:rPr>
              <a:t>      </a:t>
            </a:r>
            <a:r>
              <a:rPr lang="en-GB" altLang="id-ID" sz="2800" b="1">
                <a:latin typeface="Times New Roman" panose="02020603050405020304" pitchFamily="18" charset="0"/>
              </a:rPr>
              <a:t>(5 + 1) </a:t>
            </a:r>
            <a:r>
              <a:rPr lang="en-GB" altLang="id-ID" sz="2800" b="1">
                <a:latin typeface="Arial Narrow" panose="020B0606020202030204" pitchFamily="34" charset="0"/>
              </a:rPr>
              <a:t>x</a:t>
            </a:r>
            <a:r>
              <a:rPr lang="en-GB" altLang="id-ID" sz="2800">
                <a:latin typeface="Times New Roman" panose="02020603050405020304" pitchFamily="18" charset="0"/>
              </a:rPr>
              <a:t> 5</a:t>
            </a: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5410201" y="4221163"/>
            <a:ext cx="251936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5857875" y="4205288"/>
            <a:ext cx="1366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7432676" y="3911601"/>
            <a:ext cx="2195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- 27</a:t>
            </a:r>
            <a:endParaRPr lang="en-GB" altLang="id-ID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6" name="Text Box 13"/>
          <p:cNvSpPr txBox="1">
            <a:spLocks noChangeArrowheads="1"/>
          </p:cNvSpPr>
          <p:nvPr/>
        </p:nvSpPr>
        <p:spPr bwMode="auto">
          <a:xfrm>
            <a:off x="3048000" y="5257801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id-ID" sz="2800" b="1">
                <a:latin typeface="Times New Roman" panose="02020603050405020304" pitchFamily="18" charset="0"/>
              </a:rPr>
              <a:t>U</a:t>
            </a:r>
            <a:r>
              <a:rPr lang="en-GB" altLang="id-ID" sz="2800" b="1" baseline="-25000">
                <a:latin typeface="Times New Roman" panose="02020603050405020304" pitchFamily="18" charset="0"/>
              </a:rPr>
              <a:t>Y </a:t>
            </a:r>
            <a:r>
              <a:rPr lang="en-GB" altLang="id-ID" sz="2800" b="1">
                <a:latin typeface="Times New Roman" panose="02020603050405020304" pitchFamily="18" charset="0"/>
              </a:rPr>
              <a:t>= 20 + 15 – 27 = 8</a:t>
            </a:r>
            <a:endParaRPr lang="en-US" altLang="id-ID" sz="2800" b="1" baseline="-25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1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  <p:bldP spid="54276" grpId="0"/>
      <p:bldP spid="54278" grpId="0"/>
      <p:bldP spid="54279" grpId="0"/>
      <p:bldP spid="54280" grpId="0"/>
      <p:bldP spid="54281" grpId="0"/>
      <p:bldP spid="54283" grpId="0"/>
      <p:bldP spid="5428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40194" y="1336154"/>
            <a:ext cx="8229600" cy="7159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id-ID" sz="2800" dirty="0"/>
              <a:t>Step 3. </a:t>
            </a:r>
            <a:r>
              <a:rPr lang="en-US" altLang="id-ID" sz="2800" dirty="0" err="1"/>
              <a:t>Pilih</a:t>
            </a:r>
            <a:r>
              <a:rPr lang="en-US" altLang="id-ID" sz="2800" dirty="0"/>
              <a:t> </a:t>
            </a:r>
            <a:r>
              <a:rPr lang="en-US" altLang="id-ID" sz="2800" dirty="0" err="1"/>
              <a:t>nilai</a:t>
            </a:r>
            <a:r>
              <a:rPr lang="en-US" altLang="id-ID" sz="2800" dirty="0"/>
              <a:t> </a:t>
            </a:r>
            <a:r>
              <a:rPr lang="en-US" altLang="id-ID" sz="2800" dirty="0" err="1"/>
              <a:t>statistik</a:t>
            </a:r>
            <a:r>
              <a:rPr lang="en-US" altLang="id-ID" sz="2800" dirty="0"/>
              <a:t> U</a:t>
            </a:r>
            <a:r>
              <a:rPr lang="id-ID" altLang="id-ID" sz="2800" baseline="-25000" dirty="0"/>
              <a:t>hitung</a:t>
            </a:r>
            <a:r>
              <a:rPr lang="en-US" altLang="id-ID" sz="2800" dirty="0"/>
              <a:t> </a:t>
            </a:r>
            <a:r>
              <a:rPr lang="en-US" altLang="id-ID" sz="2800" dirty="0" err="1"/>
              <a:t>terkecil</a:t>
            </a:r>
            <a:r>
              <a:rPr lang="id-ID" altLang="id-ID" sz="2800" dirty="0"/>
              <a:t> dan di</a:t>
            </a:r>
            <a:r>
              <a:rPr lang="en-US" altLang="id-ID" sz="2800" dirty="0" err="1"/>
              <a:t>bandingkan</a:t>
            </a:r>
            <a:r>
              <a:rPr lang="en-US" altLang="id-ID" sz="2800" dirty="0"/>
              <a:t> </a:t>
            </a:r>
            <a:r>
              <a:rPr lang="en-US" altLang="id-ID" sz="2800" dirty="0" err="1"/>
              <a:t>dengan</a:t>
            </a:r>
            <a:r>
              <a:rPr lang="en-US" altLang="id-ID" sz="2800" dirty="0"/>
              <a:t> U </a:t>
            </a:r>
            <a:r>
              <a:rPr lang="en-US" altLang="id-ID" sz="2800" baseline="-25000" dirty="0"/>
              <a:t>tab</a:t>
            </a:r>
            <a:r>
              <a:rPr lang="id-ID" altLang="id-ID" sz="2800" baseline="-25000" dirty="0"/>
              <a:t>el</a:t>
            </a:r>
            <a:endParaRPr lang="en-US" altLang="id-ID" sz="28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2400"/>
              <a:t>U</a:t>
            </a:r>
            <a:r>
              <a:rPr lang="en-US" altLang="id-ID" sz="2400" baseline="-25000"/>
              <a:t>tabel</a:t>
            </a:r>
            <a:r>
              <a:rPr lang="en-US" altLang="id-ID" sz="2400"/>
              <a:t> pada n</a:t>
            </a:r>
            <a:r>
              <a:rPr lang="en-US" altLang="id-ID" sz="2400" baseline="-25000"/>
              <a:t>1</a:t>
            </a:r>
            <a:r>
              <a:rPr lang="en-US" altLang="id-ID" sz="2400"/>
              <a:t>=4 dan n</a:t>
            </a:r>
            <a:r>
              <a:rPr lang="en-US" altLang="id-ID" sz="2400" baseline="-25000"/>
              <a:t>2</a:t>
            </a:r>
            <a:r>
              <a:rPr lang="en-US" altLang="id-ID" sz="2400"/>
              <a:t>=5 </a:t>
            </a:r>
            <a:r>
              <a:rPr lang="en-US" altLang="id-ID" sz="2400">
                <a:sym typeface="Wingdings" panose="05000000000000000000" pitchFamily="2" charset="2"/>
              </a:rPr>
              <a:t> 1</a:t>
            </a:r>
            <a:r>
              <a:rPr lang="id-ID" altLang="id-ID" sz="2400">
                <a:sym typeface="Wingdings" panose="05000000000000000000" pitchFamily="2" charset="2"/>
              </a:rPr>
              <a:t> </a:t>
            </a:r>
            <a:r>
              <a:rPr lang="id-ID" altLang="id-ID" sz="1800">
                <a:solidFill>
                  <a:srgbClr val="FF0000"/>
                </a:solidFill>
                <a:sym typeface="Wingdings" panose="05000000000000000000" pitchFamily="2" charset="2"/>
              </a:rPr>
              <a:t>(lihat pd Tabel Mann-Whittney)</a:t>
            </a:r>
            <a:endParaRPr lang="en-US" altLang="id-ID" sz="180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id-ID" sz="2400">
                <a:sym typeface="Wingdings" panose="05000000000000000000" pitchFamily="2" charset="2"/>
              </a:rPr>
              <a:t>U</a:t>
            </a:r>
            <a:r>
              <a:rPr lang="id-ID" altLang="id-ID" sz="2400" baseline="-25000">
                <a:sym typeface="Wingdings" panose="05000000000000000000" pitchFamily="2" charset="2"/>
              </a:rPr>
              <a:t>hitung</a:t>
            </a:r>
            <a:r>
              <a:rPr lang="en-US" altLang="id-ID" sz="2400">
                <a:sym typeface="Wingdings" panose="05000000000000000000" pitchFamily="2" charset="2"/>
              </a:rPr>
              <a:t> terkecil = U</a:t>
            </a:r>
            <a:r>
              <a:rPr lang="en-US" altLang="id-ID" sz="2400" baseline="-25000">
                <a:sym typeface="Wingdings" panose="05000000000000000000" pitchFamily="2" charset="2"/>
              </a:rPr>
              <a:t>Y </a:t>
            </a:r>
            <a:r>
              <a:rPr lang="en-US" altLang="id-ID" sz="2400">
                <a:sym typeface="Wingdings" panose="05000000000000000000" pitchFamily="2" charset="2"/>
              </a:rPr>
              <a:t>= 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>
                <a:sym typeface="Wingdings" panose="05000000000000000000" pitchFamily="2" charset="2"/>
              </a:rPr>
              <a:t>	 Tolak H</a:t>
            </a:r>
            <a:r>
              <a:rPr lang="en-US" altLang="id-ID" sz="2400" baseline="-25000">
                <a:sym typeface="Wingdings" panose="05000000000000000000" pitchFamily="2" charset="2"/>
              </a:rPr>
              <a:t>0</a:t>
            </a:r>
            <a:r>
              <a:rPr lang="en-US" altLang="id-ID" sz="2400">
                <a:sym typeface="Wingdings" panose="05000000000000000000" pitchFamily="2" charset="2"/>
              </a:rPr>
              <a:t> jika U</a:t>
            </a:r>
            <a:r>
              <a:rPr lang="id-ID" altLang="id-ID" sz="2400" baseline="-25000">
                <a:sym typeface="Wingdings" panose="05000000000000000000" pitchFamily="2" charset="2"/>
              </a:rPr>
              <a:t>hitung</a:t>
            </a:r>
            <a:r>
              <a:rPr lang="en-US" altLang="id-ID" sz="2400">
                <a:sym typeface="Wingdings" panose="05000000000000000000" pitchFamily="2" charset="2"/>
              </a:rPr>
              <a:t> terkecil &lt; </a:t>
            </a:r>
            <a:r>
              <a:rPr lang="id-ID" altLang="id-ID" sz="2400">
                <a:sym typeface="Wingdings" panose="05000000000000000000" pitchFamily="2" charset="2"/>
              </a:rPr>
              <a:t>U</a:t>
            </a:r>
            <a:r>
              <a:rPr lang="id-ID" altLang="id-ID" sz="2400" baseline="-25000">
                <a:sym typeface="Wingdings" panose="05000000000000000000" pitchFamily="2" charset="2"/>
              </a:rPr>
              <a:t>tabel</a:t>
            </a:r>
            <a:endParaRPr lang="en-US" altLang="id-ID" sz="240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id-ID" sz="2400">
                <a:sym typeface="Wingdings" panose="05000000000000000000" pitchFamily="2" charset="2"/>
              </a:rPr>
              <a:t>         Terima H</a:t>
            </a:r>
            <a:r>
              <a:rPr lang="en-US" altLang="id-ID" sz="2400" baseline="-25000">
                <a:sym typeface="Wingdings" panose="05000000000000000000" pitchFamily="2" charset="2"/>
              </a:rPr>
              <a:t>0</a:t>
            </a:r>
            <a:r>
              <a:rPr lang="en-US" altLang="id-ID" sz="2400">
                <a:sym typeface="Wingdings" panose="05000000000000000000" pitchFamily="2" charset="2"/>
              </a:rPr>
              <a:t> jika U</a:t>
            </a:r>
            <a:r>
              <a:rPr lang="id-ID" altLang="id-ID" sz="2400" baseline="-25000">
                <a:sym typeface="Wingdings" panose="05000000000000000000" pitchFamily="2" charset="2"/>
              </a:rPr>
              <a:t>hitung</a:t>
            </a:r>
            <a:r>
              <a:rPr lang="en-US" altLang="id-ID" sz="2400">
                <a:sym typeface="Wingdings" panose="05000000000000000000" pitchFamily="2" charset="2"/>
              </a:rPr>
              <a:t> terkecil </a:t>
            </a:r>
            <a:r>
              <a:rPr lang="en-US" altLang="id-ID" sz="2400">
                <a:latin typeface="Trebuchet MS" panose="020B0603020202020204" pitchFamily="34" charset="0"/>
                <a:sym typeface="Wingdings" panose="05000000000000000000" pitchFamily="2" charset="2"/>
              </a:rPr>
              <a:t>≥ </a:t>
            </a:r>
            <a:r>
              <a:rPr lang="id-ID" altLang="id-ID" sz="2400">
                <a:latin typeface="Trebuchet MS" panose="020B0603020202020204" pitchFamily="34" charset="0"/>
                <a:sym typeface="Wingdings" panose="05000000000000000000" pitchFamily="2" charset="2"/>
              </a:rPr>
              <a:t>U</a:t>
            </a:r>
            <a:r>
              <a:rPr lang="id-ID" altLang="id-ID" sz="2400" baseline="-25000">
                <a:latin typeface="Trebuchet MS" panose="020B0603020202020204" pitchFamily="34" charset="0"/>
                <a:sym typeface="Wingdings" panose="05000000000000000000" pitchFamily="2" charset="2"/>
              </a:rPr>
              <a:t>tabel</a:t>
            </a:r>
            <a:r>
              <a:rPr lang="id-ID" altLang="id-ID" sz="2400">
                <a:latin typeface="Trebuchet MS" panose="020B0603020202020204" pitchFamily="34" charset="0"/>
                <a:sym typeface="Wingdings" panose="05000000000000000000" pitchFamily="2" charset="2"/>
              </a:rPr>
              <a:t> </a:t>
            </a:r>
            <a:endParaRPr lang="en-US" altLang="id-ID" sz="240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id-ID" sz="240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0497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2286000" y="685800"/>
            <a:ext cx="7924800" cy="381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altLang="id-ID" sz="1800" b="1"/>
              <a:t>Tabel Mann-Whittney dg </a:t>
            </a:r>
            <a:r>
              <a:rPr lang="el-GR" altLang="id-ID" sz="2400" b="1"/>
              <a:t>α</a:t>
            </a:r>
            <a:r>
              <a:rPr lang="id-ID" altLang="id-ID" sz="1800" b="1"/>
              <a:t> = .05 (two-tailed = uji dua arah)</a:t>
            </a:r>
            <a:endParaRPr lang="id-ID" altLang="id-ID" sz="1800"/>
          </a:p>
        </p:txBody>
      </p:sp>
      <p:pic>
        <p:nvPicPr>
          <p:cNvPr id="13315" name="Picture 4" descr="https://i0.wp.com/www.real-statistics.com/wp-content/uploads/2019/01/mann-whitney-alpha-05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79121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667000" y="2438400"/>
            <a:ext cx="9906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803650" y="1447800"/>
            <a:ext cx="6350" cy="838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657600" y="2286001"/>
            <a:ext cx="304800" cy="3159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59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0"/>
            <a:ext cx="8229600" cy="5334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d-ID" sz="2400" dirty="0"/>
              <a:t>Lanjutan </a:t>
            </a:r>
          </a:p>
          <a:p>
            <a:pPr marL="0" indent="0">
              <a:buNone/>
              <a:defRPr/>
            </a:pPr>
            <a:endParaRPr lang="id-ID" sz="1800" dirty="0"/>
          </a:p>
        </p:txBody>
      </p:sp>
      <p:pic>
        <p:nvPicPr>
          <p:cNvPr id="14339" name="Picture 2" descr="https://i0.wp.com/www.real-statistics.com/wp-content/uploads/2019/01/mann-whitney-alpha-05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1" y="1295401"/>
            <a:ext cx="8018463" cy="528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2819401" y="925513"/>
            <a:ext cx="78089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id-ID"/>
              <a:t>2    3    4     5    6    7    8    9    10  11  12   13  14  15  16  17  18  19  20  	</a:t>
            </a:r>
          </a:p>
        </p:txBody>
      </p:sp>
    </p:spTree>
    <p:extLst>
      <p:ext uri="{BB962C8B-B14F-4D97-AF65-F5344CB8AC3E}">
        <p14:creationId xmlns:p14="http://schemas.microsoft.com/office/powerpoint/2010/main" val="143448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id-ID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sym typeface="Wingdings" pitchFamily="2" charset="2"/>
              </a:rPr>
              <a:t>Step 4. </a:t>
            </a:r>
            <a:r>
              <a:rPr lang="en-US" dirty="0" err="1" smtClean="0">
                <a:sym typeface="Wingdings" pitchFamily="2" charset="2"/>
              </a:rPr>
              <a:t>Ambil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kesimpulan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uji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statistik</a:t>
            </a:r>
            <a:endParaRPr lang="id-ID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sym typeface="Wingdings" pitchFamily="2" charset="2"/>
              </a:rPr>
              <a:t>U</a:t>
            </a:r>
            <a:r>
              <a:rPr lang="en-US" baseline="-25000" dirty="0" err="1" smtClean="0">
                <a:sym typeface="Wingdings" pitchFamily="2" charset="2"/>
              </a:rPr>
              <a:t>hitung</a:t>
            </a:r>
            <a:r>
              <a:rPr lang="en-US" dirty="0" smtClean="0">
                <a:sym typeface="Wingdings" pitchFamily="2" charset="2"/>
              </a:rPr>
              <a:t> (8) &gt; </a:t>
            </a:r>
            <a:r>
              <a:rPr lang="en-US" dirty="0" err="1" smtClean="0">
                <a:sym typeface="Wingdings" pitchFamily="2" charset="2"/>
              </a:rPr>
              <a:t>U</a:t>
            </a:r>
            <a:r>
              <a:rPr lang="en-US" baseline="-25000" dirty="0" err="1" smtClean="0">
                <a:sym typeface="Wingdings" pitchFamily="2" charset="2"/>
              </a:rPr>
              <a:t>tabel</a:t>
            </a:r>
            <a:r>
              <a:rPr lang="en-US" dirty="0" smtClean="0">
                <a:sym typeface="Wingdings" pitchFamily="2" charset="2"/>
              </a:rPr>
              <a:t> (1)  H</a:t>
            </a:r>
            <a:r>
              <a:rPr lang="en-US" baseline="-25000" dirty="0" smtClean="0">
                <a:sym typeface="Wingdings" pitchFamily="2" charset="2"/>
              </a:rPr>
              <a:t>0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gagal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ditolak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perbedaan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antara</a:t>
            </a:r>
            <a:r>
              <a:rPr lang="id-ID" dirty="0" smtClean="0">
                <a:sym typeface="Wingdings" pitchFamily="2" charset="2"/>
              </a:rPr>
              <a:t> nilai rata-rata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 X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Y</a:t>
            </a:r>
            <a:endParaRPr lang="en-US" dirty="0" smtClean="0"/>
          </a:p>
          <a:p>
            <a:pPr marL="0" indent="0"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657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60346" y="2510135"/>
            <a:ext cx="664829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72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TERIMA KASIH</a:t>
            </a:r>
            <a:endParaRPr lang="en-US" sz="7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872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6904" y="1236688"/>
            <a:ext cx="8721212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d-ID" sz="2400" dirty="0" smtClean="0"/>
              <a:t>Uji </a:t>
            </a:r>
            <a:r>
              <a:rPr lang="id-ID" sz="2400" dirty="0"/>
              <a:t>non parametrik adalah tes yang modelnya </a:t>
            </a:r>
            <a:r>
              <a:rPr lang="id-ID" sz="2400" b="1" dirty="0"/>
              <a:t>tidak menetapkan syarat-syarat</a:t>
            </a:r>
            <a:r>
              <a:rPr lang="id-ID" sz="2400" dirty="0"/>
              <a:t> mengenai parameter-parameter populasi yang </a:t>
            </a:r>
            <a:r>
              <a:rPr lang="id-ID" sz="2400" dirty="0" smtClean="0"/>
              <a:t>merupakan </a:t>
            </a:r>
            <a:r>
              <a:rPr lang="id-ID" sz="2400" dirty="0"/>
              <a:t>sampel penelitiannya. </a:t>
            </a:r>
            <a:endParaRPr lang="id-ID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d-ID" sz="2400" dirty="0" smtClean="0"/>
              <a:t>Tes </a:t>
            </a:r>
            <a:r>
              <a:rPr lang="id-ID" sz="2400" dirty="0"/>
              <a:t>non parametrik tidak menuntut pengukuran sekuat yang dituntut tes statistik parametrik. </a:t>
            </a:r>
            <a:endParaRPr lang="id-ID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d-ID" sz="2400" dirty="0" smtClean="0"/>
              <a:t>Sebagian </a:t>
            </a:r>
            <a:r>
              <a:rPr lang="id-ID" sz="2400" dirty="0"/>
              <a:t>besar tes non parametrik dapat diterapkan untuk data dalam skala ukur </a:t>
            </a:r>
            <a:r>
              <a:rPr lang="id-ID" sz="2400" b="1" dirty="0"/>
              <a:t>ordinal</a:t>
            </a:r>
            <a:r>
              <a:rPr lang="id-ID" sz="2400" dirty="0"/>
              <a:t> dan beberapa yang lain dapat diterapkan untuk data dalam skala ukur </a:t>
            </a:r>
            <a:r>
              <a:rPr lang="id-ID" sz="2400" b="1" dirty="0"/>
              <a:t>nominal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23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7689" y="694820"/>
            <a:ext cx="8957187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Skala </a:t>
            </a:r>
            <a:r>
              <a:rPr lang="id-ID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Nominal</a:t>
            </a:r>
            <a:r>
              <a:rPr lang="id-ID" sz="2400" dirty="0">
                <a:solidFill>
                  <a:schemeClr val="bg1"/>
                </a:solidFill>
                <a:latin typeface="+mj-lt"/>
              </a:rPr>
              <a:t/>
            </a:r>
            <a:br>
              <a:rPr lang="id-ID" sz="2400" dirty="0">
                <a:solidFill>
                  <a:schemeClr val="bg1"/>
                </a:solidFill>
                <a:latin typeface="+mj-lt"/>
              </a:rPr>
            </a:br>
            <a:r>
              <a:rPr lang="id-ID" sz="2400" dirty="0" smtClean="0">
                <a:solidFill>
                  <a:schemeClr val="bg1"/>
                </a:solidFill>
                <a:latin typeface="+mj-lt"/>
              </a:rPr>
              <a:t>Merupakan </a:t>
            </a:r>
            <a:r>
              <a:rPr lang="id-ID" sz="2400" dirty="0">
                <a:solidFill>
                  <a:schemeClr val="bg1"/>
                </a:solidFill>
                <a:latin typeface="+mj-lt"/>
              </a:rPr>
              <a:t>skala yang hanya membedakan kategori / klasifikasi berdasarkan jenis atau macamnya </a:t>
            </a:r>
          </a:p>
          <a:p>
            <a:pPr algn="ctr"/>
            <a:r>
              <a:rPr lang="id-ID" sz="2400" dirty="0" smtClean="0">
                <a:solidFill>
                  <a:schemeClr val="bg1"/>
                </a:solidFill>
                <a:latin typeface="+mj-lt"/>
              </a:rPr>
              <a:t>Skala </a:t>
            </a:r>
            <a:r>
              <a:rPr lang="id-ID" sz="2400" dirty="0">
                <a:solidFill>
                  <a:schemeClr val="bg1"/>
                </a:solidFill>
                <a:latin typeface="+mj-lt"/>
              </a:rPr>
              <a:t>ini tidak membedakan kategori / klasifikasi  berdasarkan urutan atau tingkatan.</a:t>
            </a:r>
          </a:p>
        </p:txBody>
      </p:sp>
      <p:sp>
        <p:nvSpPr>
          <p:cNvPr id="5" name="Rectangle 4"/>
          <p:cNvSpPr/>
          <p:nvPr/>
        </p:nvSpPr>
        <p:spPr>
          <a:xfrm>
            <a:off x="1897624" y="3363000"/>
            <a:ext cx="8013290" cy="24006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2000" dirty="0"/>
              <a:t>Contoh  : - </a:t>
            </a:r>
            <a:r>
              <a:rPr lang="id-ID" sz="2000" dirty="0" smtClean="0"/>
              <a:t>Jenis </a:t>
            </a:r>
            <a:r>
              <a:rPr lang="id-ID" sz="2000" dirty="0"/>
              <a:t>kelamin terbagi menjadi laki-laki dan perempuan.</a:t>
            </a:r>
          </a:p>
          <a:p>
            <a:pPr>
              <a:lnSpc>
                <a:spcPct val="150000"/>
              </a:lnSpc>
            </a:pPr>
            <a:r>
              <a:rPr lang="id-ID" sz="2000" dirty="0"/>
              <a:t>               </a:t>
            </a:r>
            <a:r>
              <a:rPr lang="id-ID" sz="2000" dirty="0" smtClean="0"/>
              <a:t>- </a:t>
            </a:r>
            <a:r>
              <a:rPr lang="id-ID" sz="2000" dirty="0"/>
              <a:t>Jenis pekerjaan bisa diklasifikasi sebagai: </a:t>
            </a:r>
          </a:p>
          <a:p>
            <a:pPr>
              <a:lnSpc>
                <a:spcPct val="150000"/>
              </a:lnSpc>
            </a:pPr>
            <a:r>
              <a:rPr lang="id-ID" sz="2000" dirty="0"/>
              <a:t>                   1. Pegawai negeri</a:t>
            </a:r>
          </a:p>
          <a:p>
            <a:pPr>
              <a:lnSpc>
                <a:spcPct val="150000"/>
              </a:lnSpc>
            </a:pPr>
            <a:r>
              <a:rPr lang="id-ID" sz="2000" dirty="0"/>
              <a:t>                   2. Pegawai swasta                         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id-ID" sz="2000" dirty="0"/>
              <a:t>                   3. Wiraswasta</a:t>
            </a:r>
          </a:p>
        </p:txBody>
      </p:sp>
    </p:spTree>
    <p:extLst>
      <p:ext uri="{BB962C8B-B14F-4D97-AF65-F5344CB8AC3E}">
        <p14:creationId xmlns:p14="http://schemas.microsoft.com/office/powerpoint/2010/main" val="214665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8207" y="555717"/>
            <a:ext cx="10982632" cy="592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d-ID" sz="28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Skala Ordinal</a:t>
            </a:r>
            <a:r>
              <a:rPr lang="id-ID" sz="2800" dirty="0">
                <a:solidFill>
                  <a:srgbClr val="0070C0"/>
                </a:solidFill>
              </a:rPr>
              <a:t> </a:t>
            </a:r>
          </a:p>
          <a:p>
            <a:pPr>
              <a:lnSpc>
                <a:spcPct val="120000"/>
              </a:lnSpc>
            </a:pPr>
            <a:r>
              <a:rPr lang="id-ID" sz="2400" dirty="0"/>
              <a:t>Merupakan skala yang membedakan kategori berdasarkan tingkat atau urutan.</a:t>
            </a:r>
          </a:p>
          <a:p>
            <a:pPr>
              <a:lnSpc>
                <a:spcPct val="120000"/>
              </a:lnSpc>
            </a:pPr>
            <a:r>
              <a:rPr lang="id-ID" sz="2400" dirty="0"/>
              <a:t/>
            </a:r>
            <a:br>
              <a:rPr lang="id-ID" sz="2400" dirty="0"/>
            </a:br>
            <a:r>
              <a:rPr lang="id-ID" sz="2400" dirty="0" smtClean="0"/>
              <a:t>Contoh</a:t>
            </a:r>
            <a:r>
              <a:rPr lang="id-ID" sz="2400" dirty="0"/>
              <a:t>:  </a:t>
            </a:r>
            <a:endParaRPr lang="id-ID" sz="2400" dirty="0" smtClean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id-ID" sz="2400" dirty="0" smtClean="0"/>
              <a:t>Membagi </a:t>
            </a:r>
            <a:r>
              <a:rPr lang="id-ID" sz="2400" dirty="0"/>
              <a:t>tinggi badan sampel ke dalam 3 kategori: tinggi, sedang, dan pendek</a:t>
            </a:r>
            <a:r>
              <a:rPr lang="id-ID" sz="2400" dirty="0" smtClean="0"/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id-ID" sz="2400" dirty="0" smtClean="0"/>
              <a:t>Tingkat kepuasan pada survey :</a:t>
            </a:r>
            <a:r>
              <a:rPr lang="id-ID" sz="2400" dirty="0"/>
              <a:t/>
            </a:r>
            <a:br>
              <a:rPr lang="id-ID" sz="2400" dirty="0"/>
            </a:br>
            <a:r>
              <a:rPr lang="id-ID" sz="2400" dirty="0"/>
              <a:t>                    - Sangat puas </a:t>
            </a:r>
            <a:br>
              <a:rPr lang="id-ID" sz="2400" dirty="0"/>
            </a:br>
            <a:r>
              <a:rPr lang="id-ID" sz="2400" dirty="0"/>
              <a:t>                    - Puas</a:t>
            </a:r>
            <a:br>
              <a:rPr lang="id-ID" sz="2400" dirty="0"/>
            </a:br>
            <a:r>
              <a:rPr lang="id-ID" sz="2400" dirty="0"/>
              <a:t>                    - Cukup puas </a:t>
            </a:r>
            <a:br>
              <a:rPr lang="id-ID" sz="2400" dirty="0"/>
            </a:br>
            <a:r>
              <a:rPr lang="id-ID" sz="2400" dirty="0"/>
              <a:t>                    - Tidak puas </a:t>
            </a:r>
            <a:br>
              <a:rPr lang="id-ID" sz="2400" dirty="0"/>
            </a:br>
            <a:r>
              <a:rPr lang="id-ID" sz="2400" dirty="0"/>
              <a:t>                    - Sangat tidak </a:t>
            </a:r>
            <a:r>
              <a:rPr lang="id-ID" sz="2400" dirty="0" smtClean="0"/>
              <a:t>puas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id-ID" sz="2400" dirty="0" smtClean="0"/>
              <a:t>Tingkat pendidikan : SD, SMP, SMA, S1, S2, S3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1044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36837" y="707922"/>
            <a:ext cx="8234517" cy="13051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2800" dirty="0"/>
              <a:t>Skala pengukuran apa yang hanya bisa menggunakan uji statistik non parametrik</a:t>
            </a:r>
            <a:r>
              <a:rPr lang="id-ID" sz="2800" dirty="0" smtClean="0"/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2236838" y="2964793"/>
            <a:ext cx="8367252" cy="15696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id-ID" sz="2400" dirty="0"/>
              <a:t>Jika sampelnya </a:t>
            </a:r>
            <a:r>
              <a:rPr lang="id-ID" sz="2400" dirty="0" smtClean="0"/>
              <a:t>berukuran kecil, </a:t>
            </a:r>
            <a:r>
              <a:rPr lang="id-ID" sz="2400" b="1" dirty="0"/>
              <a:t>hanya</a:t>
            </a:r>
            <a:r>
              <a:rPr lang="id-ID" sz="2400" dirty="0"/>
              <a:t> tes </a:t>
            </a:r>
            <a:r>
              <a:rPr lang="id-ID" sz="2400" b="1" dirty="0"/>
              <a:t>statistik non parametrik</a:t>
            </a:r>
            <a:r>
              <a:rPr lang="id-ID" sz="2400" dirty="0"/>
              <a:t> yang dapat digunakan kecuali kalau sifat distribusi populasinya diketahui secara pasti. </a:t>
            </a:r>
            <a:endParaRPr lang="id-ID" sz="2400" dirty="0" smtClean="0"/>
          </a:p>
          <a:p>
            <a:pPr algn="just"/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6129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3163" y="670483"/>
            <a:ext cx="9193160" cy="5410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d-ID" sz="2400" dirty="0" smtClean="0"/>
              <a:t>Penggunaan </a:t>
            </a:r>
            <a:r>
              <a:rPr lang="id-ID" sz="2400" dirty="0"/>
              <a:t>statistik non parametrik adalah ketika data peneliti dihadapkan pada data yang </a:t>
            </a:r>
            <a:r>
              <a:rPr lang="id-ID" sz="2400" b="1" dirty="0"/>
              <a:t>tidak berdistribusi normal </a:t>
            </a:r>
            <a:r>
              <a:rPr lang="id-ID" sz="2400" dirty="0"/>
              <a:t>atau peneliti tidak memiliki cukup bukti yang kuat data berasal dari distribusi data seperti apa. </a:t>
            </a:r>
            <a:endParaRPr lang="id-ID" sz="2400" dirty="0" smtClean="0"/>
          </a:p>
          <a:p>
            <a:pPr algn="just">
              <a:lnSpc>
                <a:spcPct val="120000"/>
              </a:lnSpc>
            </a:pPr>
            <a:endParaRPr lang="id-ID" sz="2400" dirty="0"/>
          </a:p>
          <a:p>
            <a:pPr algn="just">
              <a:lnSpc>
                <a:spcPct val="120000"/>
              </a:lnSpc>
            </a:pPr>
            <a:r>
              <a:rPr lang="id-ID" sz="2400" dirty="0" smtClean="0"/>
              <a:t>Ketika kondisi </a:t>
            </a:r>
            <a:r>
              <a:rPr lang="id-ID" sz="2400" dirty="0"/>
              <a:t>di mana data tidak berdistribusi normal, misalnya distribusi data terlalu miring ke kiri atau ke kanan. </a:t>
            </a:r>
            <a:endParaRPr lang="id-ID" sz="2400" dirty="0" smtClean="0"/>
          </a:p>
          <a:p>
            <a:pPr algn="just">
              <a:lnSpc>
                <a:spcPct val="120000"/>
              </a:lnSpc>
            </a:pPr>
            <a:endParaRPr lang="id-ID" sz="2400" dirty="0"/>
          </a:p>
          <a:p>
            <a:pPr algn="just">
              <a:lnSpc>
                <a:spcPct val="120000"/>
              </a:lnSpc>
            </a:pPr>
            <a:r>
              <a:rPr lang="id-ID" sz="2400" dirty="0" smtClean="0"/>
              <a:t>Berbagai </a:t>
            </a:r>
            <a:r>
              <a:rPr lang="id-ID" sz="2400" dirty="0"/>
              <a:t>usaha dapat dilakukan dengan mereduksi data outlier atau data ekstrim. Namun, jika hal tersebut tidak merubah distribusi data menjadi terdistribusi normal, maka metode non parametrik dapat dilakukan.</a:t>
            </a:r>
          </a:p>
        </p:txBody>
      </p:sp>
    </p:spTree>
    <p:extLst>
      <p:ext uri="{BB962C8B-B14F-4D97-AF65-F5344CB8AC3E}">
        <p14:creationId xmlns:p14="http://schemas.microsoft.com/office/powerpoint/2010/main" val="14885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979"/>
          <a:stretch/>
        </p:blipFill>
        <p:spPr>
          <a:xfrm>
            <a:off x="1002891" y="471949"/>
            <a:ext cx="10132141" cy="5501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5388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60090" y="612845"/>
            <a:ext cx="943896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800" b="1" dirty="0" smtClean="0">
                <a:solidFill>
                  <a:schemeClr val="accent4">
                    <a:lumMod val="75000"/>
                  </a:schemeClr>
                </a:solidFill>
              </a:rPr>
              <a:t>Keunggulan Uji Non Parametrik</a:t>
            </a:r>
          </a:p>
          <a:p>
            <a:pPr algn="ctr"/>
            <a:endParaRPr lang="id-ID" sz="2800" b="1" dirty="0" smtClean="0"/>
          </a:p>
          <a:p>
            <a:pPr marL="265113" indent="-265113" algn="just"/>
            <a:r>
              <a:rPr lang="id-ID" dirty="0" smtClean="0"/>
              <a:t>1. Asumsi dalam uji-uji statistik non-parametrik relatif lebih sedikit. Jika pengujian data menunjukkan bahwa salah satu atau beberapa asumsi yang mendasari uji statistik parametrik (misalnya mengenai sifat distribusi data) tidak terpenuhi, maka statistik non-parametrik lebih sesuai diterapkan dibandingkan statistik parametrik.</a:t>
            </a:r>
          </a:p>
          <a:p>
            <a:pPr marL="265113" algn="just"/>
            <a:endParaRPr lang="id-ID" dirty="0" smtClean="0"/>
          </a:p>
          <a:p>
            <a:pPr marL="265113" indent="-265113" algn="just"/>
            <a:r>
              <a:rPr lang="id-ID" dirty="0" smtClean="0"/>
              <a:t>2. Perhitungan-perhitungannya </a:t>
            </a:r>
            <a:r>
              <a:rPr lang="id-ID" dirty="0"/>
              <a:t>dapat dilaksanakan dengan </a:t>
            </a:r>
            <a:r>
              <a:rPr lang="id-ID" dirty="0" smtClean="0"/>
              <a:t>cepat, mudah dan sederhana sehingga  hasil </a:t>
            </a:r>
            <a:r>
              <a:rPr lang="id-ID" dirty="0"/>
              <a:t>pengkajian segera dapat </a:t>
            </a:r>
            <a:r>
              <a:rPr lang="id-ID" dirty="0" smtClean="0"/>
              <a:t>disampaikan.</a:t>
            </a:r>
          </a:p>
          <a:p>
            <a:pPr marL="265113" indent="-265113" algn="just"/>
            <a:endParaRPr lang="id-ID" dirty="0"/>
          </a:p>
          <a:p>
            <a:pPr marL="265113" indent="-265113" algn="just"/>
            <a:r>
              <a:rPr lang="id-ID" dirty="0" smtClean="0"/>
              <a:t>3. Uji-uji </a:t>
            </a:r>
            <a:r>
              <a:rPr lang="id-ID" dirty="0"/>
              <a:t>pada statistik non-parametrik dapat diterapkan jika kita menghadapi keterbatasan data yang tersedia, misalnya jika data telah diukur menggunakan skala pengukuran yang lemah (nominal atau ordinal</a:t>
            </a:r>
            <a:r>
              <a:rPr lang="id-ID" dirty="0" smtClean="0"/>
              <a:t>).</a:t>
            </a:r>
          </a:p>
          <a:p>
            <a:pPr indent="265113" algn="just"/>
            <a:endParaRPr lang="id-ID" dirty="0" smtClean="0"/>
          </a:p>
          <a:p>
            <a:pPr marL="342900" indent="-342900" algn="just">
              <a:buAutoNum type="arabicPeriod" startAt="4"/>
              <a:tabLst>
                <a:tab pos="265113" algn="l"/>
              </a:tabLst>
            </a:pPr>
            <a:r>
              <a:rPr lang="id-ID" dirty="0" smtClean="0"/>
              <a:t>Efisiensi </a:t>
            </a:r>
            <a:r>
              <a:rPr lang="id-ID" dirty="0"/>
              <a:t>teknik-teknik non-parametrik lebih tinggi dibandingkan dengan metode parametrik untuk jumlah sampel yang </a:t>
            </a:r>
            <a:r>
              <a:rPr lang="id-ID" dirty="0" smtClean="0"/>
              <a:t>sedikit.</a:t>
            </a:r>
          </a:p>
          <a:p>
            <a:pPr algn="just">
              <a:tabLst>
                <a:tab pos="265113" algn="l"/>
              </a:tabLst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05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432</TotalTime>
  <Words>718</Words>
  <Application>Microsoft Office PowerPoint</Application>
  <PresentationFormat>Widescreen</PresentationFormat>
  <Paragraphs>130</Paragraphs>
  <Slides>26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Arial Narrow</vt:lpstr>
      <vt:lpstr>MS Shell Dlg 2</vt:lpstr>
      <vt:lpstr>Times New Roman</vt:lpstr>
      <vt:lpstr>Trebuchet MS</vt:lpstr>
      <vt:lpstr>Wingdings</vt:lpstr>
      <vt:lpstr>Wingdings 3</vt:lpstr>
      <vt:lpstr>Madison</vt:lpstr>
      <vt:lpstr>UJI NON PARAMETRIK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Uji Mann-Whitney</vt:lpstr>
      <vt:lpstr>PowerPoint Presentation</vt:lpstr>
      <vt:lpstr>PowerPoint Presentation</vt:lpstr>
      <vt:lpstr>PowerPoint Presentation</vt:lpstr>
      <vt:lpstr>Contoh 1</vt:lpstr>
      <vt:lpstr>PowerPoint Presentation</vt:lpstr>
      <vt:lpstr>2. Hitung nilai statistik U ( Uhitung) utk X dan Y</vt:lpstr>
      <vt:lpstr>PowerPoint Presentation</vt:lpstr>
      <vt:lpstr>Step 3. Pilih nilai statistik Uhitung terkecil dan dibandingkan dengan U tabel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 NON PARAMETRIK</dc:title>
  <dc:creator>Windows User</dc:creator>
  <cp:lastModifiedBy>Windows User</cp:lastModifiedBy>
  <cp:revision>25</cp:revision>
  <dcterms:created xsi:type="dcterms:W3CDTF">2020-11-10T01:23:02Z</dcterms:created>
  <dcterms:modified xsi:type="dcterms:W3CDTF">2022-10-19T07:12:16Z</dcterms:modified>
</cp:coreProperties>
</file>