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9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A9347-EE3D-48DC-9B0D-0599AF342426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012BF-F984-4245-A783-4D0DDE3AD5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95288" y="549275"/>
            <a:ext cx="7777162" cy="244792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anchor="ctr">
            <a:flatTx/>
          </a:bodyPr>
          <a:lstStyle/>
          <a:p>
            <a:pPr algn="ctr">
              <a:defRPr/>
            </a:pPr>
            <a: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</a:br>
            <a:r>
              <a:rPr lang="id-ID" sz="4400" b="1" kern="0" smtClean="0">
                <a:solidFill>
                  <a:srgbClr val="003366"/>
                </a:solidFill>
                <a:latin typeface="+mj-lt"/>
                <a:ea typeface="+mj-ea"/>
                <a:cs typeface="+mj-cs"/>
              </a:rPr>
              <a:t>Pernikahan (Munakahat)</a:t>
            </a:r>
            <a: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chemeClr val="hlink"/>
                </a:solidFill>
                <a:latin typeface="+mj-lt"/>
                <a:ea typeface="+mj-ea"/>
                <a:cs typeface="+mj-cs"/>
              </a:rPr>
            </a:br>
            <a:endParaRPr lang="en-GB" sz="4400" b="1" kern="0" dirty="0">
              <a:solidFill>
                <a:schemeClr val="hlink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71550" y="3962400"/>
            <a:ext cx="6781800" cy="1752600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66"/>
                </a:solidFill>
                <a:latin typeface="+mn-lt"/>
              </a:rPr>
              <a:t/>
            </a:r>
            <a:br>
              <a:rPr lang="en-US" sz="3200" b="1" kern="0" dirty="0">
                <a:solidFill>
                  <a:srgbClr val="003366"/>
                </a:solidFill>
                <a:latin typeface="+mn-lt"/>
              </a:rPr>
            </a:br>
            <a:r>
              <a:rPr lang="id-ID" sz="3200" b="1" kern="0" dirty="0">
                <a:solidFill>
                  <a:srgbClr val="003366"/>
                </a:solidFill>
                <a:latin typeface="+mn-lt"/>
              </a:rPr>
              <a:t>Oleh: Joni Putra, </a:t>
            </a:r>
            <a:r>
              <a:rPr lang="en-US" sz="3200" b="1" kern="0" dirty="0" err="1">
                <a:solidFill>
                  <a:srgbClr val="003366"/>
                </a:solidFill>
                <a:latin typeface="+mn-lt"/>
              </a:rPr>
              <a:t>S.Pd.I</a:t>
            </a:r>
            <a:r>
              <a:rPr lang="en-US" sz="3200" b="1" kern="0" dirty="0">
                <a:solidFill>
                  <a:srgbClr val="003366"/>
                </a:solidFill>
                <a:latin typeface="+mn-lt"/>
              </a:rPr>
              <a:t>.,</a:t>
            </a:r>
            <a:r>
              <a:rPr lang="id-ID" sz="3200" b="1" kern="0" dirty="0">
                <a:solidFill>
                  <a:srgbClr val="003366"/>
                </a:solidFill>
                <a:latin typeface="+mn-lt"/>
              </a:rPr>
              <a:t>M.Pd.I</a:t>
            </a:r>
            <a:endParaRPr lang="en-GB" sz="3200" b="1" kern="0" dirty="0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Keluarga</a:t>
            </a:r>
            <a:r>
              <a:rPr lang="en-US" b="1" dirty="0"/>
              <a:t> </a:t>
            </a:r>
            <a:r>
              <a:rPr lang="en-US" b="1" dirty="0" err="1"/>
              <a:t>sakinah</a:t>
            </a:r>
            <a:r>
              <a:rPr lang="en-US" b="1" dirty="0"/>
              <a:t> </a:t>
            </a:r>
            <a:r>
              <a:rPr lang="en-US" b="1" dirty="0" err="1"/>
              <a:t>mawaddah</a:t>
            </a:r>
            <a:r>
              <a:rPr lang="en-US" b="1" dirty="0"/>
              <a:t> </a:t>
            </a:r>
            <a:r>
              <a:rPr lang="en-US" b="1" dirty="0" err="1"/>
              <a:t>warohmah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sakinah</a:t>
            </a: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dirty="0"/>
              <a:t>	</a:t>
            </a:r>
            <a:r>
              <a:rPr lang="en-US" dirty="0" err="1"/>
              <a:t>Sakinah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arab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ketenangan,ketentraman,aman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mawaddah</a:t>
            </a: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dirty="0"/>
              <a:t>   </a:t>
            </a:r>
            <a:r>
              <a:rPr lang="en-US" dirty="0" smtClean="0"/>
              <a:t> </a:t>
            </a:r>
            <a:r>
              <a:rPr lang="en-US" dirty="0" err="1" smtClean="0"/>
              <a:t>mawaddah</a:t>
            </a:r>
            <a:r>
              <a:rPr lang="en-US" dirty="0" smtClean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arab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sayang,cinta</a:t>
            </a:r>
            <a:r>
              <a:rPr lang="en-US" dirty="0"/>
              <a:t> yang </a:t>
            </a:r>
            <a:r>
              <a:rPr lang="en-US" dirty="0" err="1"/>
              <a:t>membara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menggebu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warohmah</a:t>
            </a:r>
            <a:endParaRPr lang="en-US" dirty="0"/>
          </a:p>
          <a:p>
            <a:pPr>
              <a:lnSpc>
                <a:spcPct val="120000"/>
              </a:lnSpc>
              <a:buNone/>
            </a:pPr>
            <a:r>
              <a:rPr lang="en-US" dirty="0"/>
              <a:t>    </a:t>
            </a:r>
            <a:r>
              <a:rPr lang="en-US" dirty="0" err="1"/>
              <a:t>Warohmah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arab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ampunan</a:t>
            </a:r>
            <a:r>
              <a:rPr lang="en-US" dirty="0"/>
              <a:t> </a:t>
            </a:r>
            <a:r>
              <a:rPr lang="en-US" dirty="0" err="1"/>
              <a:t>rahmat,rezeki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karunia</a:t>
            </a:r>
            <a:endParaRPr lang="en-US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Karakteristik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yang </a:t>
            </a:r>
            <a:r>
              <a:rPr lang="en-US" b="1" dirty="0" err="1"/>
              <a:t>sakinah</a:t>
            </a:r>
            <a:r>
              <a:rPr lang="en-US" b="1" dirty="0"/>
              <a:t> </a:t>
            </a:r>
            <a:r>
              <a:rPr lang="en-US" b="1" dirty="0" err="1"/>
              <a:t>mawaddah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warohmah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ketentraman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ketenangan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Ketulusan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keikhlasanperan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–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Kecintaan</a:t>
            </a:r>
            <a:r>
              <a:rPr lang="en-US" dirty="0"/>
              <a:t>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illahiyah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agama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ketidakpercayaan,kecurigaan,dan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was-was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pasangan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keimanan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ibadah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Perceraian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sekitarnya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763000" cy="5029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id-ID" dirty="0" smtClean="0"/>
              <a:t>Menurut </a:t>
            </a:r>
            <a:r>
              <a:rPr lang="id-ID" dirty="0"/>
              <a:t>syariat Islam, cerai adalah </a:t>
            </a:r>
            <a:r>
              <a:rPr lang="id-ID" dirty="0" smtClean="0"/>
              <a:t>melepaska</a:t>
            </a:r>
            <a:r>
              <a:rPr lang="en-US" dirty="0" smtClean="0"/>
              <a:t>n </a:t>
            </a:r>
            <a:r>
              <a:rPr lang="id-ID" dirty="0" smtClean="0"/>
              <a:t>ikatan </a:t>
            </a:r>
            <a:r>
              <a:rPr lang="id-ID" dirty="0"/>
              <a:t>perkawinan atau putusnya hubungan </a:t>
            </a:r>
            <a:r>
              <a:rPr lang="id-ID" dirty="0" smtClean="0"/>
              <a:t>perkawinan </a:t>
            </a:r>
            <a:r>
              <a:rPr lang="id-ID" dirty="0"/>
              <a:t>antara suami dan istri. dengan adanya </a:t>
            </a:r>
            <a:r>
              <a:rPr lang="id-ID" dirty="0" smtClean="0"/>
              <a:t>perceraian </a:t>
            </a:r>
            <a:r>
              <a:rPr lang="id-ID" dirty="0"/>
              <a:t>ini, maka gugurlah hak dan kewajiban </a:t>
            </a:r>
            <a:r>
              <a:rPr lang="id-ID" dirty="0" smtClean="0"/>
              <a:t>mereka </a:t>
            </a:r>
            <a:r>
              <a:rPr lang="id-ID" dirty="0"/>
              <a:t>sebagai suami dan istri. artinya, mereka </a:t>
            </a:r>
            <a:r>
              <a:rPr lang="id-ID" dirty="0" smtClean="0"/>
              <a:t>tidak </a:t>
            </a:r>
            <a:r>
              <a:rPr lang="id-ID" dirty="0"/>
              <a:t>lagi boleh berhubungan sebagai suami istri, </a:t>
            </a:r>
            <a:r>
              <a:rPr lang="id-ID" dirty="0" smtClean="0"/>
              <a:t>menyentuh </a:t>
            </a:r>
            <a:r>
              <a:rPr lang="id-ID" dirty="0"/>
              <a:t>atau berduaan, sama seperti ketika </a:t>
            </a:r>
            <a:r>
              <a:rPr lang="id-ID" dirty="0" smtClean="0"/>
              <a:t>mereka </a:t>
            </a:r>
            <a:r>
              <a:rPr lang="id-ID" dirty="0"/>
              <a:t>belum menikah dulu.</a:t>
            </a: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Jenis-jenis Cerai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514350" lvl="1" indent="-514350">
              <a:buFont typeface="Arial" pitchFamily="34" charset="0"/>
              <a:buAutoNum type="alphaUcPeriod"/>
            </a:pPr>
            <a:r>
              <a:rPr lang="id-ID" dirty="0"/>
              <a:t>Cerai Talak oleh Suami         B. Gugat Cerai Istri</a:t>
            </a:r>
          </a:p>
          <a:p>
            <a:pPr marL="457200" lvl="1" indent="-457200">
              <a:buAutoNum type="alphaUcPeriod"/>
            </a:pPr>
            <a:endParaRPr lang="id-ID" sz="2400" dirty="0"/>
          </a:p>
          <a:p>
            <a:pPr>
              <a:buNone/>
            </a:pPr>
            <a:r>
              <a:rPr lang="id-ID" dirty="0"/>
              <a:t>1. Talak Raj’i			1. Fasakh</a:t>
            </a:r>
          </a:p>
          <a:p>
            <a:pPr>
              <a:buNone/>
            </a:pPr>
            <a:r>
              <a:rPr lang="id-ID" dirty="0"/>
              <a:t>2. Talak Ba’in			2. Khulu’</a:t>
            </a:r>
          </a:p>
          <a:p>
            <a:pPr lvl="0">
              <a:buNone/>
            </a:pPr>
            <a:r>
              <a:rPr lang="id-ID" dirty="0"/>
              <a:t>3. Talak Sunni</a:t>
            </a:r>
          </a:p>
          <a:p>
            <a:pPr lvl="0">
              <a:buNone/>
            </a:pPr>
            <a:r>
              <a:rPr lang="id-ID" dirty="0"/>
              <a:t>4. Talak Bid’i </a:t>
            </a:r>
          </a:p>
          <a:p>
            <a:pPr lvl="0">
              <a:buNone/>
            </a:pPr>
            <a:r>
              <a:rPr lang="id-ID" dirty="0"/>
              <a:t>5. Talak Takliki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Syarat</a:t>
            </a:r>
            <a:r>
              <a:rPr lang="en-US" b="1" dirty="0"/>
              <a:t> </a:t>
            </a:r>
            <a:r>
              <a:rPr lang="en-US" b="1" dirty="0" err="1"/>
              <a:t>perceraian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islam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talak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istri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ucapkan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mabuk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paksaan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</a:t>
            </a:r>
            <a:r>
              <a:rPr lang="id-ID" dirty="0"/>
              <a:t>ak</a:t>
            </a:r>
            <a:r>
              <a:rPr lang="en-US" dirty="0"/>
              <a:t> </a:t>
            </a:r>
            <a:r>
              <a:rPr lang="en-US" dirty="0" err="1"/>
              <a:t>manapun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diucapkan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marah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 smtClean="0"/>
              <a:t>munakahat</a:t>
            </a:r>
            <a:r>
              <a:rPr lang="en-US" b="1" dirty="0" smtClean="0"/>
              <a:t> (</a:t>
            </a:r>
            <a:r>
              <a:rPr lang="en-US" b="1" dirty="0" err="1" smtClean="0"/>
              <a:t>pernikahan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572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kawin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Islam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nikah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zawaj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Nikah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menghimpun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terminologi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akad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menghalalkan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pergaulan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laki-laki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perempuan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muhrim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Syarat menikah </a:t>
            </a:r>
          </a:p>
          <a:p>
            <a:pPr>
              <a:buNone/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sz="2300" dirty="0" smtClean="0">
                <a:latin typeface="Times New Roman" pitchFamily="18" charset="0"/>
                <a:cs typeface="Times New Roman" pitchFamily="18" charset="0"/>
              </a:rPr>
              <a:t>danya </a:t>
            </a: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pengantin pria dan wanita </a:t>
            </a:r>
          </a:p>
          <a:p>
            <a:pPr>
              <a:buNone/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2. Adanya wali nikah</a:t>
            </a:r>
          </a:p>
          <a:p>
            <a:pPr>
              <a:buNone/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3. Adanya 2 orang saksi</a:t>
            </a:r>
          </a:p>
          <a:p>
            <a:pPr>
              <a:buNone/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4. Melakukan ijab qobul</a:t>
            </a:r>
          </a:p>
          <a:p>
            <a:pPr>
              <a:buNone/>
            </a:pPr>
            <a:r>
              <a:rPr lang="id-ID" sz="2300" dirty="0">
                <a:latin typeface="Times New Roman" pitchFamily="18" charset="0"/>
                <a:cs typeface="Times New Roman" pitchFamily="18" charset="0"/>
              </a:rPr>
              <a:t>5. Adanya mahar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229600" cy="1143000"/>
          </a:xfrm>
        </p:spPr>
        <p:txBody>
          <a:bodyPr/>
          <a:lstStyle/>
          <a:p>
            <a:r>
              <a:rPr lang="en-US" b="1" dirty="0" err="1"/>
              <a:t>Dalil</a:t>
            </a:r>
            <a:r>
              <a:rPr lang="en-US" b="1" dirty="0"/>
              <a:t> </a:t>
            </a:r>
            <a:r>
              <a:rPr lang="en-US" b="1" dirty="0" err="1"/>
              <a:t>nikah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buNone/>
            </a:pPr>
            <a:endParaRPr lang="id-ID" sz="4000" dirty="0"/>
          </a:p>
          <a:p>
            <a:pPr algn="ctr">
              <a:lnSpc>
                <a:spcPct val="160000"/>
              </a:lnSpc>
              <a:buNone/>
            </a:pPr>
            <a:r>
              <a:rPr lang="id-ID" sz="4000" dirty="0" smtClean="0"/>
              <a:t>وَمِن كُلِّ شَىْءٍخَلَقْنَازَوْجَيْنِ لَعَلَّكُمْ تَذَكَّرُونَ</a:t>
            </a:r>
            <a:endParaRPr lang="id-ID" sz="4000" dirty="0"/>
          </a:p>
          <a:p>
            <a:pPr algn="ctr">
              <a:lnSpc>
                <a:spcPct val="160000"/>
              </a:lnSpc>
              <a:buNone/>
            </a:pPr>
            <a:r>
              <a:rPr lang="id-ID" dirty="0"/>
              <a:t>“Dan segala sesuatu kami jadikan berpasang-pasangan, supaya kamu mengingat kebesaran Allah.”  </a:t>
            </a:r>
            <a:r>
              <a:rPr lang="id-ID" b="1" dirty="0"/>
              <a:t>[QS. Adz Dzariyaat (51):49].</a:t>
            </a:r>
            <a:endParaRPr lang="id-ID" dirty="0"/>
          </a:p>
          <a:p>
            <a:pPr algn="ctr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</a:t>
            </a:r>
            <a:r>
              <a:rPr lang="en-US" b="1" dirty="0" err="1" smtClean="0"/>
              <a:t>ukum</a:t>
            </a:r>
            <a:r>
              <a:rPr lang="en-US" b="1" dirty="0" smtClean="0"/>
              <a:t> </a:t>
            </a:r>
            <a:r>
              <a:rPr lang="en-US" b="1" dirty="0" err="1"/>
              <a:t>N</a:t>
            </a:r>
            <a:r>
              <a:rPr lang="en-US" b="1" dirty="0" err="1" smtClean="0"/>
              <a:t>ikah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sz="4100" dirty="0"/>
              <a:t> </a:t>
            </a:r>
          </a:p>
          <a:p>
            <a:pPr algn="ctr">
              <a:lnSpc>
                <a:spcPct val="120000"/>
              </a:lnSpc>
              <a:buNone/>
            </a:pPr>
            <a:r>
              <a:rPr lang="ar-SA" sz="4100" b="1" dirty="0"/>
              <a:t>يَا مَعْشَرَ الشَّبَابِ مَنِ اسْتَطَاعَ مِنْكُمُ الْبَاءَةَ فَلْيَتَزَوَّجْ </a:t>
            </a:r>
            <a:r>
              <a:rPr lang="ar-SA" sz="4100" b="1" dirty="0" smtClean="0"/>
              <a:t>فَإِنَّهُ</a:t>
            </a:r>
            <a:r>
              <a:rPr lang="id-ID" sz="4100" b="1" dirty="0" smtClean="0"/>
              <a:t> </a:t>
            </a:r>
          </a:p>
          <a:p>
            <a:pPr algn="ctr">
              <a:lnSpc>
                <a:spcPct val="120000"/>
              </a:lnSpc>
              <a:buNone/>
            </a:pPr>
            <a:r>
              <a:rPr lang="ar-SA" sz="4100" b="1" dirty="0" smtClean="0"/>
              <a:t>غَضُّ </a:t>
            </a:r>
            <a:r>
              <a:rPr lang="ar-SA" sz="4100" b="1" dirty="0"/>
              <a:t>لِلْبَصَرِ وَأَحْصَنُ لِلْفَرْجِ وَمَنْ لَمْ يَسْتَطِعْ فَعَلَيْهِ بِالصَّوْمِ فَإِنَّهُ لَهُ وِجَاءٌ </a:t>
            </a:r>
            <a:r>
              <a:rPr lang="en-US" sz="4100" dirty="0"/>
              <a:t> </a:t>
            </a:r>
            <a:r>
              <a:rPr lang="id-ID" sz="4100" dirty="0" smtClean="0"/>
              <a:t> </a:t>
            </a:r>
          </a:p>
          <a:p>
            <a:pPr algn="ctr">
              <a:lnSpc>
                <a:spcPct val="120000"/>
              </a:lnSpc>
              <a:buNone/>
            </a:pPr>
            <a:r>
              <a:rPr lang="en-US" sz="4100" dirty="0" smtClean="0"/>
              <a:t>(</a:t>
            </a:r>
            <a:r>
              <a:rPr lang="ar-SA" sz="4100" b="1" dirty="0"/>
              <a:t>رواه البخارى و مسلم</a:t>
            </a:r>
            <a:r>
              <a:rPr lang="en-US" sz="4100" dirty="0"/>
              <a:t>)</a:t>
            </a:r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>
              <a:lnSpc>
                <a:spcPct val="120000"/>
              </a:lnSpc>
              <a:buNone/>
            </a:pPr>
            <a:r>
              <a:rPr lang="en-US" dirty="0" err="1"/>
              <a:t>Artinya</a:t>
            </a:r>
            <a:r>
              <a:rPr lang="en-US" dirty="0"/>
              <a:t> :”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pemuda</a:t>
            </a:r>
            <a:r>
              <a:rPr lang="en-US" dirty="0"/>
              <a:t>,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sanggup</a:t>
            </a:r>
            <a:r>
              <a:rPr lang="en-US" dirty="0"/>
              <a:t> </a:t>
            </a:r>
            <a:r>
              <a:rPr lang="en-US" dirty="0" err="1"/>
              <a:t>menikah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nikahlah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nikah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menundukkan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faraj</a:t>
            </a:r>
            <a:r>
              <a:rPr lang="en-US" dirty="0"/>
              <a:t> (</a:t>
            </a:r>
            <a:r>
              <a:rPr lang="en-US" dirty="0" err="1"/>
              <a:t>kelamin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sanggup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hendaklah</a:t>
            </a:r>
            <a:r>
              <a:rPr lang="en-US" dirty="0"/>
              <a:t> </a:t>
            </a:r>
            <a:r>
              <a:rPr lang="en-US" dirty="0" err="1"/>
              <a:t>berpuasa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puasa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melemahkan</a:t>
            </a:r>
            <a:r>
              <a:rPr lang="en-US" dirty="0"/>
              <a:t> </a:t>
            </a:r>
            <a:r>
              <a:rPr lang="en-US" dirty="0" err="1"/>
              <a:t>syahwat</a:t>
            </a:r>
            <a:r>
              <a:rPr lang="en-US" dirty="0"/>
              <a:t>”. </a:t>
            </a:r>
            <a:endParaRPr lang="id-ID" dirty="0"/>
          </a:p>
          <a:p>
            <a:pPr algn="ctr">
              <a:lnSpc>
                <a:spcPct val="120000"/>
              </a:lnSpc>
              <a:buNone/>
            </a:pPr>
            <a:r>
              <a:rPr lang="en-US" b="1" dirty="0"/>
              <a:t>(HR. </a:t>
            </a:r>
            <a:r>
              <a:rPr lang="en-US" b="1" dirty="0" err="1"/>
              <a:t>Bukhori</a:t>
            </a:r>
            <a:r>
              <a:rPr lang="en-US" b="1" dirty="0"/>
              <a:t> Muslim).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Wanita</a:t>
            </a:r>
            <a:r>
              <a:rPr lang="en-US" b="1" dirty="0"/>
              <a:t> yang </a:t>
            </a:r>
            <a:r>
              <a:rPr lang="en-US" b="1" dirty="0" err="1"/>
              <a:t>haram</a:t>
            </a:r>
            <a:r>
              <a:rPr lang="en-US" b="1" dirty="0"/>
              <a:t> </a:t>
            </a:r>
            <a:r>
              <a:rPr lang="en-US" b="1" dirty="0" err="1"/>
              <a:t>dinikahi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Kelompok yang pertama ada tujuh orang </a:t>
            </a:r>
            <a:r>
              <a:rPr lang="id-ID" dirty="0" smtClean="0"/>
              <a:t>karena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hubungan </a:t>
            </a:r>
            <a:r>
              <a:rPr lang="id-ID" dirty="0"/>
              <a:t>nasab, yaitu:</a:t>
            </a:r>
          </a:p>
          <a:p>
            <a:pPr marL="514350" indent="-514350">
              <a:buAutoNum type="arabicPeriod"/>
            </a:pPr>
            <a:r>
              <a:rPr lang="id-ID" dirty="0" smtClean="0"/>
              <a:t>Ibu </a:t>
            </a:r>
            <a:r>
              <a:rPr lang="id-ID" dirty="0"/>
              <a:t>dan seterusnya ke jalur </a:t>
            </a:r>
            <a:r>
              <a:rPr lang="id-ID" dirty="0" smtClean="0"/>
              <a:t>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Anak </a:t>
            </a:r>
            <a:r>
              <a:rPr lang="id-ID" dirty="0"/>
              <a:t>wanita dan seterusnya ke jalur </a:t>
            </a:r>
            <a:r>
              <a:rPr lang="id-ID" dirty="0" smtClean="0"/>
              <a:t>bawah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Saudara </a:t>
            </a:r>
            <a:r>
              <a:rPr lang="id-ID" dirty="0"/>
              <a:t>wanita seayah seibu atau seibu atau </a:t>
            </a:r>
            <a:r>
              <a:rPr lang="id-ID" dirty="0" smtClean="0"/>
              <a:t>seayah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Anak </a:t>
            </a:r>
            <a:r>
              <a:rPr lang="id-ID" dirty="0"/>
              <a:t>wanita istri (anak tiri</a:t>
            </a:r>
            <a:r>
              <a:rPr lang="id-ID" dirty="0" smtClean="0"/>
              <a:t>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Anak </a:t>
            </a:r>
            <a:r>
              <a:rPr lang="id-ID" dirty="0"/>
              <a:t>wanita </a:t>
            </a:r>
            <a:r>
              <a:rPr lang="id-ID" dirty="0" smtClean="0"/>
              <a:t>saudara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Bibi </a:t>
            </a:r>
            <a:r>
              <a:rPr lang="id-ID" dirty="0"/>
              <a:t>dari garis </a:t>
            </a:r>
            <a:r>
              <a:rPr lang="id-ID" dirty="0" smtClean="0"/>
              <a:t>ayah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Bibi </a:t>
            </a:r>
            <a:r>
              <a:rPr lang="id-ID" dirty="0"/>
              <a:t>dari garis ibu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Adapun wanita yang haram dinikahi </a:t>
            </a:r>
            <a:r>
              <a:rPr lang="id-ID" dirty="0" smtClean="0"/>
              <a:t>karena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hubungan </a:t>
            </a:r>
            <a:r>
              <a:rPr lang="id-ID" dirty="0"/>
              <a:t>perbesanan adalah.</a:t>
            </a:r>
          </a:p>
          <a:p>
            <a:pPr marL="514350" indent="-514350">
              <a:buAutoNum type="arabicPeriod"/>
            </a:pPr>
            <a:r>
              <a:rPr lang="id-ID" dirty="0" smtClean="0"/>
              <a:t>Ibu </a:t>
            </a:r>
            <a:r>
              <a:rPr lang="id-ID" dirty="0"/>
              <a:t>istri dan seterusnya ke jalur </a:t>
            </a:r>
            <a:r>
              <a:rPr lang="id-ID" dirty="0" smtClean="0"/>
              <a:t>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Anak-anak </a:t>
            </a:r>
            <a:r>
              <a:rPr lang="id-ID" dirty="0"/>
              <a:t>wanita mereka dan seterusnya ke jalur bawah jika istri sudah </a:t>
            </a:r>
            <a:r>
              <a:rPr lang="id-ID" dirty="0" smtClean="0"/>
              <a:t>disetubuhi.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Istri-istri </a:t>
            </a:r>
            <a:r>
              <a:rPr lang="id-ID" dirty="0"/>
              <a:t>bapak, kakak dan seterusnya ke jalaur </a:t>
            </a:r>
            <a:r>
              <a:rPr lang="id-ID" dirty="0" smtClean="0"/>
              <a:t>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Istri-istri </a:t>
            </a:r>
            <a:r>
              <a:rPr lang="id-ID" dirty="0"/>
              <a:t>anak laki-laki dan seterusnya ke jalur </a:t>
            </a:r>
            <a:r>
              <a:rPr lang="id-ID" dirty="0" smtClean="0"/>
              <a:t>bawah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suami</a:t>
            </a:r>
            <a:r>
              <a:rPr lang="en-US" b="1" dirty="0"/>
              <a:t> </a:t>
            </a:r>
            <a:r>
              <a:rPr lang="en-US" b="1" dirty="0" err="1"/>
              <a:t>istri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/>
              <a:t>istri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mawaddahdan</a:t>
            </a:r>
            <a:r>
              <a:rPr lang="en-US" dirty="0"/>
              <a:t> </a:t>
            </a:r>
            <a:r>
              <a:rPr lang="en-US" dirty="0" err="1"/>
              <a:t>rahmah</a:t>
            </a:r>
            <a:r>
              <a:rPr lang="en-US" dirty="0"/>
              <a:t>.(Ar-rum:21)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mempercayai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pasangannya</a:t>
            </a:r>
            <a:r>
              <a:rPr lang="en-US" dirty="0"/>
              <a:t>.(An-nisa:19 - Al-hujaraat:10)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menghiasi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yang </a:t>
            </a:r>
            <a:r>
              <a:rPr lang="en-US" dirty="0" err="1"/>
              <a:t>harmonis</a:t>
            </a:r>
            <a:r>
              <a:rPr lang="en-US" dirty="0"/>
              <a:t>.(An-nisa:19)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menasehati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(</a:t>
            </a:r>
            <a:r>
              <a:rPr lang="en-US" dirty="0" err="1"/>
              <a:t>muttafaqun</a:t>
            </a:r>
            <a:r>
              <a:rPr lang="en-US" dirty="0"/>
              <a:t> </a:t>
            </a:r>
            <a:r>
              <a:rPr lang="en-US" dirty="0" err="1"/>
              <a:t>alaih</a:t>
            </a:r>
            <a:r>
              <a:rPr lang="en-US" dirty="0"/>
              <a:t>)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hikmah</a:t>
            </a:r>
            <a:r>
              <a:rPr lang="en-US" b="1" dirty="0"/>
              <a:t> </a:t>
            </a:r>
            <a:r>
              <a:rPr lang="en-US" b="1" dirty="0" err="1"/>
              <a:t>pernikahan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pernikahan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en-US" dirty="0" err="1"/>
              <a:t>Menaati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Allah SWT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meneladani</a:t>
            </a:r>
            <a:r>
              <a:rPr lang="en-US" dirty="0"/>
              <a:t> </a:t>
            </a:r>
            <a:r>
              <a:rPr lang="en-US" dirty="0" err="1"/>
              <a:t>Sunnah</a:t>
            </a:r>
            <a:r>
              <a:rPr lang="en-US" dirty="0"/>
              <a:t> </a:t>
            </a:r>
            <a:r>
              <a:rPr lang="en-US" dirty="0" err="1"/>
              <a:t>Rasulullah</a:t>
            </a:r>
            <a:r>
              <a:rPr lang="en-US" dirty="0"/>
              <a:t> SAW.</a:t>
            </a:r>
          </a:p>
          <a:p>
            <a:pPr lvl="0">
              <a:lnSpc>
                <a:spcPct val="120000"/>
              </a:lnSpc>
            </a:pP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menentramkan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.</a:t>
            </a:r>
          </a:p>
          <a:p>
            <a:pPr lvl="0">
              <a:lnSpc>
                <a:spcPct val="120000"/>
              </a:lnSpc>
            </a:pPr>
            <a:r>
              <a:rPr lang="en-US" dirty="0" err="1"/>
              <a:t>Menahan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seksualitas</a:t>
            </a: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 err="1"/>
              <a:t>Menenangkan</a:t>
            </a:r>
            <a:r>
              <a:rPr lang="en-US" dirty="0"/>
              <a:t> </a:t>
            </a:r>
            <a:r>
              <a:rPr lang="en-US" dirty="0" err="1"/>
              <a:t>pikiran</a:t>
            </a: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.</a:t>
            </a:r>
          </a:p>
          <a:p>
            <a:pPr lvl="0">
              <a:lnSpc>
                <a:spcPct val="120000"/>
              </a:lnSpc>
            </a:pP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kehormatan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memlihara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algn="just">
              <a:buNone/>
            </a:pPr>
            <a:r>
              <a:rPr lang="en-US" dirty="0" err="1"/>
              <a:t>Berdasarkan</a:t>
            </a:r>
            <a:r>
              <a:rPr lang="en-US" dirty="0"/>
              <a:t> Al-Qur’an, </a:t>
            </a:r>
            <a:r>
              <a:rPr lang="en-US" dirty="0" err="1"/>
              <a:t>surat</a:t>
            </a:r>
            <a:r>
              <a:rPr lang="en-US" dirty="0"/>
              <a:t> Al-Rum (30) </a:t>
            </a:r>
            <a:r>
              <a:rPr lang="en-US" dirty="0" err="1"/>
              <a:t>ayat</a:t>
            </a:r>
            <a:r>
              <a:rPr lang="en-US" dirty="0"/>
              <a:t> 21, </a:t>
            </a:r>
            <a:r>
              <a:rPr lang="en-US" dirty="0" err="1" smtClean="0"/>
              <a:t>bahwa</a:t>
            </a:r>
            <a:endParaRPr lang="en-US" dirty="0"/>
          </a:p>
          <a:p>
            <a:pPr algn="just">
              <a:buNone/>
            </a:pPr>
            <a:r>
              <a:rPr lang="en-US" dirty="0" err="1" smtClean="0"/>
              <a:t>pernikahan</a:t>
            </a:r>
            <a:r>
              <a:rPr lang="en-US" dirty="0" smtClean="0"/>
              <a:t>/</a:t>
            </a:r>
            <a:r>
              <a:rPr lang="en-US" dirty="0" err="1" smtClean="0"/>
              <a:t>perkawinan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mencapai</a:t>
            </a:r>
            <a:endParaRPr lang="en-US" dirty="0"/>
          </a:p>
          <a:p>
            <a:pPr algn="just">
              <a:buNone/>
            </a:pP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/>
              <a:t>keluarga</a:t>
            </a:r>
            <a:r>
              <a:rPr lang="en-US" dirty="0"/>
              <a:t> yang </a:t>
            </a:r>
            <a:r>
              <a:rPr lang="en-US" dirty="0" err="1"/>
              <a:t>sakinah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smtClean="0"/>
              <a:t>yang</a:t>
            </a:r>
          </a:p>
          <a:p>
            <a:pPr algn="just">
              <a:buNone/>
            </a:pPr>
            <a:r>
              <a:rPr lang="en-US" dirty="0" err="1" smtClean="0"/>
              <a:t>tenang</a:t>
            </a:r>
            <a:r>
              <a:rPr lang="en-US" dirty="0"/>
              <a:t>, </a:t>
            </a:r>
            <a:r>
              <a:rPr lang="en-US" dirty="0" err="1"/>
              <a:t>tentram</a:t>
            </a:r>
            <a:r>
              <a:rPr lang="en-US" dirty="0"/>
              <a:t>,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.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Hikmah</a:t>
            </a:r>
            <a:r>
              <a:rPr lang="en-US" b="1" dirty="0"/>
              <a:t> </a:t>
            </a:r>
            <a:r>
              <a:rPr lang="en-US" b="1" dirty="0" err="1"/>
              <a:t>pernikahan</a:t>
            </a:r>
            <a:endParaRPr lang="en-US" b="1" dirty="0"/>
          </a:p>
          <a:p>
            <a:pPr lvl="0">
              <a:buNone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Menyalurkan Naluri seks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Jalan mendapatkan keturunan yang sah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Penyaluran naluri kebapakan dan keibuan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Dorongan untuk bekerja keras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Pengaturan hak dan kewajiban dalam rumah tangga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id-ID" dirty="0"/>
              <a:t>Membuahkan tali kekeluargaan, memperteguh kelanggengan rasa cintaantar keluargadan memperkuat hubungan kemasyarakatan</a:t>
            </a:r>
            <a:r>
              <a:rPr lang="id-ID" dirty="0" smtClean="0"/>
              <a:t>.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489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Pengertian munakahat (pernikahan)</vt:lpstr>
      <vt:lpstr>Dalil nikah</vt:lpstr>
      <vt:lpstr>Hukum Nikah</vt:lpstr>
      <vt:lpstr>Wanita yang haram dinikahi</vt:lpstr>
      <vt:lpstr>Slide 6</vt:lpstr>
      <vt:lpstr>Hak dan kewajiban suami istri</vt:lpstr>
      <vt:lpstr>Tujuan dan hikmah pernikahan</vt:lpstr>
      <vt:lpstr>Slide 9</vt:lpstr>
      <vt:lpstr>Keluarga sakinah mawaddah warohmah</vt:lpstr>
      <vt:lpstr>Karakteristik keluarga yang sakinah mawaddah dan warohmah</vt:lpstr>
      <vt:lpstr>Perceraian dan sekitarnya</vt:lpstr>
      <vt:lpstr>Jenis-jenis Cerai </vt:lpstr>
      <vt:lpstr>Syarat perceraian dalam islam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</dc:creator>
  <cp:lastModifiedBy>Owner</cp:lastModifiedBy>
  <cp:revision>22</cp:revision>
  <dcterms:created xsi:type="dcterms:W3CDTF">2018-05-10T09:28:38Z</dcterms:created>
  <dcterms:modified xsi:type="dcterms:W3CDTF">2020-09-08T13:20:55Z</dcterms:modified>
</cp:coreProperties>
</file>