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E2DD3AA-A971-44F3-B89F-81819B55BB53}" type="datetimeFigureOut">
              <a:rPr lang="en-US" smtClean="0"/>
              <a:pPr/>
              <a:t>11/13/2020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C3CF739-9486-4930-8E69-27D9784D526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066800"/>
            <a:ext cx="7772400" cy="17557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HUKUM ADMINISTRASI DAERAH 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b="0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materi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9</a:t>
            </a:r>
            <a:br>
              <a:rPr lang="en-US" b="0" cap="none" dirty="0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</a:br>
            <a:r>
              <a:rPr lang="en-US" cap="none" dirty="0" err="1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Peraturan</a:t>
            </a:r>
            <a:r>
              <a:rPr lang="en-US" cap="none" smtClean="0">
                <a:ln w="18415" cmpd="sng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Daerah</a:t>
            </a:r>
            <a:endParaRPr lang="en-US" b="0" cap="none" dirty="0">
              <a:ln w="18415" cmpd="sng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5486400"/>
            <a:ext cx="6172200" cy="1371600"/>
          </a:xfrm>
        </p:spPr>
        <p:txBody>
          <a:bodyPr/>
          <a:lstStyle/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OLEH</a:t>
            </a:r>
          </a:p>
          <a:p>
            <a:r>
              <a:rPr lang="en-US" b="0" dirty="0" smtClean="0">
                <a:ln w="18415" cmpd="sng">
                  <a:solidFill>
                    <a:srgbClr val="002060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NURMAYANI, S.H.,M.H</a:t>
            </a:r>
            <a:endParaRPr lang="en-US" b="0" dirty="0">
              <a:ln w="18415" cmpd="sng">
                <a:solidFill>
                  <a:srgbClr val="002060"/>
                </a:solidFill>
                <a:prstDash val="solid"/>
              </a:ln>
              <a:solidFill>
                <a:srgbClr val="00206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5" descr="download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524000" cy="150377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6016752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melaksanakan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melimpahkan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kekuasaannya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perencanaan</a:t>
            </a:r>
            <a:r>
              <a:rPr lang="en-US" dirty="0" smtClean="0"/>
              <a:t>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penatausahaan</a:t>
            </a:r>
            <a:r>
              <a:rPr lang="en-US" dirty="0" smtClean="0"/>
              <a:t>, </a:t>
            </a:r>
            <a:r>
              <a:rPr lang="en-US" dirty="0" err="1" smtClean="0"/>
              <a:t>pelaporan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pertanggungjawaban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pengawasan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pejabat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Pelimpahan</a:t>
            </a:r>
            <a:r>
              <a:rPr lang="en-US" dirty="0" smtClean="0"/>
              <a:t> </a:t>
            </a:r>
            <a:r>
              <a:rPr lang="en-US" dirty="0" err="1" smtClean="0"/>
              <a:t>sebagian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seluruh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pemisahan</a:t>
            </a:r>
            <a:r>
              <a:rPr lang="en-US" dirty="0" smtClean="0"/>
              <a:t> </a:t>
            </a:r>
            <a:r>
              <a:rPr lang="en-US" dirty="0" err="1" smtClean="0"/>
              <a:t>kewenangan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yang </a:t>
            </a:r>
            <a:r>
              <a:rPr lang="en-US" dirty="0" err="1" smtClean="0"/>
              <a:t>memerintah</a:t>
            </a:r>
            <a:r>
              <a:rPr lang="en-US" dirty="0" smtClean="0"/>
              <a:t> </a:t>
            </a:r>
            <a:r>
              <a:rPr lang="en-US" dirty="0" err="1" smtClean="0"/>
              <a:t>menguji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yang </a:t>
            </a:r>
            <a:r>
              <a:rPr lang="en-US" dirty="0" err="1" smtClean="0"/>
              <a:t>menerima</a:t>
            </a:r>
            <a:r>
              <a:rPr lang="en-US" dirty="0" smtClean="0"/>
              <a:t>/</a:t>
            </a:r>
            <a:r>
              <a:rPr lang="en-US" dirty="0" err="1" smtClean="0"/>
              <a:t>mengeluarkan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endParaRPr lang="en-US" dirty="0" smtClean="0"/>
          </a:p>
          <a:p>
            <a:r>
              <a:rPr lang="en-US" dirty="0" err="1" smtClean="0"/>
              <a:t>pengaturan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</a:t>
            </a:r>
          </a:p>
          <a:p>
            <a:pPr marL="457200" indent="-457200">
              <a:buAutoNum type="alphaLcPeriod"/>
            </a:pPr>
            <a:r>
              <a:rPr lang="en-US" dirty="0" smtClean="0"/>
              <a:t>UU </a:t>
            </a:r>
            <a:r>
              <a:rPr lang="en-US" dirty="0" err="1" smtClean="0"/>
              <a:t>nomor</a:t>
            </a:r>
            <a:r>
              <a:rPr lang="en-US" dirty="0" smtClean="0"/>
              <a:t> 17 </a:t>
            </a:r>
            <a:r>
              <a:rPr lang="en-US" dirty="0" err="1" smtClean="0"/>
              <a:t>tahun</a:t>
            </a:r>
            <a:r>
              <a:rPr lang="en-US" dirty="0" smtClean="0"/>
              <a:t> 2003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UU </a:t>
            </a:r>
            <a:r>
              <a:rPr lang="en-US" dirty="0" err="1" smtClean="0"/>
              <a:t>Nomor</a:t>
            </a:r>
            <a:r>
              <a:rPr lang="en-US" dirty="0" smtClean="0"/>
              <a:t> 1 </a:t>
            </a:r>
            <a:r>
              <a:rPr lang="en-US" dirty="0" err="1" smtClean="0"/>
              <a:t>Tahun</a:t>
            </a:r>
            <a:r>
              <a:rPr lang="en-US" dirty="0" smtClean="0"/>
              <a:t> 2004 </a:t>
            </a:r>
            <a:r>
              <a:rPr lang="en-US" dirty="0" err="1" smtClean="0"/>
              <a:t>tentang</a:t>
            </a:r>
            <a:r>
              <a:rPr lang="en-US" dirty="0" smtClean="0"/>
              <a:t>  </a:t>
            </a:r>
            <a:r>
              <a:rPr lang="en-US" dirty="0" err="1" smtClean="0"/>
              <a:t>perbendaharaan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UU </a:t>
            </a:r>
            <a:r>
              <a:rPr lang="en-US" dirty="0" err="1" smtClean="0"/>
              <a:t>Nomor</a:t>
            </a:r>
            <a:r>
              <a:rPr lang="en-US" dirty="0" smtClean="0"/>
              <a:t> 15 </a:t>
            </a:r>
            <a:r>
              <a:rPr lang="en-US" dirty="0" err="1" smtClean="0"/>
              <a:t>Tahun</a:t>
            </a:r>
            <a:r>
              <a:rPr lang="en-US" dirty="0" smtClean="0"/>
              <a:t> 2004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tanggungjawab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010400" cy="86836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SUMBER-SUMBER PENDAPATAN DAERAH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371600"/>
            <a:ext cx="7467600" cy="510235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diakui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penambahan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bersih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periode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bersangkutan</a:t>
            </a:r>
            <a:endParaRPr lang="en-US" dirty="0" smtClean="0"/>
          </a:p>
          <a:p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yang </a:t>
            </a:r>
            <a:r>
              <a:rPr lang="en-US" dirty="0" err="1" smtClean="0"/>
              <a:t>perlu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yang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yang </a:t>
            </a:r>
            <a:r>
              <a:rPr lang="en-US" dirty="0" err="1" smtClean="0"/>
              <a:t>bersangkutan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tahun-tahun</a:t>
            </a:r>
            <a:r>
              <a:rPr lang="en-US" dirty="0" smtClean="0"/>
              <a:t> </a:t>
            </a:r>
            <a:r>
              <a:rPr lang="en-US" dirty="0" err="1" smtClean="0"/>
              <a:t>anggaran</a:t>
            </a:r>
            <a:r>
              <a:rPr lang="en-US" dirty="0" smtClean="0"/>
              <a:t> </a:t>
            </a:r>
            <a:r>
              <a:rPr lang="en-US" dirty="0" err="1" smtClean="0"/>
              <a:t>berikutnya</a:t>
            </a:r>
            <a:endParaRPr lang="en-US" dirty="0" smtClean="0"/>
          </a:p>
          <a:p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penerimaan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yang </a:t>
            </a:r>
            <a:r>
              <a:rPr lang="en-US" dirty="0" err="1" smtClean="0"/>
              <a:t>masuk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2"/>
          </p:nvPr>
        </p:nvSpPr>
        <p:spPr>
          <a:xfrm>
            <a:off x="304800" y="381000"/>
            <a:ext cx="1676400" cy="498348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Sumber-sumber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pendapatan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daerah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terdiri</a:t>
            </a:r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en-US" sz="20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atas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2286000" y="228600"/>
            <a:ext cx="6400800" cy="632764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20000"/>
          </a:bodyPr>
          <a:lstStyle/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Pajak</a:t>
            </a:r>
            <a:r>
              <a:rPr lang="en-US" dirty="0" smtClean="0"/>
              <a:t> Daerah</a:t>
            </a:r>
          </a:p>
          <a:p>
            <a:pPr marL="457200" indent="-457200">
              <a:buAutoNum type="arabicPeriod"/>
            </a:pPr>
            <a:r>
              <a:rPr lang="en-US" dirty="0" err="1" smtClean="0"/>
              <a:t>Retribusi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pPr marL="457200" indent="-457200">
              <a:buAutoNum type="arabicPeriod"/>
            </a:pP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kekayaan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pisahkan</a:t>
            </a:r>
            <a:r>
              <a:rPr lang="en-US" dirty="0" smtClean="0"/>
              <a:t> </a:t>
            </a:r>
          </a:p>
          <a:p>
            <a:pPr marL="457200" indent="-457200">
              <a:buAutoNum type="arabicPeriod"/>
            </a:pPr>
            <a:r>
              <a:rPr lang="en-US" dirty="0" smtClean="0"/>
              <a:t>Lain2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endParaRPr lang="en-US" dirty="0" smtClean="0"/>
          </a:p>
          <a:p>
            <a:pPr marL="457200" indent="-457200"/>
            <a:r>
              <a:rPr lang="en-US" dirty="0" err="1" smtClean="0"/>
              <a:t>Pendapatan</a:t>
            </a:r>
            <a:r>
              <a:rPr lang="en-US" dirty="0" smtClean="0"/>
              <a:t> Transfer</a:t>
            </a:r>
          </a:p>
          <a:p>
            <a:pPr marL="457200" indent="-457200"/>
            <a:r>
              <a:rPr lang="en-US" dirty="0" smtClean="0"/>
              <a:t>Lain2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endParaRPr lang="en-US" dirty="0" smtClean="0"/>
          </a:p>
          <a:p>
            <a:pPr marL="457200" indent="-457200">
              <a:buNone/>
            </a:pPr>
            <a:endParaRPr lang="en-US" dirty="0" smtClean="0"/>
          </a:p>
          <a:p>
            <a:pPr marL="457200" indent="-457200">
              <a:buNone/>
            </a:pPr>
            <a:r>
              <a:rPr lang="en-US" dirty="0" err="1" smtClean="0"/>
              <a:t>Pendapatan</a:t>
            </a:r>
            <a:r>
              <a:rPr lang="en-US" dirty="0" smtClean="0"/>
              <a:t> Transfer </a:t>
            </a:r>
            <a:r>
              <a:rPr lang="en-US" dirty="0" err="1" smtClean="0"/>
              <a:t>meliputi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Transfer </a:t>
            </a:r>
            <a:r>
              <a:rPr lang="en-US" dirty="0" err="1" smtClean="0"/>
              <a:t>pemerintahan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,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,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keistimewaan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dana</a:t>
            </a:r>
            <a:r>
              <a:rPr lang="en-US" dirty="0" smtClean="0"/>
              <a:t> </a:t>
            </a:r>
            <a:r>
              <a:rPr lang="en-US" dirty="0" err="1" smtClean="0"/>
              <a:t>desa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smtClean="0"/>
              <a:t>Transfer </a:t>
            </a:r>
            <a:r>
              <a:rPr lang="en-US" dirty="0" err="1" smtClean="0"/>
              <a:t>antar-daerah</a:t>
            </a:r>
            <a:r>
              <a:rPr lang="en-US" dirty="0" smtClean="0"/>
              <a:t>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 </a:t>
            </a:r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 </a:t>
            </a:r>
            <a:r>
              <a:rPr lang="en-US" dirty="0" err="1" smtClean="0"/>
              <a:t>bantuan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</a:p>
          <a:p>
            <a:endParaRPr lang="en-US" dirty="0" smtClean="0"/>
          </a:p>
          <a:p>
            <a:r>
              <a:rPr lang="en-US" dirty="0" err="1" smtClean="0"/>
              <a:t>Pendapatan</a:t>
            </a:r>
            <a:r>
              <a:rPr lang="en-US" dirty="0" smtClean="0"/>
              <a:t> </a:t>
            </a:r>
            <a:r>
              <a:rPr lang="en-US" dirty="0" err="1" smtClean="0"/>
              <a:t>asli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selanjutnya</a:t>
            </a:r>
            <a:r>
              <a:rPr lang="en-US" dirty="0" smtClean="0"/>
              <a:t> </a:t>
            </a:r>
            <a:r>
              <a:rPr lang="en-US" dirty="0" err="1" smtClean="0"/>
              <a:t>disingkat</a:t>
            </a:r>
            <a:r>
              <a:rPr lang="en-US" dirty="0" smtClean="0"/>
              <a:t> PAD  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pendapatan</a:t>
            </a:r>
            <a:r>
              <a:rPr lang="en-US" dirty="0" smtClean="0"/>
              <a:t> yang </a:t>
            </a:r>
            <a:r>
              <a:rPr lang="en-US" dirty="0" err="1" smtClean="0"/>
              <a:t>diperoleh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yang </a:t>
            </a:r>
            <a:r>
              <a:rPr lang="en-US" dirty="0" err="1" smtClean="0"/>
              <a:t>dipungut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marL="457200" indent="-457200">
              <a:buAutoNum type="alphaLcPeriod"/>
            </a:pPr>
            <a:endParaRPr lang="en-US" dirty="0" smtClean="0"/>
          </a:p>
          <a:p>
            <a:pPr marL="457200" indent="-457200">
              <a:buAutoNum type="alphaLcPeriod"/>
            </a:pPr>
            <a:endParaRPr lang="en-US" dirty="0" smtClean="0"/>
          </a:p>
          <a:p>
            <a:pPr marL="457200" indent="-457200">
              <a:buAutoNum type="alphaLcPeriod"/>
            </a:pPr>
            <a:endParaRPr lang="en-US" dirty="0" smtClean="0"/>
          </a:p>
          <a:p>
            <a:pPr marL="457200" indent="-457200">
              <a:buAutoNum type="alphaLcPeriod"/>
            </a:pP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63562"/>
          </a:xfrm>
          <a:ln>
            <a:solidFill>
              <a:srgbClr val="00B0F0"/>
            </a:solidFill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Macam-macam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95400"/>
            <a:ext cx="7467600" cy="51785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7 </a:t>
            </a:r>
            <a:r>
              <a:rPr lang="en-US" dirty="0" err="1" smtClean="0"/>
              <a:t>ayat</a:t>
            </a:r>
            <a:r>
              <a:rPr lang="en-US" dirty="0" smtClean="0"/>
              <a:t> (1) UU No. 12 </a:t>
            </a:r>
            <a:r>
              <a:rPr lang="en-US" dirty="0" err="1" smtClean="0"/>
              <a:t>th</a:t>
            </a:r>
            <a:r>
              <a:rPr lang="en-US" dirty="0" smtClean="0"/>
              <a:t>. 2011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, </a:t>
            </a:r>
            <a:r>
              <a:rPr lang="en-US" dirty="0" err="1" smtClean="0"/>
              <a:t>jenis</a:t>
            </a:r>
            <a:r>
              <a:rPr lang="en-US" dirty="0" smtClean="0"/>
              <a:t>, </a:t>
            </a:r>
            <a:r>
              <a:rPr lang="en-US" dirty="0" err="1" smtClean="0"/>
              <a:t>hierarki</a:t>
            </a:r>
            <a:r>
              <a:rPr lang="en-US" dirty="0" smtClean="0"/>
              <a:t> </a:t>
            </a:r>
            <a:r>
              <a:rPr lang="en-US" dirty="0" err="1" smtClean="0"/>
              <a:t>peraturab</a:t>
            </a:r>
            <a:r>
              <a:rPr lang="en-US" dirty="0" smtClean="0"/>
              <a:t> </a:t>
            </a:r>
            <a:r>
              <a:rPr lang="en-US" dirty="0" err="1" smtClean="0"/>
              <a:t>perUUan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smtClean="0"/>
              <a:t>UUD 1945</a:t>
            </a:r>
          </a:p>
          <a:p>
            <a:pPr marL="457200" indent="-457200">
              <a:buAutoNum type="alphaLcPeriod"/>
            </a:pPr>
            <a:r>
              <a:rPr lang="en-US" dirty="0" smtClean="0"/>
              <a:t>Tap MPR</a:t>
            </a:r>
          </a:p>
          <a:p>
            <a:pPr marL="457200" indent="-457200">
              <a:buAutoNum type="alphaLcPeriod"/>
            </a:pPr>
            <a:r>
              <a:rPr lang="en-US" dirty="0" smtClean="0"/>
              <a:t>UU/PERPU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Presiden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Peraturan</a:t>
            </a:r>
            <a:r>
              <a:rPr lang="en-US" dirty="0" smtClean="0"/>
              <a:t> Daerah </a:t>
            </a:r>
            <a:r>
              <a:rPr lang="en-US" dirty="0" err="1" smtClean="0"/>
              <a:t>Provinsi</a:t>
            </a:r>
            <a:r>
              <a:rPr lang="en-US" dirty="0" smtClean="0"/>
              <a:t>, Dan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Kabupaten</a:t>
            </a:r>
            <a:r>
              <a:rPr lang="en-US" dirty="0" smtClean="0"/>
              <a:t>/Kota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28600" y="228600"/>
            <a:ext cx="7696200" cy="6477000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(</a:t>
            </a:r>
            <a:r>
              <a:rPr lang="en-US" dirty="0" err="1" smtClean="0"/>
              <a:t>perdasus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(</a:t>
            </a:r>
            <a:r>
              <a:rPr lang="en-US" dirty="0" err="1" smtClean="0"/>
              <a:t>perdasi</a:t>
            </a:r>
            <a:r>
              <a:rPr lang="en-US" dirty="0" smtClean="0"/>
              <a:t>)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UU No. 21 </a:t>
            </a:r>
            <a:r>
              <a:rPr lang="en-US" dirty="0" err="1" smtClean="0"/>
              <a:t>Tahun</a:t>
            </a:r>
            <a:r>
              <a:rPr lang="en-US" dirty="0" smtClean="0"/>
              <a:t> 2001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endParaRPr lang="en-US" dirty="0" smtClean="0"/>
          </a:p>
          <a:p>
            <a:r>
              <a:rPr lang="en-US" dirty="0" err="1" smtClean="0"/>
              <a:t>Perdasus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pasal2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UU </a:t>
            </a:r>
            <a:r>
              <a:rPr lang="en-US" dirty="0" err="1" smtClean="0"/>
              <a:t>ttg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.</a:t>
            </a:r>
          </a:p>
          <a:p>
            <a:r>
              <a:rPr lang="en-US" dirty="0" smtClean="0"/>
              <a:t>Hal-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lain: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lambang</a:t>
            </a:r>
            <a:r>
              <a:rPr lang="en-US" dirty="0" smtClean="0"/>
              <a:t>, </a:t>
            </a:r>
            <a:r>
              <a:rPr lang="en-US" dirty="0" err="1" smtClean="0"/>
              <a:t>keanggotaan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jumlah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Rakyat Papua (MRP),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tugas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wewenang</a:t>
            </a:r>
            <a:r>
              <a:rPr lang="en-US" dirty="0" smtClean="0"/>
              <a:t> MRP, </a:t>
            </a:r>
            <a:r>
              <a:rPr lang="en-US" dirty="0" err="1" smtClean="0"/>
              <a:t>pelaksanaaan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</a:t>
            </a:r>
            <a:r>
              <a:rPr lang="en-US" dirty="0" err="1" smtClean="0"/>
              <a:t>pelaksabaab</a:t>
            </a:r>
            <a:r>
              <a:rPr lang="en-US" dirty="0" smtClean="0"/>
              <a:t> MRP.</a:t>
            </a:r>
          </a:p>
          <a:p>
            <a:r>
              <a:rPr lang="en-US" dirty="0" smtClean="0"/>
              <a:t>Hal lain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perintahkan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UU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Perdasus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usaha-usaha</a:t>
            </a:r>
            <a:r>
              <a:rPr lang="en-US" dirty="0" smtClean="0"/>
              <a:t> </a:t>
            </a:r>
            <a:r>
              <a:rPr lang="en-US" dirty="0" err="1" smtClean="0"/>
              <a:t>perekonomian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papua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memanfaatkan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penanganan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pengembangan</a:t>
            </a:r>
            <a:r>
              <a:rPr lang="en-US" dirty="0" smtClean="0"/>
              <a:t> </a:t>
            </a:r>
            <a:r>
              <a:rPr lang="en-US" dirty="0" err="1" smtClean="0"/>
              <a:t>suku-suku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terisolir</a:t>
            </a:r>
            <a:r>
              <a:rPr lang="en-US" dirty="0" smtClean="0"/>
              <a:t> </a:t>
            </a:r>
            <a:r>
              <a:rPr lang="en-US" dirty="0" err="1" smtClean="0"/>
              <a:t>terpencil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terabaikan</a:t>
            </a:r>
            <a:r>
              <a:rPr lang="en-US" dirty="0" smtClean="0"/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228600"/>
            <a:ext cx="7467600" cy="6245352"/>
          </a:xfrm>
        </p:spPr>
        <p:txBody>
          <a:bodyPr/>
          <a:lstStyle/>
          <a:p>
            <a:r>
              <a:rPr lang="en-US" dirty="0" err="1" smtClean="0"/>
              <a:t>Ketentuan</a:t>
            </a:r>
            <a:r>
              <a:rPr lang="en-US" dirty="0" smtClean="0"/>
              <a:t> </a:t>
            </a:r>
            <a:r>
              <a:rPr lang="en-US" dirty="0" err="1" smtClean="0"/>
              <a:t>mengenai</a:t>
            </a:r>
            <a:r>
              <a:rPr lang="en-US" dirty="0" smtClean="0"/>
              <a:t> </a:t>
            </a:r>
            <a:r>
              <a:rPr lang="en-US" dirty="0" err="1" smtClean="0"/>
              <a:t>Qanun</a:t>
            </a:r>
            <a:r>
              <a:rPr lang="en-US" dirty="0" smtClean="0"/>
              <a:t>  </a:t>
            </a:r>
            <a:r>
              <a:rPr lang="en-US" dirty="0" err="1" smtClean="0"/>
              <a:t>diatur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UU No. 18 Th. 2001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otonomi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istimewa</a:t>
            </a:r>
            <a:r>
              <a:rPr lang="en-US" dirty="0" smtClean="0"/>
              <a:t> </a:t>
            </a:r>
            <a:r>
              <a:rPr lang="en-US" dirty="0" err="1" smtClean="0"/>
              <a:t>aceh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Nanggroe</a:t>
            </a:r>
            <a:r>
              <a:rPr lang="en-US" dirty="0" smtClean="0"/>
              <a:t> </a:t>
            </a:r>
            <a:r>
              <a:rPr lang="en-US" dirty="0" err="1" smtClean="0"/>
              <a:t>aceh</a:t>
            </a:r>
            <a:r>
              <a:rPr lang="en-US" dirty="0" smtClean="0"/>
              <a:t> </a:t>
            </a:r>
            <a:r>
              <a:rPr lang="en-US" dirty="0" err="1" smtClean="0"/>
              <a:t>darussalam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Qanun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mengesampingkan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lain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mengikuti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lex</a:t>
            </a:r>
            <a:r>
              <a:rPr lang="en-US" dirty="0" smtClean="0"/>
              <a:t> </a:t>
            </a:r>
            <a:r>
              <a:rPr lang="en-US" dirty="0" err="1" smtClean="0"/>
              <a:t>specialis</a:t>
            </a:r>
            <a:r>
              <a:rPr lang="en-US" dirty="0" smtClean="0"/>
              <a:t> </a:t>
            </a:r>
            <a:r>
              <a:rPr lang="en-US" dirty="0" err="1" smtClean="0"/>
              <a:t>derogat</a:t>
            </a:r>
            <a:r>
              <a:rPr lang="en-US" dirty="0" smtClean="0"/>
              <a:t> </a:t>
            </a:r>
            <a:r>
              <a:rPr lang="en-US" dirty="0" err="1" smtClean="0"/>
              <a:t>lesx</a:t>
            </a:r>
            <a:r>
              <a:rPr lang="en-US" dirty="0" smtClean="0"/>
              <a:t> </a:t>
            </a:r>
            <a:r>
              <a:rPr lang="en-US" dirty="0" err="1" smtClean="0"/>
              <a:t>generalis</a:t>
            </a:r>
            <a:endParaRPr lang="en-US" dirty="0" smtClean="0"/>
          </a:p>
          <a:p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Qanun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berkaitan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syariat</a:t>
            </a:r>
            <a:r>
              <a:rPr lang="en-US" dirty="0" smtClean="0"/>
              <a:t> </a:t>
            </a:r>
            <a:r>
              <a:rPr lang="en-US" dirty="0" err="1" smtClean="0"/>
              <a:t>islam</a:t>
            </a:r>
            <a:r>
              <a:rPr lang="en-US" dirty="0" smtClean="0"/>
              <a:t>, </a:t>
            </a:r>
            <a:r>
              <a:rPr lang="en-US" dirty="0" err="1" smtClean="0"/>
              <a:t>menurut</a:t>
            </a:r>
            <a:r>
              <a:rPr lang="en-US" dirty="0" smtClean="0"/>
              <a:t> UU No. 9 </a:t>
            </a:r>
            <a:r>
              <a:rPr lang="en-US" dirty="0" err="1" smtClean="0"/>
              <a:t>th</a:t>
            </a:r>
            <a:r>
              <a:rPr lang="en-US" dirty="0" smtClean="0"/>
              <a:t>. 2003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tata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majelis</a:t>
            </a:r>
            <a:r>
              <a:rPr lang="en-US" dirty="0" smtClean="0"/>
              <a:t> </a:t>
            </a:r>
            <a:r>
              <a:rPr lang="en-US" dirty="0" err="1" smtClean="0"/>
              <a:t>permusyawaratan</a:t>
            </a:r>
            <a:r>
              <a:rPr lang="en-US" dirty="0" smtClean="0"/>
              <a:t> </a:t>
            </a:r>
            <a:r>
              <a:rPr lang="en-US" dirty="0" err="1" smtClean="0"/>
              <a:t>ulama</a:t>
            </a:r>
            <a:r>
              <a:rPr lang="en-US" dirty="0" smtClean="0"/>
              <a:t> (MPU)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eksekutif</a:t>
            </a:r>
            <a:r>
              <a:rPr lang="en-US" dirty="0" smtClean="0"/>
              <a:t>, </a:t>
            </a:r>
            <a:r>
              <a:rPr lang="en-US" dirty="0" err="1" smtClean="0"/>
              <a:t>legislatif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instansi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.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perangkat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provinsi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masukan</a:t>
            </a:r>
            <a:r>
              <a:rPr lang="en-US" dirty="0" smtClean="0"/>
              <a:t>, </a:t>
            </a:r>
            <a:r>
              <a:rPr lang="en-US" dirty="0" err="1" smtClean="0"/>
              <a:t>pertimbangan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saran2 </a:t>
            </a:r>
            <a:r>
              <a:rPr lang="en-US" dirty="0" err="1" smtClean="0"/>
              <a:t>dari</a:t>
            </a:r>
            <a:r>
              <a:rPr lang="en-US" dirty="0" smtClean="0"/>
              <a:t> MPU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2400" dirty="0" smtClean="0"/>
              <a:t>KEWENANGAN PEMBENTUKAN PERATURAN DAERAH DAN MATERI MUATAN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371600"/>
            <a:ext cx="7543800" cy="5102352"/>
          </a:xfrm>
        </p:spPr>
        <p:txBody>
          <a:bodyPr/>
          <a:lstStyle/>
          <a:p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mendapat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DPRD</a:t>
            </a:r>
          </a:p>
          <a:p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dibentuk</a:t>
            </a:r>
            <a:r>
              <a:rPr lang="en-US" dirty="0" smtClean="0"/>
              <a:t>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Kejelasan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Kelembagaan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organ </a:t>
            </a:r>
            <a:r>
              <a:rPr lang="en-US" dirty="0" err="1" smtClean="0"/>
              <a:t>pembentuk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Kesesuaian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jenis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dilaksanakan</a:t>
            </a:r>
            <a:r>
              <a:rPr lang="en-US" dirty="0" smtClean="0"/>
              <a:t> </a:t>
            </a:r>
          </a:p>
          <a:p>
            <a:pPr marL="457200" indent="-457200">
              <a:buAutoNum type="alphaLcPeriod"/>
            </a:pPr>
            <a:r>
              <a:rPr lang="en-US" dirty="0" err="1" smtClean="0"/>
              <a:t>Kedayagnaan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kehasilgunaan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Kejelasan</a:t>
            </a:r>
            <a:r>
              <a:rPr lang="en-US" dirty="0" smtClean="0"/>
              <a:t> </a:t>
            </a:r>
            <a:r>
              <a:rPr lang="en-US" dirty="0" err="1" smtClean="0"/>
              <a:t>rumusan</a:t>
            </a:r>
            <a:endParaRPr lang="en-US" dirty="0" smtClean="0"/>
          </a:p>
          <a:p>
            <a:pPr marL="457200" indent="-457200">
              <a:buAutoNum type="alphaLcPeriod"/>
            </a:pPr>
            <a:r>
              <a:rPr lang="en-US" dirty="0" err="1" smtClean="0"/>
              <a:t>Keterbuaan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solidFill>
              <a:srgbClr val="FF0000"/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muatan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mengandung</a:t>
            </a:r>
            <a:r>
              <a:rPr lang="en-US" dirty="0" smtClean="0"/>
              <a:t> </a:t>
            </a:r>
            <a:r>
              <a:rPr lang="en-US" dirty="0" err="1" smtClean="0"/>
              <a:t>asas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Pengayoman</a:t>
            </a:r>
            <a:endParaRPr lang="en-US" dirty="0" smtClean="0"/>
          </a:p>
          <a:p>
            <a:r>
              <a:rPr lang="en-US" dirty="0" err="1" smtClean="0"/>
              <a:t>Kemanusiaan</a:t>
            </a:r>
            <a:endParaRPr lang="en-US" dirty="0" smtClean="0"/>
          </a:p>
          <a:p>
            <a:r>
              <a:rPr lang="en-US" dirty="0" err="1" smtClean="0"/>
              <a:t>Kebangsaan</a:t>
            </a:r>
            <a:endParaRPr lang="en-US" dirty="0" smtClean="0"/>
          </a:p>
          <a:p>
            <a:r>
              <a:rPr lang="en-US" dirty="0" err="1" smtClean="0"/>
              <a:t>Kekeluargaan</a:t>
            </a:r>
            <a:endParaRPr lang="en-US" dirty="0" smtClean="0"/>
          </a:p>
          <a:p>
            <a:r>
              <a:rPr lang="en-US" dirty="0" err="1" smtClean="0"/>
              <a:t>Bhineka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r>
              <a:rPr lang="en-US" dirty="0" smtClean="0"/>
              <a:t> </a:t>
            </a:r>
            <a:r>
              <a:rPr lang="en-US" dirty="0" err="1" smtClean="0"/>
              <a:t>ika</a:t>
            </a:r>
            <a:endParaRPr lang="en-US" dirty="0" smtClean="0"/>
          </a:p>
          <a:p>
            <a:r>
              <a:rPr lang="en-US" dirty="0" err="1" smtClean="0"/>
              <a:t>Keadilan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Kesamaan</a:t>
            </a:r>
            <a:r>
              <a:rPr lang="en-US" dirty="0" smtClean="0"/>
              <a:t> </a:t>
            </a:r>
            <a:r>
              <a:rPr lang="en-US" dirty="0" err="1" smtClean="0"/>
              <a:t>kedudukan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endParaRPr lang="en-US" dirty="0" smtClean="0"/>
          </a:p>
          <a:p>
            <a:r>
              <a:rPr lang="en-US" dirty="0" err="1" smtClean="0"/>
              <a:t>Ketertiban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kepastian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r>
              <a:rPr lang="en-US" dirty="0" err="1" smtClean="0"/>
              <a:t>Keseimbangan</a:t>
            </a:r>
            <a:r>
              <a:rPr lang="en-US" dirty="0" smtClean="0"/>
              <a:t>, </a:t>
            </a:r>
            <a:r>
              <a:rPr lang="en-US" dirty="0" err="1" smtClean="0"/>
              <a:t>keserasian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keselarasan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6172200" cy="63976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err="1" smtClean="0"/>
              <a:t>Penetapan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143000"/>
            <a:ext cx="8763000" cy="5486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dpt</a:t>
            </a:r>
            <a:r>
              <a:rPr lang="en-US" dirty="0" smtClean="0"/>
              <a:t>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DPRD, </a:t>
            </a:r>
            <a:r>
              <a:rPr lang="en-US" dirty="0" err="1" smtClean="0"/>
              <a:t>gubernur</a:t>
            </a:r>
            <a:r>
              <a:rPr lang="en-US" dirty="0" smtClean="0"/>
              <a:t>,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endParaRPr lang="en-US" dirty="0" smtClean="0"/>
          </a:p>
          <a:p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disetujui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DPRD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pimpinan</a:t>
            </a:r>
            <a:r>
              <a:rPr lang="en-US" dirty="0" smtClean="0"/>
              <a:t> DPRD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</a:t>
            </a:r>
            <a:r>
              <a:rPr lang="en-US" dirty="0" err="1" smtClean="0"/>
              <a:t>untk</a:t>
            </a:r>
            <a:r>
              <a:rPr lang="en-US" dirty="0" smtClean="0"/>
              <a:t> </a:t>
            </a:r>
            <a:r>
              <a:rPr lang="en-US" dirty="0" err="1" smtClean="0"/>
              <a:t>ditepakan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Penyampaian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dlm</a:t>
            </a:r>
            <a:r>
              <a:rPr lang="en-US" dirty="0" smtClean="0"/>
              <a:t> </a:t>
            </a:r>
            <a:r>
              <a:rPr lang="en-US" dirty="0" err="1" smtClean="0"/>
              <a:t>jangka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paling lama 7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terhitung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tanggal</a:t>
            </a:r>
            <a:r>
              <a:rPr lang="en-US" dirty="0" smtClean="0"/>
              <a:t> </a:t>
            </a:r>
            <a:r>
              <a:rPr lang="en-US" dirty="0" err="1" smtClean="0"/>
              <a:t>persetujuan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paling lama 30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sejak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disetujui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 </a:t>
            </a:r>
          </a:p>
          <a:p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gubernur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bupati</a:t>
            </a:r>
            <a:r>
              <a:rPr lang="en-US" dirty="0" smtClean="0"/>
              <a:t>/</a:t>
            </a:r>
            <a:r>
              <a:rPr lang="en-US" dirty="0" err="1" smtClean="0"/>
              <a:t>walikota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waktu</a:t>
            </a:r>
            <a:r>
              <a:rPr lang="en-US" dirty="0" smtClean="0"/>
              <a:t> paling lama 30 </a:t>
            </a:r>
            <a:r>
              <a:rPr lang="en-US" dirty="0" err="1" smtClean="0"/>
              <a:t>hari</a:t>
            </a:r>
            <a:r>
              <a:rPr lang="en-US" dirty="0" smtClean="0"/>
              <a:t>,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rancangan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sah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wajib</a:t>
            </a:r>
            <a:r>
              <a:rPr lang="en-US" dirty="0" smtClean="0"/>
              <a:t> </a:t>
            </a:r>
            <a:r>
              <a:rPr lang="en-US" dirty="0" err="1" smtClean="0"/>
              <a:t>diundangkan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memuat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lembaran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  <a:p>
            <a:r>
              <a:rPr lang="en-US" dirty="0" err="1" smtClean="0"/>
              <a:t>Perda</a:t>
            </a:r>
            <a:r>
              <a:rPr lang="en-US" dirty="0" smtClean="0"/>
              <a:t> </a:t>
            </a:r>
            <a:r>
              <a:rPr lang="en-US" dirty="0" err="1" smtClean="0"/>
              <a:t>disampaikan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paling lama 7 </a:t>
            </a:r>
            <a:r>
              <a:rPr lang="en-US" dirty="0" err="1" smtClean="0"/>
              <a:t>hari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Perda</a:t>
            </a:r>
            <a:r>
              <a:rPr lang="en-US" dirty="0" smtClean="0"/>
              <a:t> yang </a:t>
            </a:r>
            <a:r>
              <a:rPr lang="en-US" dirty="0" err="1" smtClean="0"/>
              <a:t>bertentangan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umum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/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perundang-undangan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dibatalkan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BAB IV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KEUANGAN DAERAH DAN PENGAWASAN</a:t>
            </a:r>
            <a:endParaRPr lang="en-US" dirty="0"/>
          </a:p>
        </p:txBody>
      </p:sp>
      <p:pic>
        <p:nvPicPr>
          <p:cNvPr id="6" name="Picture 5" descr="Contoh-Otonom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3600" y="228600"/>
            <a:ext cx="5924550" cy="375735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944562"/>
          </a:xfrm>
          <a:ln>
            <a:solidFill>
              <a:srgbClr val="FFFF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25000" dir="5400000" rotWithShape="0">
              <a:srgbClr val="000000">
                <a:alpha val="40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dirty="0" smtClean="0"/>
              <a:t>PENGERTIAN DAN PENGATURAN KEUANGAN DAERAH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Menurut</a:t>
            </a:r>
            <a:r>
              <a:rPr lang="en-US" dirty="0" smtClean="0"/>
              <a:t> </a:t>
            </a:r>
            <a:r>
              <a:rPr lang="en-US" dirty="0" err="1" smtClean="0"/>
              <a:t>Pasal</a:t>
            </a:r>
            <a:r>
              <a:rPr lang="en-US" dirty="0" smtClean="0"/>
              <a:t> 1 UU No. 17 Th. 2003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,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semua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dinilai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sejumlah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maupun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dijadikan</a:t>
            </a:r>
            <a:r>
              <a:rPr lang="en-US" dirty="0" smtClean="0"/>
              <a:t> </a:t>
            </a:r>
            <a:r>
              <a:rPr lang="en-US" dirty="0" err="1" smtClean="0"/>
              <a:t>milik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berhubung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kewajiban</a:t>
            </a:r>
            <a:r>
              <a:rPr lang="en-US" dirty="0" smtClean="0"/>
              <a:t> </a:t>
            </a:r>
            <a:r>
              <a:rPr lang="en-US" dirty="0" err="1" smtClean="0"/>
              <a:t>tsb</a:t>
            </a:r>
            <a:endParaRPr lang="en-US" dirty="0" smtClean="0"/>
          </a:p>
          <a:p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diartikan</a:t>
            </a:r>
            <a:r>
              <a:rPr lang="en-US" dirty="0" smtClean="0"/>
              <a:t> APBD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termasuk</a:t>
            </a:r>
            <a:r>
              <a:rPr lang="en-US" dirty="0" smtClean="0"/>
              <a:t> </a:t>
            </a:r>
            <a:r>
              <a:rPr lang="en-US" dirty="0" err="1" smtClean="0"/>
              <a:t>lingkung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en-US" dirty="0" smtClean="0"/>
          </a:p>
          <a:p>
            <a:r>
              <a:rPr lang="en-US" dirty="0" err="1" smtClean="0"/>
              <a:t>Kepala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pemegang</a:t>
            </a:r>
            <a:r>
              <a:rPr lang="en-US" dirty="0" smtClean="0"/>
              <a:t> </a:t>
            </a:r>
            <a:r>
              <a:rPr lang="en-US" dirty="0" err="1" smtClean="0"/>
              <a:t>kekuasaan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endParaRPr lang="en-US" dirty="0" smtClean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</TotalTime>
  <Words>638</Words>
  <Application>Microsoft Office PowerPoint</Application>
  <PresentationFormat>On-screen Show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Median</vt:lpstr>
      <vt:lpstr>Oriel</vt:lpstr>
      <vt:lpstr>HUKUM ADMINISTRASI DAERAH  materi 9 Peraturan Daerah</vt:lpstr>
      <vt:lpstr>Macam-macam peraturan daerah </vt:lpstr>
      <vt:lpstr>Slide 3</vt:lpstr>
      <vt:lpstr>Slide 4</vt:lpstr>
      <vt:lpstr>KEWENANGAN PEMBENTUKAN PERATURAN DAERAH DAN MATERI MUATAN</vt:lpstr>
      <vt:lpstr>Materi muatan perda mengandung asas</vt:lpstr>
      <vt:lpstr>Penetapan peraturan daerah</vt:lpstr>
      <vt:lpstr>BAB IV</vt:lpstr>
      <vt:lpstr>PENGERTIAN DAN PENGATURAN KEUANGAN DAERAH</vt:lpstr>
      <vt:lpstr>Slide 10</vt:lpstr>
      <vt:lpstr>SUMBER-SUMBER PENDAPATAN DAERAH 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HUKUM ADMINISTRASI DAERAH  materi 8</dc:title>
  <dc:creator>ASUS</dc:creator>
  <cp:lastModifiedBy>Admin</cp:lastModifiedBy>
  <cp:revision>3</cp:revision>
  <dcterms:created xsi:type="dcterms:W3CDTF">2020-10-20T08:18:01Z</dcterms:created>
  <dcterms:modified xsi:type="dcterms:W3CDTF">2020-11-13T05:52:35Z</dcterms:modified>
</cp:coreProperties>
</file>