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335" r:id="rId2"/>
    <p:sldId id="337" r:id="rId3"/>
    <p:sldId id="352" r:id="rId4"/>
    <p:sldId id="356" r:id="rId5"/>
    <p:sldId id="357" r:id="rId6"/>
    <p:sldId id="358" r:id="rId7"/>
    <p:sldId id="359" r:id="rId8"/>
    <p:sldId id="360" r:id="rId9"/>
    <p:sldId id="361" r:id="rId10"/>
    <p:sldId id="287" r:id="rId11"/>
    <p:sldId id="265" r:id="rId12"/>
    <p:sldId id="286" r:id="rId13"/>
    <p:sldId id="278" r:id="rId14"/>
    <p:sldId id="279" r:id="rId15"/>
    <p:sldId id="275" r:id="rId16"/>
    <p:sldId id="276" r:id="rId17"/>
    <p:sldId id="272" r:id="rId18"/>
    <p:sldId id="273" r:id="rId19"/>
    <p:sldId id="280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7" d="100"/>
          <a:sy n="87" d="100"/>
        </p:scale>
        <p:origin x="52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E892F0-B0E6-48BF-B0E3-40CFB00BC784}" type="datetimeFigureOut">
              <a:rPr lang="en-ID" smtClean="0"/>
              <a:t>11/12/2025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C47D54-E5CC-46D4-AA7E-97121B9BDE4C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170401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C47D54-E5CC-46D4-AA7E-97121B9BDE4C}" type="slidenum">
              <a:rPr lang="en-ID" smtClean="0"/>
              <a:t>15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704759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C47D54-E5CC-46D4-AA7E-97121B9BDE4C}" type="slidenum">
              <a:rPr lang="en-ID" smtClean="0"/>
              <a:t>18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922588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206978-C2D7-475F-96BE-FE34B346DF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818315-D902-4178-B2C7-ED0BE8FCCA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6CC91F-1F21-463D-8D15-DF1E30590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C040D-E624-4A2A-A37C-565C07D7E58B}" type="datetimeFigureOut">
              <a:rPr lang="en-ID" smtClean="0"/>
              <a:t>11/12/2025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F32F67-966C-47DB-84A1-59A8F7A17C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F40DFD-DF41-4ADA-8F08-DAB3E5B01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FE739-895C-4D4E-A8D8-AAE31EF0F15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18720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4C8EBA-671D-4C94-A9C5-10D934AB8A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315D17-5E93-4611-ACC8-A3A38469E6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CFCCCC-C2EE-480E-AE29-228E9DE1B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C040D-E624-4A2A-A37C-565C07D7E58B}" type="datetimeFigureOut">
              <a:rPr lang="en-ID" smtClean="0"/>
              <a:t>11/12/2025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D18E96-F1F9-4656-AF46-BB2FF9ECF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A1B9F9-F55D-4A3D-B361-67C168CBC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FE739-895C-4D4E-A8D8-AAE31EF0F15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932640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A1A7076-DCEA-4D43-BE03-132242A3B49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2EE973D-F808-4C17-A384-4EFE0EE56C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840836-1BFC-4716-97B7-3072EC50C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C040D-E624-4A2A-A37C-565C07D7E58B}" type="datetimeFigureOut">
              <a:rPr lang="en-ID" smtClean="0"/>
              <a:t>11/12/2025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EE7952-A03D-459D-9039-9E6D4360A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D41B63-F4C6-4CD3-A629-6CCA748B3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FE739-895C-4D4E-A8D8-AAE31EF0F15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738981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497F8-98F6-4AF9-9CA5-8F2B68B365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17BB60-D6AD-43A2-931E-4A223140C4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11AA8F-365A-495C-9C4F-CB5D4AC9A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C040D-E624-4A2A-A37C-565C07D7E58B}" type="datetimeFigureOut">
              <a:rPr lang="en-ID" smtClean="0"/>
              <a:t>11/12/2025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908693-64E8-441D-B53B-DB99C793D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D504C7-5ED3-4298-85B7-D631187D6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FE739-895C-4D4E-A8D8-AAE31EF0F15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12369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624D19-CF43-4CBB-96C2-153BEA3426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8DC36B-A858-4DCA-98AA-3333B24A0B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F9F426-51F4-4259-8CC4-AC425A0BD5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C040D-E624-4A2A-A37C-565C07D7E58B}" type="datetimeFigureOut">
              <a:rPr lang="en-ID" smtClean="0"/>
              <a:t>11/12/2025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A1400A-5C8F-42CB-9B50-DD2D2AD7B4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92A657-C690-47D8-BBA5-5FFC61CB2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FE739-895C-4D4E-A8D8-AAE31EF0F15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572389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260C2D-07AE-4042-A1EC-DD7C0B934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AFEF0B-D5D2-4733-BA5F-0E875B281A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99B374-EC8E-4DE0-B2AC-77FEB30167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981E4D-6853-4DAE-BC8F-8BC2F1C57D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C040D-E624-4A2A-A37C-565C07D7E58B}" type="datetimeFigureOut">
              <a:rPr lang="en-ID" smtClean="0"/>
              <a:t>11/12/2025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F8B1A2-7264-4425-A77B-0D9E40566E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CF1963-112F-41BC-BD17-C41271DBB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FE739-895C-4D4E-A8D8-AAE31EF0F15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817088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2D9CDC-2E97-4D85-9B4D-6F5EE4A444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687035-00C0-4671-BA82-4270F78A96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C56259-0DA7-4393-80AC-6AF56BC0B5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9788E1-3E98-4C51-9867-41D866CCA6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D1B05E-03AF-426D-9DEE-D2D5415974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7A6DCB3-8388-4140-B831-A87D33B368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C040D-E624-4A2A-A37C-565C07D7E58B}" type="datetimeFigureOut">
              <a:rPr lang="en-ID" smtClean="0"/>
              <a:t>11/12/2025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8BF8B8E-0105-4BB4-B422-1EA552FD20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D1B924C-A0FD-4AA7-A640-4C9B581DF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FE739-895C-4D4E-A8D8-AAE31EF0F15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24468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D01C2-8E07-48B5-BADA-4C05140F92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A490347-DD0B-46AF-9809-01B0106BC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C040D-E624-4A2A-A37C-565C07D7E58B}" type="datetimeFigureOut">
              <a:rPr lang="en-ID" smtClean="0"/>
              <a:t>11/12/2025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09001C-955A-45DC-8D0D-2A8982D0F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FF91CA-8D0E-4A8F-807A-F15C372139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FE739-895C-4D4E-A8D8-AAE31EF0F15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8836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0B89D52-1312-4F00-8EA8-0AF6B18958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C040D-E624-4A2A-A37C-565C07D7E58B}" type="datetimeFigureOut">
              <a:rPr lang="en-ID" smtClean="0"/>
              <a:t>11/12/2025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121705-A61B-493A-B142-3E1F49724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CEDD70-013B-46B9-9BC4-746E47AA8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FE739-895C-4D4E-A8D8-AAE31EF0F15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93933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DEDB0-16B6-479D-992A-44C746386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092195-3949-4414-8302-04CB636190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90DD96-B7AC-4199-B565-9AF7AC7C63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687C09-E408-463B-8506-DA31F4266D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C040D-E624-4A2A-A37C-565C07D7E58B}" type="datetimeFigureOut">
              <a:rPr lang="en-ID" smtClean="0"/>
              <a:t>11/12/2025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697D87-C8BD-4140-ADE6-FC0A099CC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07AC24-875B-4520-A0B3-10D2248E8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FE739-895C-4D4E-A8D8-AAE31EF0F15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381075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17F6FF-299A-494A-9C51-05BCC41376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699A47F-F8A6-4716-902F-46AEF864AC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B241D6-E74D-4758-AD00-17DCBBCD30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72673B-9811-4B3E-AE68-7CE0C7490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C040D-E624-4A2A-A37C-565C07D7E58B}" type="datetimeFigureOut">
              <a:rPr lang="en-ID" smtClean="0"/>
              <a:t>11/12/2025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D7E6B5-8235-4F06-A90E-5FE492D03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B36A8B-F4FD-4DC0-B29C-32EE306069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FE739-895C-4D4E-A8D8-AAE31EF0F15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07077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20000"/>
                <a:lumOff val="80000"/>
              </a:schemeClr>
            </a:gs>
            <a:gs pos="100000">
              <a:schemeClr val="accent5">
                <a:lumMod val="20000"/>
                <a:lumOff val="8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57BA5AF-568D-492F-A570-C3131D4502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722A4A-422A-4900-B3A1-ABCB5AF8BC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F91F9E-F63D-4A53-B2CA-BDA3D717FC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0C040D-E624-4A2A-A37C-565C07D7E58B}" type="datetimeFigureOut">
              <a:rPr lang="en-ID" smtClean="0"/>
              <a:t>11/12/2025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2A76A8-603B-488B-AAB5-56CE121D30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010018-A491-4AA2-8DD9-9E7CDC8216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BFE739-895C-4D4E-A8D8-AAE31EF0F15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89498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7DNhqtYf47E" TargetMode="Externa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mailto:aman.metil@yahoo.co.id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2646272" y="1305504"/>
            <a:ext cx="689945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Batang" charset="-127"/>
                <a:cs typeface="Arial" pitchFamily="34" charset="0"/>
              </a:rPr>
              <a:t>NILAI EKONOMI &amp; </a:t>
            </a:r>
            <a:r>
              <a:rPr lang="en-US" sz="3200" b="1" dirty="0">
                <a:solidFill>
                  <a:srgbClr val="000000"/>
                </a:solidFill>
                <a:latin typeface="Arial Narrow" panose="020B0606020202030204" pitchFamily="34" charset="0"/>
                <a:ea typeface="Batang" charset="-127"/>
                <a:cs typeface="Arial" pitchFamily="34" charset="0"/>
              </a:rPr>
              <a:t>ANALISIS KELAYAKAN</a:t>
            </a:r>
            <a:endParaRPr kumimoji="0" lang="en-ID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anose="020B0606020202030204" pitchFamily="34" charset="0"/>
              <a:ea typeface="Batang" charset="-127"/>
              <a:cs typeface="Arial" pitchFamily="34" charset="0"/>
            </a:endParaRP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3519523" y="2259449"/>
            <a:ext cx="5152949" cy="2339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Disampaikan o</a:t>
            </a:r>
            <a:r>
              <a:rPr lang="en-US" sz="2000" dirty="0" err="1">
                <a:solidFill>
                  <a:srgbClr val="000000"/>
                </a:solidFill>
                <a:latin typeface="Tahoma" pitchFamily="34" charset="0"/>
              </a:rPr>
              <a:t>leh</a:t>
            </a:r>
            <a:r>
              <a:rPr lang="en-US" sz="2000" dirty="0">
                <a:solidFill>
                  <a:srgbClr val="000000"/>
                </a:solidFill>
                <a:latin typeface="Tahoma" pitchFamily="34" charset="0"/>
              </a:rPr>
              <a:t>:</a:t>
            </a:r>
            <a:endParaRPr lang="en-US" sz="2800" dirty="0">
              <a:solidFill>
                <a:srgbClr val="000000"/>
              </a:solidFill>
              <a:latin typeface="Tahoma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Abdullah </a:t>
            </a:r>
            <a:r>
              <a:rPr kumimoji="0" lang="id-ID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Aman Damai</a:t>
            </a:r>
            <a:endParaRPr kumimoji="0" lang="en-ID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Pascasarjana</a:t>
            </a:r>
            <a:r>
              <a:rPr lang="en-US" sz="2800" dirty="0">
                <a:solidFill>
                  <a:srgbClr val="000000"/>
                </a:solidFill>
                <a:latin typeface="Tahoma" pitchFamily="34" charset="0"/>
              </a:rPr>
              <a:t> </a:t>
            </a:r>
            <a:r>
              <a:rPr kumimoji="0" lang="en-ID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FP – </a:t>
            </a:r>
            <a:r>
              <a:rPr kumimoji="0" lang="id-ID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UNILA, 20</a:t>
            </a:r>
            <a:r>
              <a:rPr kumimoji="0" lang="en-ID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25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F2BECA8-C90A-8D80-3B31-FB8A641449C4}"/>
              </a:ext>
            </a:extLst>
          </p:cNvPr>
          <p:cNvSpPr txBox="1"/>
          <p:nvPr/>
        </p:nvSpPr>
        <p:spPr>
          <a:xfrm>
            <a:off x="349493" y="5372072"/>
            <a:ext cx="609746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dirty="0" err="1"/>
              <a:t>Youtube</a:t>
            </a:r>
            <a:r>
              <a:rPr lang="en-ID" dirty="0"/>
              <a:t> fisheries economic model</a:t>
            </a:r>
          </a:p>
          <a:p>
            <a:r>
              <a:rPr lang="en-ID" dirty="0">
                <a:hlinkClick r:id="rId2"/>
              </a:rPr>
              <a:t>https://www.youtube.com/watch?v=7DNhqtYf47E</a:t>
            </a:r>
            <a:endParaRPr lang="en-ID" dirty="0"/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5833351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29CDBBE-F72F-4639-80B8-60D6F4EBB800}"/>
              </a:ext>
            </a:extLst>
          </p:cNvPr>
          <p:cNvSpPr txBox="1"/>
          <p:nvPr/>
        </p:nvSpPr>
        <p:spPr>
          <a:xfrm>
            <a:off x="1418061" y="2828835"/>
            <a:ext cx="935587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D" sz="3600" dirty="0" err="1">
                <a:cs typeface="Arial" panose="020B0604020202020204" pitchFamily="34" charset="0"/>
              </a:rPr>
              <a:t>Pengantar</a:t>
            </a:r>
            <a:r>
              <a:rPr lang="en-ID" sz="3600" dirty="0">
                <a:cs typeface="Arial" panose="020B0604020202020204" pitchFamily="34" charset="0"/>
              </a:rPr>
              <a:t> </a:t>
            </a:r>
            <a:r>
              <a:rPr lang="en-ID" sz="3600" dirty="0" err="1">
                <a:cs typeface="Arial" panose="020B0604020202020204" pitchFamily="34" charset="0"/>
              </a:rPr>
              <a:t>Analisis</a:t>
            </a:r>
            <a:r>
              <a:rPr lang="en-ID" sz="3600" dirty="0">
                <a:cs typeface="Arial" panose="020B0604020202020204" pitchFamily="34" charset="0"/>
              </a:rPr>
              <a:t> </a:t>
            </a:r>
            <a:r>
              <a:rPr lang="en-ID" sz="3600" dirty="0" err="1">
                <a:cs typeface="Arial" panose="020B0604020202020204" pitchFamily="34" charset="0"/>
              </a:rPr>
              <a:t>Biaya</a:t>
            </a:r>
            <a:r>
              <a:rPr lang="en-ID" sz="3600" dirty="0">
                <a:cs typeface="Arial" panose="020B0604020202020204" pitchFamily="34" charset="0"/>
              </a:rPr>
              <a:t> dan </a:t>
            </a:r>
            <a:r>
              <a:rPr lang="en-ID" sz="3600" dirty="0" err="1">
                <a:cs typeface="Arial" panose="020B0604020202020204" pitchFamily="34" charset="0"/>
              </a:rPr>
              <a:t>Manfaat</a:t>
            </a:r>
            <a:endParaRPr lang="en-ID" sz="3600" dirty="0">
              <a:cs typeface="Arial" panose="020B0604020202020204" pitchFamily="34" charset="0"/>
            </a:endParaRPr>
          </a:p>
          <a:p>
            <a:pPr algn="ctr"/>
            <a:r>
              <a:rPr lang="en-ID" sz="3600" dirty="0">
                <a:cs typeface="Arial" panose="020B0604020202020204" pitchFamily="34" charset="0"/>
              </a:rPr>
              <a:t>(</a:t>
            </a:r>
            <a:r>
              <a:rPr lang="en-ID" sz="3600" i="1" dirty="0">
                <a:cs typeface="Arial" panose="020B0604020202020204" pitchFamily="34" charset="0"/>
              </a:rPr>
              <a:t>Cost-Benefit Analysis</a:t>
            </a:r>
            <a:r>
              <a:rPr lang="en-ID" sz="3600" dirty="0"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0084471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8" name="Rectangle 290">
            <a:extLst>
              <a:ext uri="{FF2B5EF4-FFF2-40B4-BE49-F238E27FC236}">
                <a16:creationId xmlns:a16="http://schemas.microsoft.com/office/drawing/2014/main" id="{DD21D0F7-4928-466C-82EE-AE1FA26DE8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94559" y="413862"/>
            <a:ext cx="420288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2800" b="1" dirty="0">
                <a:solidFill>
                  <a:srgbClr val="000000"/>
                </a:solidFill>
              </a:rPr>
              <a:t>Analisis </a:t>
            </a:r>
            <a:r>
              <a:rPr lang="en-US" altLang="en-US" sz="2800" b="1" dirty="0" err="1">
                <a:solidFill>
                  <a:srgbClr val="000000"/>
                </a:solidFill>
              </a:rPr>
              <a:t>Biaya</a:t>
            </a:r>
            <a:r>
              <a:rPr lang="en-US" altLang="en-US" sz="2800" b="1" dirty="0">
                <a:solidFill>
                  <a:srgbClr val="000000"/>
                </a:solidFill>
              </a:rPr>
              <a:t> dan Manfaat</a:t>
            </a:r>
          </a:p>
        </p:txBody>
      </p:sp>
      <p:sp>
        <p:nvSpPr>
          <p:cNvPr id="7459" name="Rectangle 291">
            <a:extLst>
              <a:ext uri="{FF2B5EF4-FFF2-40B4-BE49-F238E27FC236}">
                <a16:creationId xmlns:a16="http://schemas.microsoft.com/office/drawing/2014/main" id="{58A5E554-767F-4B97-BEFB-343159ECC5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1873" y="1781323"/>
            <a:ext cx="10464725" cy="4401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ts val="0"/>
              </a:spcBef>
              <a:spcAft>
                <a:spcPts val="1200"/>
              </a:spcAft>
              <a:buFontTx/>
              <a:buChar char="•"/>
            </a:pPr>
            <a:r>
              <a:rPr lang="en-US" altLang="en-US" sz="2400" dirty="0" err="1"/>
              <a:t>Penilaian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jangka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panjang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dilakukan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dengan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menggunakan</a:t>
            </a:r>
            <a:r>
              <a:rPr lang="en-US" altLang="en-US" sz="2400" dirty="0"/>
              <a:t> </a:t>
            </a:r>
            <a:r>
              <a:rPr lang="en-US" altLang="en-US" sz="2400" i="1" dirty="0"/>
              <a:t>discounted cash flow analysis</a:t>
            </a:r>
            <a:r>
              <a:rPr lang="en-US" altLang="en-US" sz="2400" dirty="0"/>
              <a:t> (DCF) </a:t>
            </a:r>
            <a:r>
              <a:rPr lang="en-US" altLang="en-US" sz="2400" dirty="0" err="1"/>
              <a:t>atau</a:t>
            </a:r>
            <a:r>
              <a:rPr lang="en-US" altLang="en-US" sz="2400" dirty="0"/>
              <a:t> </a:t>
            </a:r>
            <a:r>
              <a:rPr lang="en-US" altLang="en-US" sz="2400" dirty="0" err="1"/>
              <a:t>analisis</a:t>
            </a:r>
            <a:r>
              <a:rPr lang="en-US" altLang="en-US" sz="2400" dirty="0"/>
              <a:t> </a:t>
            </a:r>
            <a:r>
              <a:rPr lang="en-US" altLang="en-US" sz="2400" dirty="0" err="1"/>
              <a:t>aliran</a:t>
            </a:r>
            <a:r>
              <a:rPr lang="en-US" altLang="en-US" sz="2400" dirty="0"/>
              <a:t> kas yang </a:t>
            </a:r>
            <a:r>
              <a:rPr lang="en-US" altLang="en-US" sz="2400" dirty="0" err="1"/>
              <a:t>didiskonto</a:t>
            </a:r>
            <a:r>
              <a:rPr lang="en-US" altLang="en-US" sz="2400" dirty="0"/>
              <a:t>. </a:t>
            </a:r>
          </a:p>
          <a:p>
            <a:pPr>
              <a:spcBef>
                <a:spcPts val="0"/>
              </a:spcBef>
              <a:spcAft>
                <a:spcPts val="1200"/>
              </a:spcAft>
              <a:buFontTx/>
              <a:buChar char="•"/>
            </a:pPr>
            <a:r>
              <a:rPr lang="en-US" altLang="en-US" sz="2400" dirty="0" err="1"/>
              <a:t>Ciri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pokok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dari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analisis</a:t>
            </a:r>
            <a:r>
              <a:rPr lang="en-US" altLang="en-US" sz="2400" dirty="0"/>
              <a:t> DCF </a:t>
            </a:r>
            <a:r>
              <a:rPr lang="en-US" altLang="en-US" sz="2400" dirty="0" err="1"/>
              <a:t>adalah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direncanakan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untuk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menilai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harga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suatu</a:t>
            </a:r>
            <a:r>
              <a:rPr lang="en-US" altLang="en-US" sz="2400" dirty="0"/>
              <a:t> </a:t>
            </a:r>
            <a:r>
              <a:rPr lang="en-US" altLang="en-US" sz="2400" dirty="0" err="1"/>
              <a:t>usaha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atau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investasi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dengan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memperhitungkan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unsur</a:t>
            </a:r>
            <a:r>
              <a:rPr lang="en-US" altLang="en-US" sz="2400" dirty="0"/>
              <a:t> </a:t>
            </a:r>
            <a:r>
              <a:rPr lang="en-US" altLang="en-US" sz="2400" dirty="0" err="1"/>
              <a:t>waktu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kejadian</a:t>
            </a:r>
            <a:r>
              <a:rPr lang="en-US" altLang="en-US" sz="2400" dirty="0"/>
              <a:t> dan </a:t>
            </a:r>
            <a:r>
              <a:rPr lang="en-US" altLang="en-US" sz="2400" dirty="0" err="1"/>
              <a:t>besarnya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aliran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pembayaran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tunai</a:t>
            </a:r>
            <a:r>
              <a:rPr lang="en-US" altLang="en-US" sz="2400" dirty="0"/>
              <a:t> (</a:t>
            </a:r>
            <a:r>
              <a:rPr lang="en-US" altLang="en-US" sz="2400" i="1" dirty="0"/>
              <a:t>cash flow</a:t>
            </a:r>
            <a:r>
              <a:rPr lang="en-US" altLang="en-US" sz="2400" dirty="0"/>
              <a:t>). </a:t>
            </a:r>
          </a:p>
          <a:p>
            <a:pPr>
              <a:spcBef>
                <a:spcPts val="0"/>
              </a:spcBef>
              <a:spcAft>
                <a:spcPts val="1200"/>
              </a:spcAft>
              <a:buFontTx/>
              <a:buChar char="•"/>
            </a:pPr>
            <a:r>
              <a:rPr lang="en-US" altLang="en-US" sz="2400" dirty="0" err="1"/>
              <a:t>Biaya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dipandang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sebagai</a:t>
            </a:r>
            <a:r>
              <a:rPr lang="en-US" altLang="en-US" sz="2400" dirty="0"/>
              <a:t> </a:t>
            </a:r>
            <a:r>
              <a:rPr lang="en-US" altLang="en-US" sz="2400" i="1" dirty="0"/>
              <a:t>negative cash</a:t>
            </a:r>
            <a:r>
              <a:rPr lang="en-US" altLang="en-US" sz="2400" dirty="0"/>
              <a:t> flow. </a:t>
            </a:r>
          </a:p>
          <a:p>
            <a:pPr>
              <a:spcBef>
                <a:spcPts val="0"/>
              </a:spcBef>
              <a:spcAft>
                <a:spcPts val="1200"/>
              </a:spcAft>
              <a:buFontTx/>
              <a:buChar char="•"/>
            </a:pPr>
            <a:r>
              <a:rPr lang="en-US" altLang="en-US" sz="2400" dirty="0" err="1"/>
              <a:t>Pendapatan</a:t>
            </a:r>
            <a:r>
              <a:rPr lang="en-US" altLang="en-US" sz="2400" dirty="0"/>
              <a:t>/ </a:t>
            </a:r>
            <a:r>
              <a:rPr lang="en-US" altLang="en-US" sz="2400" dirty="0" err="1"/>
              <a:t>penerimaan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sebagai</a:t>
            </a:r>
            <a:r>
              <a:rPr lang="en-US" altLang="en-US" sz="2400" dirty="0"/>
              <a:t> </a:t>
            </a:r>
            <a:r>
              <a:rPr lang="en-US" altLang="en-US" sz="2400" i="1" dirty="0"/>
              <a:t>positive cash flow</a:t>
            </a:r>
            <a:r>
              <a:rPr lang="en-US" altLang="en-US" sz="2400" dirty="0"/>
              <a:t>. </a:t>
            </a:r>
          </a:p>
          <a:p>
            <a:pPr>
              <a:spcBef>
                <a:spcPts val="0"/>
              </a:spcBef>
              <a:spcAft>
                <a:spcPts val="1200"/>
              </a:spcAft>
              <a:buFontTx/>
              <a:buChar char="•"/>
            </a:pPr>
            <a:r>
              <a:rPr lang="en-US" altLang="en-US" sz="2400" dirty="0"/>
              <a:t>Nilai </a:t>
            </a:r>
            <a:r>
              <a:rPr lang="en-US" altLang="en-US" sz="2400" dirty="0" err="1"/>
              <a:t>uang</a:t>
            </a:r>
            <a:r>
              <a:rPr lang="en-US" altLang="en-US" sz="2400" dirty="0"/>
              <a:t> </a:t>
            </a:r>
            <a:r>
              <a:rPr lang="en-US" altLang="en-US" sz="2400" dirty="0" err="1"/>
              <a:t>untuk</a:t>
            </a:r>
            <a:r>
              <a:rPr lang="en-US" altLang="en-US" sz="2400" dirty="0"/>
              <a:t> </a:t>
            </a:r>
            <a:r>
              <a:rPr lang="en-US" altLang="en-US" sz="2400" dirty="0" err="1"/>
              <a:t>waktu</a:t>
            </a:r>
            <a:r>
              <a:rPr lang="en-US" altLang="en-US" sz="2400" dirty="0"/>
              <a:t>  </a:t>
            </a:r>
            <a:r>
              <a:rPr lang="en-US" altLang="en-US" sz="2400" dirty="0" err="1"/>
              <a:t>mendatang</a:t>
            </a:r>
            <a:r>
              <a:rPr lang="en-US" altLang="en-US" sz="2400" dirty="0"/>
              <a:t> yang </a:t>
            </a:r>
            <a:r>
              <a:rPr lang="en-US" altLang="en-US" sz="2400" dirty="0" err="1"/>
              <a:t>dihitung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dengan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bunga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adalah</a:t>
            </a:r>
            <a:r>
              <a:rPr lang="en-US" altLang="en-US" sz="2400" dirty="0"/>
              <a:t> </a:t>
            </a:r>
            <a:r>
              <a:rPr lang="en-US" altLang="en-US" sz="2400" dirty="0" err="1"/>
              <a:t>nilai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uang</a:t>
            </a:r>
            <a:r>
              <a:rPr lang="en-US" altLang="en-US" sz="2400" dirty="0"/>
              <a:t> yang </a:t>
            </a:r>
            <a:r>
              <a:rPr lang="en-US" altLang="en-US" sz="2400" dirty="0" err="1"/>
              <a:t>direncanakan</a:t>
            </a:r>
            <a:r>
              <a:rPr lang="en-US" altLang="en-US" sz="2400" dirty="0"/>
              <a:t>, </a:t>
            </a:r>
            <a:r>
              <a:rPr lang="en-US" altLang="en-US" sz="2400" dirty="0" err="1"/>
              <a:t>dimana</a:t>
            </a:r>
            <a:r>
              <a:rPr lang="en-US" altLang="en-US" sz="2400" dirty="0"/>
              <a:t> proses </a:t>
            </a:r>
            <a:r>
              <a:rPr lang="en-US" altLang="en-US" sz="2400" dirty="0" err="1"/>
              <a:t>perhitungannya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disebut</a:t>
            </a:r>
            <a:r>
              <a:rPr lang="en-US" altLang="en-US" sz="2400" dirty="0"/>
              <a:t> </a:t>
            </a:r>
            <a:r>
              <a:rPr lang="en-US" altLang="en-US" sz="2400" i="1" dirty="0"/>
              <a:t>compounding</a:t>
            </a:r>
            <a:r>
              <a:rPr lang="en-US" altLang="en-US" sz="2400" dirty="0"/>
              <a:t> (</a:t>
            </a:r>
            <a:r>
              <a:rPr lang="en-US" altLang="en-US" sz="2400" dirty="0" err="1"/>
              <a:t>pemajemukan</a:t>
            </a:r>
            <a:r>
              <a:rPr lang="en-US" altLang="en-US" sz="2400" dirty="0"/>
              <a:t>).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>
            <a:extLst>
              <a:ext uri="{FF2B5EF4-FFF2-40B4-BE49-F238E27FC236}">
                <a16:creationId xmlns:a16="http://schemas.microsoft.com/office/drawing/2014/main" id="{F601DBE9-7740-4078-AFDF-FEC52330D8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7388" y="1234966"/>
            <a:ext cx="11017224" cy="47397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eaLnBrk="0" hangingPunct="0">
              <a:spcAft>
                <a:spcPts val="1200"/>
              </a:spcAft>
            </a:pPr>
            <a:r>
              <a:rPr lang="sv-SE" altLang="en-US" sz="3600" dirty="0">
                <a:latin typeface="Arial Narrow" panose="020B0606020202030204" pitchFamily="34" charset="0"/>
              </a:rPr>
              <a:t>Untuk mengetahui tingkat kelayakan finansial dan ekonomi, biasa digunakan kriteria: </a:t>
            </a:r>
          </a:p>
          <a:p>
            <a:pPr marL="571500" indent="-571500" eaLnBrk="0" hangingPunct="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sv-SE" altLang="en-US" sz="3600" i="1" dirty="0">
                <a:latin typeface="Arial Narrow" panose="020B0606020202030204" pitchFamily="34" charset="0"/>
              </a:rPr>
              <a:t>Net Present Value (NPV), </a:t>
            </a:r>
          </a:p>
          <a:p>
            <a:pPr marL="571500" indent="-571500" eaLnBrk="0" hangingPunct="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sv-SE" altLang="en-US" sz="3600" i="1" dirty="0">
                <a:latin typeface="Arial Narrow" panose="020B0606020202030204" pitchFamily="34" charset="0"/>
              </a:rPr>
              <a:t>Net Benefit Cost Ratio (Net BCR), </a:t>
            </a:r>
          </a:p>
          <a:p>
            <a:pPr marL="571500" indent="-571500" eaLnBrk="0" hangingPunct="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sv-SE" altLang="en-US" sz="3600" i="1" dirty="0">
                <a:latin typeface="Arial Narrow" panose="020B0606020202030204" pitchFamily="34" charset="0"/>
              </a:rPr>
              <a:t>Internal Rate of Return (IRR).</a:t>
            </a:r>
            <a:r>
              <a:rPr lang="en-US" altLang="en-US" sz="3600" dirty="0">
                <a:latin typeface="Arial Narrow" panose="020B0606020202030204" pitchFamily="34" charset="0"/>
              </a:rPr>
              <a:t> </a:t>
            </a:r>
          </a:p>
          <a:p>
            <a:pPr marL="571500" indent="-571500" eaLnBrk="0" hangingPunct="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3600" i="1" dirty="0">
                <a:latin typeface="Arial Narrow" panose="020B0606020202030204" pitchFamily="34" charset="0"/>
              </a:rPr>
              <a:t>Payback Period </a:t>
            </a:r>
            <a:r>
              <a:rPr lang="en-US" altLang="en-US" sz="3600" dirty="0">
                <a:latin typeface="Arial Narrow" panose="020B0606020202030204" pitchFamily="34" charset="0"/>
              </a:rPr>
              <a:t>(PB)</a:t>
            </a:r>
          </a:p>
          <a:p>
            <a:pPr marL="571500" indent="-571500" eaLnBrk="0" hangingPunct="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3600" i="1" dirty="0" err="1">
                <a:latin typeface="Arial Narrow" panose="020B0606020202030204" pitchFamily="34" charset="0"/>
              </a:rPr>
              <a:t>Breakevent</a:t>
            </a:r>
            <a:r>
              <a:rPr lang="en-US" altLang="en-US" sz="3600" i="1" dirty="0">
                <a:latin typeface="Arial Narrow" panose="020B0606020202030204" pitchFamily="34" charset="0"/>
              </a:rPr>
              <a:t> point</a:t>
            </a:r>
            <a:r>
              <a:rPr lang="en-US" altLang="en-US" sz="3600" dirty="0">
                <a:latin typeface="Arial Narrow" panose="020B0606020202030204" pitchFamily="34" charset="0"/>
              </a:rPr>
              <a:t> (BEP)</a:t>
            </a:r>
          </a:p>
        </p:txBody>
      </p:sp>
    </p:spTree>
  </p:cSld>
  <p:clrMapOvr>
    <a:masterClrMapping/>
  </p:clrMapOvr>
  <p:transition spd="med">
    <p:push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4">
            <a:extLst>
              <a:ext uri="{FF2B5EF4-FFF2-40B4-BE49-F238E27FC236}">
                <a16:creationId xmlns:a16="http://schemas.microsoft.com/office/drawing/2014/main" id="{0C6F8C0E-5DBF-412C-9AB3-646D7F34FF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48448" y="894377"/>
            <a:ext cx="516935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r>
              <a:rPr lang="nb-NO" altLang="en-US" sz="3200" b="1" i="1" dirty="0"/>
              <a:t>Net Present Value</a:t>
            </a:r>
            <a:r>
              <a:rPr lang="nb-NO" altLang="en-US" sz="3200" b="1" dirty="0"/>
              <a:t> (NPV)</a:t>
            </a:r>
            <a:r>
              <a:rPr lang="en-US" altLang="en-US" sz="3200" dirty="0"/>
              <a:t> </a:t>
            </a:r>
          </a:p>
        </p:txBody>
      </p:sp>
      <p:sp>
        <p:nvSpPr>
          <p:cNvPr id="16389" name="Rectangle 5">
            <a:extLst>
              <a:ext uri="{FF2B5EF4-FFF2-40B4-BE49-F238E27FC236}">
                <a16:creationId xmlns:a16="http://schemas.microsoft.com/office/drawing/2014/main" id="{299A3F1F-365D-4FA6-8B03-F5A8084C32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7408" y="1697613"/>
            <a:ext cx="10945216" cy="4401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25000"/>
              </a:spcBef>
              <a:buFontTx/>
              <a:buChar char="•"/>
            </a:pPr>
            <a:r>
              <a:rPr lang="nb-NO" altLang="en-US" sz="3200" dirty="0"/>
              <a:t>NPV merupakan nilai sekarang dari suatu usaha atau </a:t>
            </a:r>
            <a:r>
              <a:rPr lang="sv-SE" altLang="en-US" sz="3200" dirty="0"/>
              <a:t>proyek</a:t>
            </a:r>
            <a:r>
              <a:rPr lang="nb-NO" altLang="en-US" sz="3200" dirty="0"/>
              <a:t> dikurangi dengan biaya sekarang, pada tahun tertentu</a:t>
            </a:r>
            <a:r>
              <a:rPr lang="en-US" altLang="en-US" sz="3200" dirty="0"/>
              <a:t> </a:t>
            </a:r>
          </a:p>
          <a:p>
            <a:pPr>
              <a:spcBef>
                <a:spcPct val="25000"/>
              </a:spcBef>
              <a:buFontTx/>
              <a:buChar char="•"/>
            </a:pPr>
            <a:r>
              <a:rPr lang="nb-NO" altLang="en-US" sz="3200" dirty="0"/>
              <a:t>Untuk mengukur nilai suatu usaha: NPV bernilai positif bila didiskonto pada </a:t>
            </a:r>
            <a:r>
              <a:rPr lang="nb-NO" altLang="en-US" sz="3200" i="1" dirty="0"/>
              <a:t>Social Opportunity Cost of Capital</a:t>
            </a:r>
            <a:r>
              <a:rPr lang="nb-NO" altLang="en-US" sz="3200" dirty="0"/>
              <a:t>. </a:t>
            </a:r>
          </a:p>
          <a:p>
            <a:pPr>
              <a:spcBef>
                <a:spcPct val="25000"/>
              </a:spcBef>
              <a:buFontTx/>
              <a:buChar char="•"/>
            </a:pPr>
            <a:r>
              <a:rPr lang="nb-NO" altLang="en-US" sz="3200" dirty="0"/>
              <a:t>Bila nilai NPV nol (positif) maka proyek tersebut diprioritaskan  pelaksanaannya (tanda “</a:t>
            </a:r>
            <a:r>
              <a:rPr lang="nb-NO" altLang="en-US" sz="3200" i="1" dirty="0"/>
              <a:t>GO</a:t>
            </a:r>
            <a:r>
              <a:rPr lang="nb-NO" altLang="en-US" sz="3200" dirty="0"/>
              <a:t>”)</a:t>
            </a:r>
            <a:r>
              <a:rPr lang="en-US" altLang="en-US" sz="3200" dirty="0"/>
              <a:t> </a:t>
            </a:r>
          </a:p>
          <a:p>
            <a:pPr>
              <a:spcBef>
                <a:spcPct val="25000"/>
              </a:spcBef>
              <a:buFontTx/>
              <a:buChar char="•"/>
            </a:pPr>
            <a:r>
              <a:rPr lang="en-US" altLang="en-US" sz="3200" dirty="0"/>
              <a:t>Dan </a:t>
            </a:r>
            <a:r>
              <a:rPr lang="en-US" altLang="en-US" sz="3200" dirty="0" err="1"/>
              <a:t>bila</a:t>
            </a:r>
            <a:r>
              <a:rPr lang="en-US" altLang="en-US" sz="3200" dirty="0"/>
              <a:t> </a:t>
            </a:r>
            <a:r>
              <a:rPr lang="en-US" altLang="en-US" sz="3200" dirty="0" err="1"/>
              <a:t>sebaliknya</a:t>
            </a:r>
            <a:r>
              <a:rPr lang="en-US" altLang="en-US" sz="3200" dirty="0"/>
              <a:t> </a:t>
            </a:r>
            <a:r>
              <a:rPr lang="en-US" altLang="en-US" sz="3200" dirty="0" err="1"/>
              <a:t>tidak</a:t>
            </a:r>
            <a:r>
              <a:rPr lang="en-US" altLang="en-US" sz="3200" dirty="0"/>
              <a:t> </a:t>
            </a:r>
            <a:r>
              <a:rPr lang="en-US" altLang="en-US" sz="3200" dirty="0" err="1"/>
              <a:t>dinilai</a:t>
            </a:r>
            <a:r>
              <a:rPr lang="en-US" altLang="en-US" sz="3200" dirty="0"/>
              <a:t> </a:t>
            </a:r>
            <a:r>
              <a:rPr lang="en-US" altLang="en-US" sz="3200" dirty="0" err="1"/>
              <a:t>layak</a:t>
            </a:r>
            <a:endParaRPr lang="en-US" alt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61" name="Rectangle 53">
            <a:extLst>
              <a:ext uri="{FF2B5EF4-FFF2-40B4-BE49-F238E27FC236}">
                <a16:creationId xmlns:a16="http://schemas.microsoft.com/office/drawing/2014/main" id="{97672538-1DAF-44D0-8A07-3789C37D3B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4168" y="351473"/>
            <a:ext cx="10649400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>
              <a:spcAft>
                <a:spcPts val="1200"/>
              </a:spcAft>
            </a:pPr>
            <a:r>
              <a:rPr lang="nb-NO" altLang="en-US" sz="2800" dirty="0"/>
              <a:t>Net Present Value (NPV) menghitung nilai sekarang dari aliran kas yaitu sebagai selisih antara Present Value (PV) manfaat dan Present Value (PV) biaya</a:t>
            </a:r>
            <a:r>
              <a:rPr lang="en-US" altLang="en-US" sz="2800" dirty="0"/>
              <a:t> </a:t>
            </a:r>
          </a:p>
        </p:txBody>
      </p:sp>
      <p:pic>
        <p:nvPicPr>
          <p:cNvPr id="17462" name="Picture 54">
            <a:extLst>
              <a:ext uri="{FF2B5EF4-FFF2-40B4-BE49-F238E27FC236}">
                <a16:creationId xmlns:a16="http://schemas.microsoft.com/office/drawing/2014/main" id="{6ADF6F37-8602-44AB-B28D-15DC7E6E5D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5680" y="1858244"/>
            <a:ext cx="3124200" cy="133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C0C0C0">
                    <a:alpha val="5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63" name="Rectangle 55">
            <a:extLst>
              <a:ext uri="{FF2B5EF4-FFF2-40B4-BE49-F238E27FC236}">
                <a16:creationId xmlns:a16="http://schemas.microsoft.com/office/drawing/2014/main" id="{DBC989AC-EC9E-4AB2-8BF4-9EE6997BAD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384" y="3310345"/>
            <a:ext cx="10945216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eaLnBrk="0" hangingPunct="0">
              <a:spcAft>
                <a:spcPts val="1200"/>
              </a:spcAft>
            </a:pPr>
            <a:r>
              <a:rPr lang="en-US" altLang="en-US" sz="2400" i="1" dirty="0" err="1"/>
              <a:t>Bt</a:t>
            </a:r>
            <a:r>
              <a:rPr lang="en-US" altLang="en-US" sz="2400" i="1" dirty="0"/>
              <a:t> </a:t>
            </a:r>
            <a:r>
              <a:rPr lang="en-US" altLang="en-US" sz="2400" dirty="0"/>
              <a:t>:</a:t>
            </a:r>
            <a:r>
              <a:rPr lang="en-US" altLang="en-US" sz="2400" dirty="0" err="1"/>
              <a:t>manfaat</a:t>
            </a:r>
            <a:r>
              <a:rPr lang="en-US" altLang="en-US" sz="2400" dirty="0"/>
              <a:t> yang </a:t>
            </a:r>
            <a:r>
              <a:rPr lang="en-US" altLang="en-US" sz="2400" dirty="0" err="1"/>
              <a:t>diperoleh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sehubungan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dengan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suatu</a:t>
            </a:r>
            <a:r>
              <a:rPr lang="en-US" altLang="en-US" sz="2400" dirty="0"/>
              <a:t> </a:t>
            </a:r>
            <a:r>
              <a:rPr lang="en-US" altLang="en-US" sz="2400" dirty="0" err="1"/>
              <a:t>usaha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atau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proyek</a:t>
            </a:r>
            <a:r>
              <a:rPr lang="en-US" altLang="en-US" sz="2400" dirty="0"/>
              <a:t> pada time series (</a:t>
            </a:r>
            <a:r>
              <a:rPr lang="en-US" altLang="en-US" sz="2400" dirty="0" err="1"/>
              <a:t>tahun</a:t>
            </a:r>
            <a:r>
              <a:rPr lang="en-US" altLang="en-US" sz="2400" dirty="0"/>
              <a:t>, </a:t>
            </a:r>
            <a:r>
              <a:rPr lang="en-US" altLang="en-US" sz="2400" dirty="0" err="1"/>
              <a:t>bulan</a:t>
            </a:r>
            <a:r>
              <a:rPr lang="en-US" altLang="en-US" sz="2400" dirty="0"/>
              <a:t>, dan </a:t>
            </a:r>
            <a:r>
              <a:rPr lang="en-US" altLang="en-US" sz="2400" dirty="0" err="1"/>
              <a:t>sebagainya</a:t>
            </a:r>
            <a:r>
              <a:rPr lang="en-US" altLang="en-US" sz="2400" dirty="0"/>
              <a:t>) </a:t>
            </a:r>
            <a:r>
              <a:rPr lang="en-US" altLang="en-US" sz="2400" dirty="0" err="1"/>
              <a:t>ke</a:t>
            </a:r>
            <a:r>
              <a:rPr lang="en-US" altLang="en-US" sz="2400" dirty="0"/>
              <a:t>-t (Rp)</a:t>
            </a:r>
          </a:p>
          <a:p>
            <a:pPr eaLnBrk="0" hangingPunct="0">
              <a:spcAft>
                <a:spcPts val="1200"/>
              </a:spcAft>
            </a:pPr>
            <a:r>
              <a:rPr lang="en-US" altLang="en-US" sz="2400" i="1" dirty="0"/>
              <a:t>Ct</a:t>
            </a:r>
            <a:r>
              <a:rPr lang="en-US" altLang="en-US" sz="2400" dirty="0"/>
              <a:t>: </a:t>
            </a:r>
            <a:r>
              <a:rPr lang="en-US" altLang="en-US" sz="2400" dirty="0" err="1"/>
              <a:t>biaya</a:t>
            </a:r>
            <a:r>
              <a:rPr lang="en-US" altLang="en-US" sz="2400" dirty="0"/>
              <a:t> yang </a:t>
            </a:r>
            <a:r>
              <a:rPr lang="en-US" altLang="en-US" sz="2400" dirty="0" err="1"/>
              <a:t>dikeluarkan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sehubungan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dengan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proyek</a:t>
            </a:r>
            <a:r>
              <a:rPr lang="en-US" altLang="en-US" sz="2400" dirty="0"/>
              <a:t> pada time series </a:t>
            </a:r>
            <a:r>
              <a:rPr lang="en-US" altLang="en-US" sz="2400" dirty="0" err="1"/>
              <a:t>ke</a:t>
            </a:r>
            <a:r>
              <a:rPr lang="en-US" altLang="en-US" sz="2400" dirty="0"/>
              <a:t>-t </a:t>
            </a:r>
            <a:r>
              <a:rPr lang="en-US" altLang="en-US" sz="2400" dirty="0" err="1"/>
              <a:t>tidak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dilihat</a:t>
            </a:r>
            <a:r>
              <a:rPr lang="en-US" altLang="en-US" sz="2400" dirty="0"/>
              <a:t> </a:t>
            </a:r>
            <a:r>
              <a:rPr lang="en-US" altLang="en-US" sz="2400" dirty="0" err="1"/>
              <a:t>apakah</a:t>
            </a:r>
            <a:r>
              <a:rPr lang="en-US" altLang="en-US" sz="2400" dirty="0"/>
              <a:t> </a:t>
            </a:r>
            <a:r>
              <a:rPr lang="en-US" altLang="en-US" sz="2400" dirty="0" err="1"/>
              <a:t>biaya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tersebut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dianggap</a:t>
            </a:r>
            <a:r>
              <a:rPr lang="en-US" altLang="en-US" sz="2400" dirty="0"/>
              <a:t> </a:t>
            </a:r>
            <a:r>
              <a:rPr lang="en-US" altLang="en-US" sz="2400" dirty="0" err="1"/>
              <a:t>bersifat</a:t>
            </a:r>
            <a:r>
              <a:rPr lang="en-US" altLang="en-US" sz="2400" dirty="0"/>
              <a:t> modal (</a:t>
            </a:r>
            <a:r>
              <a:rPr lang="en-US" altLang="en-US" sz="2400" dirty="0" err="1"/>
              <a:t>pembelian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peralatan</a:t>
            </a:r>
            <a:r>
              <a:rPr lang="en-US" altLang="en-US" sz="2400" dirty="0"/>
              <a:t>, </a:t>
            </a:r>
            <a:r>
              <a:rPr lang="en-US" altLang="en-US" sz="2400" dirty="0" err="1"/>
              <a:t>tanah</a:t>
            </a:r>
            <a:r>
              <a:rPr lang="en-US" altLang="en-US" sz="2400" dirty="0"/>
              <a:t>, </a:t>
            </a:r>
            <a:r>
              <a:rPr lang="en-US" altLang="en-US" sz="2400" dirty="0" err="1"/>
              <a:t>konstruksi</a:t>
            </a:r>
            <a:r>
              <a:rPr lang="en-US" altLang="en-US" sz="2400" dirty="0"/>
              <a:t> dan </a:t>
            </a:r>
            <a:r>
              <a:rPr lang="en-US" altLang="en-US" sz="2400" dirty="0" err="1"/>
              <a:t>sebagainya</a:t>
            </a:r>
            <a:r>
              <a:rPr lang="en-US" altLang="en-US" sz="2400" dirty="0"/>
              <a:t>) (Rp)</a:t>
            </a:r>
          </a:p>
          <a:p>
            <a:pPr eaLnBrk="0" hangingPunct="0">
              <a:spcAft>
                <a:spcPts val="1200"/>
              </a:spcAft>
            </a:pPr>
            <a:r>
              <a:rPr lang="en-US" altLang="en-US" sz="2400" i="1" dirty="0" err="1"/>
              <a:t>i</a:t>
            </a:r>
            <a:r>
              <a:rPr lang="en-US" altLang="en-US" sz="2400" i="1" dirty="0"/>
              <a:t> </a:t>
            </a:r>
            <a:r>
              <a:rPr lang="en-US" altLang="en-US" sz="2400" dirty="0"/>
              <a:t>:</a:t>
            </a:r>
            <a:r>
              <a:rPr lang="en-US" altLang="en-US" sz="2400" dirty="0" err="1"/>
              <a:t>merupakan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tingkat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suku</a:t>
            </a:r>
            <a:r>
              <a:rPr lang="en-US" altLang="en-US" sz="2400" dirty="0"/>
              <a:t> </a:t>
            </a:r>
            <a:r>
              <a:rPr lang="en-US" altLang="en-US" sz="2400" dirty="0" err="1"/>
              <a:t>bunga</a:t>
            </a:r>
            <a:r>
              <a:rPr lang="en-US" altLang="en-US" sz="2400" dirty="0"/>
              <a:t> yang </a:t>
            </a:r>
            <a:r>
              <a:rPr lang="en-US" altLang="en-US" sz="2400" dirty="0" err="1"/>
              <a:t>relevan</a:t>
            </a:r>
            <a:endParaRPr lang="en-US" altLang="en-US" sz="2400" dirty="0"/>
          </a:p>
          <a:p>
            <a:pPr eaLnBrk="0" hangingPunct="0">
              <a:spcAft>
                <a:spcPts val="1200"/>
              </a:spcAft>
            </a:pPr>
            <a:r>
              <a:rPr lang="en-US" altLang="en-US" sz="2400" i="1" dirty="0"/>
              <a:t>t: </a:t>
            </a:r>
            <a:r>
              <a:rPr lang="en-US" altLang="en-US" sz="2400" dirty="0" err="1"/>
              <a:t>periode</a:t>
            </a:r>
            <a:r>
              <a:rPr lang="en-US" altLang="en-US" sz="2400" dirty="0"/>
              <a:t> ( 1,2,3…,n)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9" name="Rectangle 7">
            <a:extLst>
              <a:ext uri="{FF2B5EF4-FFF2-40B4-BE49-F238E27FC236}">
                <a16:creationId xmlns:a16="http://schemas.microsoft.com/office/drawing/2014/main" id="{5BB45A2D-3C2C-444B-B83A-63AD79DB62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7482" y="669461"/>
            <a:ext cx="789286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r>
              <a:rPr lang="en-US" altLang="en-US" sz="2800" b="1" i="1">
                <a:solidFill>
                  <a:srgbClr val="000000"/>
                </a:solidFill>
              </a:rPr>
              <a:t>Benefit Cost Ratio (BC ratio)</a:t>
            </a:r>
            <a:r>
              <a:rPr lang="en-US" altLang="en-US" sz="280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13320" name="Rectangle 8">
            <a:extLst>
              <a:ext uri="{FF2B5EF4-FFF2-40B4-BE49-F238E27FC236}">
                <a16:creationId xmlns:a16="http://schemas.microsoft.com/office/drawing/2014/main" id="{705D8F5B-C8BC-4F6D-98AE-27275A1811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3432" y="1484784"/>
            <a:ext cx="10513168" cy="50044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FontTx/>
              <a:buChar char="•"/>
            </a:pPr>
            <a:r>
              <a:rPr lang="en-US" altLang="en-US" sz="2800" dirty="0">
                <a:solidFill>
                  <a:srgbClr val="000000"/>
                </a:solidFill>
              </a:rPr>
              <a:t>BCR </a:t>
            </a:r>
            <a:r>
              <a:rPr lang="en-US" altLang="en-US" sz="2800" dirty="0" err="1">
                <a:solidFill>
                  <a:srgbClr val="000000"/>
                </a:solidFill>
              </a:rPr>
              <a:t>diperoleh</a:t>
            </a:r>
            <a:r>
              <a:rPr lang="en-US" altLang="en-US" sz="2800" dirty="0">
                <a:solidFill>
                  <a:srgbClr val="000000"/>
                </a:solidFill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</a:rPr>
              <a:t>dengan</a:t>
            </a:r>
            <a:r>
              <a:rPr lang="en-US" altLang="en-US" sz="2800" dirty="0">
                <a:solidFill>
                  <a:srgbClr val="000000"/>
                </a:solidFill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</a:rPr>
              <a:t>cara</a:t>
            </a:r>
            <a:r>
              <a:rPr lang="en-US" altLang="en-US" sz="2800" dirty="0">
                <a:solidFill>
                  <a:srgbClr val="000000"/>
                </a:solidFill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</a:rPr>
              <a:t>membagi</a:t>
            </a:r>
            <a:r>
              <a:rPr lang="en-US" altLang="en-US" sz="2800" dirty="0">
                <a:solidFill>
                  <a:srgbClr val="000000"/>
                </a:solidFill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</a:rPr>
              <a:t>jumlah</a:t>
            </a:r>
            <a:r>
              <a:rPr lang="en-US" altLang="en-US" sz="2800" dirty="0">
                <a:solidFill>
                  <a:srgbClr val="000000"/>
                </a:solidFill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</a:rPr>
              <a:t>hasil</a:t>
            </a:r>
            <a:r>
              <a:rPr lang="en-US" altLang="en-US" sz="2800" dirty="0">
                <a:solidFill>
                  <a:srgbClr val="000000"/>
                </a:solidFill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</a:rPr>
              <a:t>diskonto</a:t>
            </a:r>
            <a:r>
              <a:rPr lang="en-US" altLang="en-US" sz="2800" dirty="0">
                <a:solidFill>
                  <a:srgbClr val="000000"/>
                </a:solidFill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</a:rPr>
              <a:t>pendapatan</a:t>
            </a:r>
            <a:r>
              <a:rPr lang="en-US" altLang="en-US" sz="2800" dirty="0">
                <a:solidFill>
                  <a:srgbClr val="000000"/>
                </a:solidFill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</a:rPr>
              <a:t>dengan</a:t>
            </a:r>
            <a:r>
              <a:rPr lang="en-US" altLang="en-US" sz="2800" dirty="0">
                <a:solidFill>
                  <a:srgbClr val="000000"/>
                </a:solidFill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</a:rPr>
              <a:t>jumlah</a:t>
            </a:r>
            <a:r>
              <a:rPr lang="en-US" altLang="en-US" sz="2800" dirty="0">
                <a:solidFill>
                  <a:srgbClr val="000000"/>
                </a:solidFill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</a:rPr>
              <a:t>hasil</a:t>
            </a:r>
            <a:r>
              <a:rPr lang="en-US" altLang="en-US" sz="2800" dirty="0">
                <a:solidFill>
                  <a:srgbClr val="000000"/>
                </a:solidFill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</a:rPr>
              <a:t>diskonto</a:t>
            </a:r>
            <a:r>
              <a:rPr lang="en-US" altLang="en-US" sz="2800" dirty="0">
                <a:solidFill>
                  <a:srgbClr val="000000"/>
                </a:solidFill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</a:rPr>
              <a:t>biaya</a:t>
            </a:r>
            <a:r>
              <a:rPr lang="en-US" altLang="en-US" sz="2800" dirty="0">
                <a:solidFill>
                  <a:srgbClr val="000000"/>
                </a:solidFill>
              </a:rPr>
              <a:t> </a:t>
            </a: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US" altLang="en-US" sz="2800" dirty="0">
                <a:solidFill>
                  <a:srgbClr val="000000"/>
                </a:solidFill>
              </a:rPr>
              <a:t>Net BCR </a:t>
            </a:r>
            <a:r>
              <a:rPr lang="en-US" altLang="en-US" sz="2800" dirty="0" err="1">
                <a:solidFill>
                  <a:srgbClr val="000000"/>
                </a:solidFill>
              </a:rPr>
              <a:t>Merupakan</a:t>
            </a:r>
            <a:r>
              <a:rPr lang="en-US" altLang="en-US" sz="2800" dirty="0">
                <a:solidFill>
                  <a:srgbClr val="000000"/>
                </a:solidFill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</a:rPr>
              <a:t>perbandingan</a:t>
            </a:r>
            <a:r>
              <a:rPr lang="en-US" altLang="en-US" sz="2800" dirty="0">
                <a:solidFill>
                  <a:srgbClr val="000000"/>
                </a:solidFill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</a:rPr>
              <a:t>antara</a:t>
            </a:r>
            <a:r>
              <a:rPr lang="en-US" altLang="en-US" sz="2800" dirty="0">
                <a:solidFill>
                  <a:srgbClr val="000000"/>
                </a:solidFill>
              </a:rPr>
              <a:t> </a:t>
            </a:r>
            <a:r>
              <a:rPr lang="en-US" altLang="en-US" sz="2800" i="1" dirty="0">
                <a:solidFill>
                  <a:srgbClr val="000000"/>
                </a:solidFill>
              </a:rPr>
              <a:t>Present Value</a:t>
            </a:r>
            <a:r>
              <a:rPr lang="en-US" altLang="en-US" sz="2800" dirty="0">
                <a:solidFill>
                  <a:srgbClr val="000000"/>
                </a:solidFill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</a:rPr>
              <a:t>manfaat</a:t>
            </a:r>
            <a:r>
              <a:rPr lang="en-US" altLang="en-US" sz="2800" dirty="0">
                <a:solidFill>
                  <a:srgbClr val="000000"/>
                </a:solidFill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</a:rPr>
              <a:t>bersih</a:t>
            </a:r>
            <a:r>
              <a:rPr lang="en-US" altLang="en-US" sz="2800" dirty="0">
                <a:solidFill>
                  <a:srgbClr val="000000"/>
                </a:solidFill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</a:rPr>
              <a:t>positif</a:t>
            </a:r>
            <a:r>
              <a:rPr lang="en-US" altLang="en-US" sz="2800" dirty="0">
                <a:solidFill>
                  <a:srgbClr val="000000"/>
                </a:solidFill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</a:rPr>
              <a:t>dengan</a:t>
            </a:r>
            <a:r>
              <a:rPr lang="en-US" altLang="en-US" sz="2800" dirty="0">
                <a:solidFill>
                  <a:srgbClr val="000000"/>
                </a:solidFill>
              </a:rPr>
              <a:t> </a:t>
            </a:r>
            <a:r>
              <a:rPr lang="en-US" altLang="en-US" sz="2800" i="1" dirty="0">
                <a:solidFill>
                  <a:srgbClr val="000000"/>
                </a:solidFill>
              </a:rPr>
              <a:t>Present Value</a:t>
            </a:r>
            <a:r>
              <a:rPr lang="en-US" altLang="en-US" sz="2800" dirty="0">
                <a:solidFill>
                  <a:srgbClr val="000000"/>
                </a:solidFill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</a:rPr>
              <a:t>biaya</a:t>
            </a:r>
            <a:r>
              <a:rPr lang="en-US" altLang="en-US" sz="2800" dirty="0">
                <a:solidFill>
                  <a:srgbClr val="000000"/>
                </a:solidFill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</a:rPr>
              <a:t>bersih</a:t>
            </a:r>
            <a:r>
              <a:rPr lang="en-US" altLang="en-US" sz="2800" dirty="0">
                <a:solidFill>
                  <a:srgbClr val="000000"/>
                </a:solidFill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</a:rPr>
              <a:t>negatif</a:t>
            </a:r>
            <a:r>
              <a:rPr lang="en-US" altLang="en-US" sz="2800" dirty="0">
                <a:solidFill>
                  <a:srgbClr val="000000"/>
                </a:solidFill>
              </a:rPr>
              <a:t>. </a:t>
            </a:r>
            <a:r>
              <a:rPr lang="en-US" altLang="en-US" sz="2800" dirty="0" err="1">
                <a:solidFill>
                  <a:srgbClr val="000000"/>
                </a:solidFill>
              </a:rPr>
              <a:t>Dengan</a:t>
            </a:r>
            <a:r>
              <a:rPr lang="en-US" altLang="en-US" sz="2800" dirty="0">
                <a:solidFill>
                  <a:srgbClr val="000000"/>
                </a:solidFill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</a:rPr>
              <a:t>demikian</a:t>
            </a:r>
            <a:r>
              <a:rPr lang="en-US" altLang="en-US" sz="2800" dirty="0">
                <a:solidFill>
                  <a:srgbClr val="000000"/>
                </a:solidFill>
              </a:rPr>
              <a:t> </a:t>
            </a:r>
            <a:r>
              <a:rPr lang="en-US" altLang="en-US" sz="2800" i="1" dirty="0">
                <a:solidFill>
                  <a:srgbClr val="000000"/>
                </a:solidFill>
              </a:rPr>
              <a:t>Benefit Cost Ratio</a:t>
            </a:r>
            <a:r>
              <a:rPr lang="en-US" altLang="en-US" sz="2800" dirty="0">
                <a:solidFill>
                  <a:srgbClr val="000000"/>
                </a:solidFill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</a:rPr>
              <a:t>merupakan</a:t>
            </a:r>
            <a:r>
              <a:rPr lang="en-US" altLang="en-US" sz="2800" dirty="0">
                <a:solidFill>
                  <a:srgbClr val="000000"/>
                </a:solidFill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</a:rPr>
              <a:t>tingkat</a:t>
            </a:r>
            <a:r>
              <a:rPr lang="en-US" altLang="en-US" sz="2800" dirty="0">
                <a:solidFill>
                  <a:srgbClr val="000000"/>
                </a:solidFill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</a:rPr>
              <a:t>besarnya</a:t>
            </a:r>
            <a:r>
              <a:rPr lang="en-US" altLang="en-US" sz="2800" dirty="0">
                <a:solidFill>
                  <a:srgbClr val="000000"/>
                </a:solidFill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</a:rPr>
              <a:t>tambahan</a:t>
            </a:r>
            <a:r>
              <a:rPr lang="en-US" altLang="en-US" sz="2800" dirty="0">
                <a:solidFill>
                  <a:srgbClr val="000000"/>
                </a:solidFill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</a:rPr>
              <a:t>manfaat</a:t>
            </a:r>
            <a:r>
              <a:rPr lang="en-US" altLang="en-US" sz="2800" dirty="0">
                <a:solidFill>
                  <a:srgbClr val="000000"/>
                </a:solidFill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</a:rPr>
              <a:t>setiap</a:t>
            </a:r>
            <a:r>
              <a:rPr lang="en-US" altLang="en-US" sz="2800" dirty="0">
                <a:solidFill>
                  <a:srgbClr val="000000"/>
                </a:solidFill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</a:rPr>
              <a:t>penambahan</a:t>
            </a:r>
            <a:r>
              <a:rPr lang="en-US" altLang="en-US" sz="2800" dirty="0">
                <a:solidFill>
                  <a:srgbClr val="000000"/>
                </a:solidFill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</a:rPr>
              <a:t>satu</a:t>
            </a:r>
            <a:r>
              <a:rPr lang="en-US" altLang="en-US" sz="2800" dirty="0">
                <a:solidFill>
                  <a:srgbClr val="000000"/>
                </a:solidFill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</a:rPr>
              <a:t>satuan</a:t>
            </a:r>
            <a:r>
              <a:rPr lang="en-US" altLang="en-US" sz="2800" dirty="0">
                <a:solidFill>
                  <a:srgbClr val="000000"/>
                </a:solidFill>
              </a:rPr>
              <a:t> rupiah </a:t>
            </a:r>
            <a:r>
              <a:rPr lang="en-US" altLang="en-US" sz="2800" dirty="0" err="1">
                <a:solidFill>
                  <a:srgbClr val="000000"/>
                </a:solidFill>
              </a:rPr>
              <a:t>biaya</a:t>
            </a:r>
            <a:r>
              <a:rPr lang="en-US" altLang="en-US" sz="2800" dirty="0">
                <a:solidFill>
                  <a:srgbClr val="000000"/>
                </a:solidFill>
              </a:rPr>
              <a:t> yang </a:t>
            </a:r>
            <a:r>
              <a:rPr lang="en-US" altLang="en-US" sz="2800" dirty="0" err="1">
                <a:solidFill>
                  <a:srgbClr val="000000"/>
                </a:solidFill>
              </a:rPr>
              <a:t>digunakan</a:t>
            </a:r>
            <a:endParaRPr lang="en-US" altLang="en-US" sz="2800" dirty="0">
              <a:solidFill>
                <a:srgbClr val="000000"/>
              </a:solidFill>
            </a:endParaRP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US" altLang="en-US" sz="2800" dirty="0">
                <a:solidFill>
                  <a:srgbClr val="000000"/>
                </a:solidFill>
              </a:rPr>
              <a:t>Jika BCR &gt;1 </a:t>
            </a:r>
            <a:r>
              <a:rPr lang="en-US" altLang="en-US" sz="2800" dirty="0" err="1">
                <a:solidFill>
                  <a:srgbClr val="000000"/>
                </a:solidFill>
              </a:rPr>
              <a:t>berarti</a:t>
            </a:r>
            <a:r>
              <a:rPr lang="en-US" altLang="en-US" sz="2800" dirty="0">
                <a:solidFill>
                  <a:srgbClr val="000000"/>
                </a:solidFill>
              </a:rPr>
              <a:t> NPV &gt; 0 dan </a:t>
            </a:r>
            <a:r>
              <a:rPr lang="en-US" altLang="en-US" sz="2800" dirty="0" err="1">
                <a:solidFill>
                  <a:srgbClr val="000000"/>
                </a:solidFill>
              </a:rPr>
              <a:t>memberikan</a:t>
            </a:r>
            <a:r>
              <a:rPr lang="en-US" altLang="en-US" sz="2800" dirty="0">
                <a:solidFill>
                  <a:srgbClr val="000000"/>
                </a:solidFill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</a:rPr>
              <a:t>tanda</a:t>
            </a:r>
            <a:r>
              <a:rPr lang="en-US" altLang="en-US" sz="2800" dirty="0">
                <a:solidFill>
                  <a:srgbClr val="000000"/>
                </a:solidFill>
              </a:rPr>
              <a:t> “</a:t>
            </a:r>
            <a:r>
              <a:rPr lang="en-US" altLang="en-US" sz="2800" i="1" dirty="0">
                <a:solidFill>
                  <a:srgbClr val="000000"/>
                </a:solidFill>
              </a:rPr>
              <a:t>GO</a:t>
            </a:r>
            <a:r>
              <a:rPr lang="en-US" altLang="en-US" sz="2800" dirty="0">
                <a:solidFill>
                  <a:srgbClr val="000000"/>
                </a:solidFill>
              </a:rPr>
              <a:t>” </a:t>
            </a:r>
            <a:r>
              <a:rPr lang="en-US" altLang="en-US" sz="2800" dirty="0" err="1">
                <a:solidFill>
                  <a:srgbClr val="000000"/>
                </a:solidFill>
              </a:rPr>
              <a:t>untuk</a:t>
            </a:r>
            <a:r>
              <a:rPr lang="en-US" altLang="en-US" sz="2800" dirty="0">
                <a:solidFill>
                  <a:srgbClr val="000000"/>
                </a:solidFill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</a:rPr>
              <a:t>suatu</a:t>
            </a:r>
            <a:r>
              <a:rPr lang="en-US" altLang="en-US" sz="2800" dirty="0">
                <a:solidFill>
                  <a:srgbClr val="000000"/>
                </a:solidFill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</a:rPr>
              <a:t>usaha</a:t>
            </a:r>
            <a:r>
              <a:rPr lang="en-US" altLang="en-US" sz="2800" dirty="0">
                <a:solidFill>
                  <a:srgbClr val="000000"/>
                </a:solidFill>
              </a:rPr>
              <a:t>. </a:t>
            </a:r>
            <a:r>
              <a:rPr lang="en-US" altLang="en-US" sz="2800" dirty="0" err="1">
                <a:solidFill>
                  <a:srgbClr val="000000"/>
                </a:solidFill>
              </a:rPr>
              <a:t>Sedangkan</a:t>
            </a:r>
            <a:r>
              <a:rPr lang="en-US" altLang="en-US" sz="2800" dirty="0">
                <a:solidFill>
                  <a:srgbClr val="000000"/>
                </a:solidFill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</a:rPr>
              <a:t>apabila</a:t>
            </a:r>
            <a:r>
              <a:rPr lang="en-US" altLang="en-US" sz="2800" dirty="0">
                <a:solidFill>
                  <a:srgbClr val="000000"/>
                </a:solidFill>
              </a:rPr>
              <a:t> BCR &lt;1 </a:t>
            </a:r>
            <a:r>
              <a:rPr lang="en-US" altLang="en-US" sz="2800" dirty="0" err="1">
                <a:solidFill>
                  <a:srgbClr val="000000"/>
                </a:solidFill>
              </a:rPr>
              <a:t>berarti</a:t>
            </a:r>
            <a:r>
              <a:rPr lang="en-US" altLang="en-US" sz="2800" dirty="0">
                <a:solidFill>
                  <a:srgbClr val="000000"/>
                </a:solidFill>
              </a:rPr>
              <a:t> NPV &lt; 0 dan </a:t>
            </a:r>
            <a:r>
              <a:rPr lang="en-US" altLang="en-US" sz="2800" dirty="0" err="1">
                <a:solidFill>
                  <a:srgbClr val="000000"/>
                </a:solidFill>
              </a:rPr>
              <a:t>memberikan</a:t>
            </a:r>
            <a:r>
              <a:rPr lang="en-US" altLang="en-US" sz="2800" dirty="0">
                <a:solidFill>
                  <a:srgbClr val="000000"/>
                </a:solidFill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</a:rPr>
              <a:t>tanda</a:t>
            </a:r>
            <a:r>
              <a:rPr lang="en-US" altLang="en-US" sz="2800" dirty="0">
                <a:solidFill>
                  <a:srgbClr val="000000"/>
                </a:solidFill>
              </a:rPr>
              <a:t> “</a:t>
            </a:r>
            <a:r>
              <a:rPr lang="en-US" altLang="en-US" sz="2800" i="1" dirty="0">
                <a:solidFill>
                  <a:srgbClr val="000000"/>
                </a:solidFill>
              </a:rPr>
              <a:t>NO GO</a:t>
            </a:r>
            <a:r>
              <a:rPr lang="en-US" altLang="en-US" sz="2800" dirty="0">
                <a:solidFill>
                  <a:srgbClr val="000000"/>
                </a:solidFill>
              </a:rPr>
              <a:t>” </a:t>
            </a:r>
            <a:r>
              <a:rPr lang="en-US" altLang="en-US" sz="2800" dirty="0" err="1">
                <a:solidFill>
                  <a:srgbClr val="000000"/>
                </a:solidFill>
              </a:rPr>
              <a:t>untuk</a:t>
            </a:r>
            <a:r>
              <a:rPr lang="en-US" altLang="en-US" sz="2800" dirty="0">
                <a:solidFill>
                  <a:srgbClr val="000000"/>
                </a:solidFill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</a:rPr>
              <a:t>suatu</a:t>
            </a:r>
            <a:r>
              <a:rPr lang="en-US" altLang="en-US" sz="2800" dirty="0">
                <a:solidFill>
                  <a:srgbClr val="000000"/>
                </a:solidFill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</a:rPr>
              <a:t>usaha</a:t>
            </a:r>
            <a:r>
              <a:rPr lang="en-US" altLang="en-US" sz="2800" dirty="0">
                <a:solidFill>
                  <a:srgbClr val="000000"/>
                </a:solidFill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</a:rPr>
              <a:t>atau</a:t>
            </a:r>
            <a:r>
              <a:rPr lang="en-US" altLang="en-US" sz="2800" dirty="0">
                <a:solidFill>
                  <a:srgbClr val="000000"/>
                </a:solidFill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</a:rPr>
              <a:t>kegiatan</a:t>
            </a:r>
            <a:endParaRPr lang="en-US" altLang="en-US" sz="28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>
            <a:extLst>
              <a:ext uri="{FF2B5EF4-FFF2-40B4-BE49-F238E27FC236}">
                <a16:creationId xmlns:a16="http://schemas.microsoft.com/office/drawing/2014/main" id="{8D5AD849-70A1-48B6-92C5-8EBAD95705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9381" y="402972"/>
            <a:ext cx="11521280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r>
              <a:rPr lang="en-US" altLang="en-US" sz="3200" dirty="0" err="1">
                <a:solidFill>
                  <a:srgbClr val="000000"/>
                </a:solidFill>
              </a:rPr>
              <a:t>Apabila</a:t>
            </a:r>
            <a:r>
              <a:rPr lang="en-US" altLang="en-US" sz="3200" dirty="0">
                <a:solidFill>
                  <a:srgbClr val="000000"/>
                </a:solidFill>
              </a:rPr>
              <a:t> </a:t>
            </a:r>
            <a:r>
              <a:rPr lang="en-US" altLang="en-US" sz="3200" i="1" dirty="0">
                <a:solidFill>
                  <a:srgbClr val="000000"/>
                </a:solidFill>
              </a:rPr>
              <a:t>Net</a:t>
            </a:r>
            <a:r>
              <a:rPr lang="en-US" altLang="en-US" sz="3200" dirty="0">
                <a:solidFill>
                  <a:srgbClr val="000000"/>
                </a:solidFill>
              </a:rPr>
              <a:t> BCR </a:t>
            </a:r>
            <a:r>
              <a:rPr lang="en-US" altLang="en-US" sz="3200" dirty="0" err="1">
                <a:solidFill>
                  <a:srgbClr val="000000"/>
                </a:solidFill>
              </a:rPr>
              <a:t>sama</a:t>
            </a:r>
            <a:r>
              <a:rPr lang="en-US" altLang="en-US" sz="3200" dirty="0">
                <a:solidFill>
                  <a:srgbClr val="000000"/>
                </a:solidFill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</a:rPr>
              <a:t>dengan</a:t>
            </a:r>
            <a:r>
              <a:rPr lang="en-US" altLang="en-US" sz="3200" dirty="0">
                <a:solidFill>
                  <a:srgbClr val="000000"/>
                </a:solidFill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</a:rPr>
              <a:t>satu</a:t>
            </a:r>
            <a:r>
              <a:rPr lang="en-US" altLang="en-US" sz="3200" dirty="0">
                <a:solidFill>
                  <a:srgbClr val="000000"/>
                </a:solidFill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</a:rPr>
              <a:t>atau</a:t>
            </a:r>
            <a:r>
              <a:rPr lang="en-US" altLang="en-US" sz="3200" dirty="0">
                <a:solidFill>
                  <a:srgbClr val="000000"/>
                </a:solidFill>
              </a:rPr>
              <a:t> NPV </a:t>
            </a:r>
            <a:r>
              <a:rPr lang="en-US" altLang="en-US" sz="3200" dirty="0" err="1">
                <a:solidFill>
                  <a:srgbClr val="000000"/>
                </a:solidFill>
              </a:rPr>
              <a:t>sama</a:t>
            </a:r>
            <a:r>
              <a:rPr lang="en-US" altLang="en-US" sz="3200" dirty="0">
                <a:solidFill>
                  <a:srgbClr val="000000"/>
                </a:solidFill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</a:rPr>
              <a:t>dengan</a:t>
            </a:r>
            <a:r>
              <a:rPr lang="en-US" altLang="en-US" sz="3200" dirty="0">
                <a:solidFill>
                  <a:srgbClr val="000000"/>
                </a:solidFill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</a:rPr>
              <a:t>nol</a:t>
            </a:r>
            <a:r>
              <a:rPr lang="en-US" altLang="en-US" sz="3200" dirty="0">
                <a:solidFill>
                  <a:srgbClr val="000000"/>
                </a:solidFill>
              </a:rPr>
              <a:t>, </a:t>
            </a:r>
            <a:r>
              <a:rPr lang="en-US" altLang="en-US" sz="3200" dirty="0" err="1">
                <a:solidFill>
                  <a:srgbClr val="000000"/>
                </a:solidFill>
              </a:rPr>
              <a:t>maka</a:t>
            </a:r>
            <a:r>
              <a:rPr lang="en-US" altLang="en-US" sz="3200" dirty="0">
                <a:solidFill>
                  <a:srgbClr val="000000"/>
                </a:solidFill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</a:rPr>
              <a:t>usaha</a:t>
            </a:r>
            <a:r>
              <a:rPr lang="en-US" altLang="en-US" sz="3200" dirty="0">
                <a:solidFill>
                  <a:srgbClr val="000000"/>
                </a:solidFill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</a:rPr>
              <a:t>tersebut</a:t>
            </a:r>
            <a:r>
              <a:rPr lang="en-US" altLang="en-US" sz="3200" dirty="0">
                <a:solidFill>
                  <a:srgbClr val="000000"/>
                </a:solidFill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</a:rPr>
              <a:t>tidak</a:t>
            </a:r>
            <a:r>
              <a:rPr lang="en-US" altLang="en-US" sz="3200" dirty="0">
                <a:solidFill>
                  <a:srgbClr val="000000"/>
                </a:solidFill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</a:rPr>
              <a:t>untung</a:t>
            </a:r>
            <a:r>
              <a:rPr lang="en-US" altLang="en-US" sz="3200" dirty="0">
                <a:solidFill>
                  <a:srgbClr val="000000"/>
                </a:solidFill>
              </a:rPr>
              <a:t> dan </a:t>
            </a:r>
            <a:r>
              <a:rPr lang="en-US" altLang="en-US" sz="3200" dirty="0" err="1">
                <a:solidFill>
                  <a:srgbClr val="000000"/>
                </a:solidFill>
              </a:rPr>
              <a:t>tidak</a:t>
            </a:r>
            <a:r>
              <a:rPr lang="en-US" altLang="en-US" sz="3200" dirty="0">
                <a:solidFill>
                  <a:srgbClr val="000000"/>
                </a:solidFill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</a:rPr>
              <a:t>rugi</a:t>
            </a:r>
            <a:r>
              <a:rPr lang="en-US" altLang="en-US" sz="3200" dirty="0">
                <a:solidFill>
                  <a:srgbClr val="000000"/>
                </a:solidFill>
              </a:rPr>
              <a:t> (</a:t>
            </a:r>
            <a:r>
              <a:rPr lang="en-US" altLang="en-US" sz="3200" dirty="0" err="1">
                <a:solidFill>
                  <a:srgbClr val="000000"/>
                </a:solidFill>
              </a:rPr>
              <a:t>marjinal</a:t>
            </a:r>
            <a:r>
              <a:rPr lang="en-US" altLang="en-US" sz="3200" dirty="0">
                <a:solidFill>
                  <a:srgbClr val="000000"/>
                </a:solidFill>
              </a:rPr>
              <a:t>), </a:t>
            </a:r>
            <a:r>
              <a:rPr lang="en-US" altLang="en-US" sz="3200" dirty="0" err="1">
                <a:solidFill>
                  <a:srgbClr val="000000"/>
                </a:solidFill>
              </a:rPr>
              <a:t>sehingga</a:t>
            </a:r>
            <a:r>
              <a:rPr lang="en-US" altLang="en-US" sz="3200" dirty="0">
                <a:solidFill>
                  <a:srgbClr val="000000"/>
                </a:solidFill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</a:rPr>
              <a:t>terserah</a:t>
            </a:r>
            <a:r>
              <a:rPr lang="en-US" altLang="en-US" sz="3200" dirty="0">
                <a:solidFill>
                  <a:srgbClr val="000000"/>
                </a:solidFill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</a:rPr>
              <a:t>kepada</a:t>
            </a:r>
            <a:r>
              <a:rPr lang="en-US" altLang="en-US" sz="3200" dirty="0">
                <a:solidFill>
                  <a:srgbClr val="000000"/>
                </a:solidFill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</a:rPr>
              <a:t>penilaian</a:t>
            </a:r>
            <a:r>
              <a:rPr lang="en-US" altLang="en-US" sz="3200" dirty="0">
                <a:solidFill>
                  <a:srgbClr val="000000"/>
                </a:solidFill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</a:rPr>
              <a:t>pengambil</a:t>
            </a:r>
            <a:r>
              <a:rPr lang="en-US" altLang="en-US" sz="3200" dirty="0">
                <a:solidFill>
                  <a:srgbClr val="000000"/>
                </a:solidFill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</a:rPr>
              <a:t>keputusan</a:t>
            </a:r>
            <a:r>
              <a:rPr lang="en-US" altLang="en-US" sz="3200" dirty="0">
                <a:solidFill>
                  <a:srgbClr val="000000"/>
                </a:solidFill>
              </a:rPr>
              <a:t>. </a:t>
            </a:r>
            <a:r>
              <a:rPr lang="en-US" altLang="en-US" sz="3200" dirty="0" err="1">
                <a:solidFill>
                  <a:srgbClr val="000000"/>
                </a:solidFill>
              </a:rPr>
              <a:t>Apabila</a:t>
            </a:r>
            <a:r>
              <a:rPr lang="en-US" altLang="en-US" sz="3200" dirty="0">
                <a:solidFill>
                  <a:srgbClr val="000000"/>
                </a:solidFill>
              </a:rPr>
              <a:t> </a:t>
            </a:r>
            <a:r>
              <a:rPr lang="en-US" altLang="en-US" sz="3200" i="1" dirty="0">
                <a:solidFill>
                  <a:srgbClr val="000000"/>
                </a:solidFill>
              </a:rPr>
              <a:t>Net </a:t>
            </a:r>
            <a:r>
              <a:rPr lang="en-US" altLang="en-US" sz="3200" dirty="0">
                <a:solidFill>
                  <a:srgbClr val="000000"/>
                </a:solidFill>
              </a:rPr>
              <a:t>BCR </a:t>
            </a:r>
            <a:r>
              <a:rPr lang="en-US" altLang="en-US" sz="3200" dirty="0" err="1">
                <a:solidFill>
                  <a:srgbClr val="000000"/>
                </a:solidFill>
              </a:rPr>
              <a:t>kurang</a:t>
            </a:r>
            <a:r>
              <a:rPr lang="en-US" altLang="en-US" sz="3200" dirty="0">
                <a:solidFill>
                  <a:srgbClr val="000000"/>
                </a:solidFill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</a:rPr>
              <a:t>dari</a:t>
            </a:r>
            <a:r>
              <a:rPr lang="en-US" altLang="en-US" sz="3200" dirty="0">
                <a:solidFill>
                  <a:srgbClr val="000000"/>
                </a:solidFill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</a:rPr>
              <a:t>satu</a:t>
            </a:r>
            <a:r>
              <a:rPr lang="en-US" altLang="en-US" sz="3200" dirty="0">
                <a:solidFill>
                  <a:srgbClr val="000000"/>
                </a:solidFill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</a:rPr>
              <a:t>atau</a:t>
            </a:r>
            <a:r>
              <a:rPr lang="en-US" altLang="en-US" sz="3200" dirty="0">
                <a:solidFill>
                  <a:srgbClr val="000000"/>
                </a:solidFill>
              </a:rPr>
              <a:t> NPV </a:t>
            </a:r>
            <a:r>
              <a:rPr lang="en-US" altLang="en-US" sz="3200" dirty="0" err="1">
                <a:solidFill>
                  <a:srgbClr val="000000"/>
                </a:solidFill>
              </a:rPr>
              <a:t>kurang</a:t>
            </a:r>
            <a:r>
              <a:rPr lang="en-US" altLang="en-US" sz="3200" dirty="0">
                <a:solidFill>
                  <a:srgbClr val="000000"/>
                </a:solidFill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</a:rPr>
              <a:t>dari</a:t>
            </a:r>
            <a:r>
              <a:rPr lang="en-US" altLang="en-US" sz="3200" dirty="0">
                <a:solidFill>
                  <a:srgbClr val="000000"/>
                </a:solidFill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</a:rPr>
              <a:t>nol</a:t>
            </a:r>
            <a:r>
              <a:rPr lang="en-US" altLang="en-US" sz="3200" dirty="0">
                <a:solidFill>
                  <a:srgbClr val="000000"/>
                </a:solidFill>
              </a:rPr>
              <a:t>, </a:t>
            </a:r>
            <a:r>
              <a:rPr lang="en-US" altLang="en-US" sz="3200" dirty="0" err="1">
                <a:solidFill>
                  <a:srgbClr val="000000"/>
                </a:solidFill>
              </a:rPr>
              <a:t>maka</a:t>
            </a:r>
            <a:r>
              <a:rPr lang="en-US" altLang="en-US" sz="3200" dirty="0">
                <a:solidFill>
                  <a:srgbClr val="000000"/>
                </a:solidFill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</a:rPr>
              <a:t>usaha</a:t>
            </a:r>
            <a:r>
              <a:rPr lang="en-US" altLang="en-US" sz="3200" dirty="0">
                <a:solidFill>
                  <a:srgbClr val="000000"/>
                </a:solidFill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</a:rPr>
              <a:t>tersebut</a:t>
            </a:r>
            <a:r>
              <a:rPr lang="en-US" altLang="en-US" sz="3200" dirty="0">
                <a:solidFill>
                  <a:srgbClr val="000000"/>
                </a:solidFill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</a:rPr>
              <a:t>merugikan</a:t>
            </a:r>
            <a:r>
              <a:rPr lang="en-US" altLang="en-US" sz="3200" dirty="0">
                <a:solidFill>
                  <a:srgbClr val="000000"/>
                </a:solidFill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</a:rPr>
              <a:t>maka</a:t>
            </a:r>
            <a:r>
              <a:rPr lang="en-US" altLang="en-US" sz="3200" dirty="0">
                <a:solidFill>
                  <a:srgbClr val="000000"/>
                </a:solidFill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</a:rPr>
              <a:t>tidak</a:t>
            </a:r>
            <a:r>
              <a:rPr lang="en-US" altLang="en-US" sz="3200" dirty="0">
                <a:solidFill>
                  <a:srgbClr val="000000"/>
                </a:solidFill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</a:rPr>
              <a:t>layak</a:t>
            </a:r>
            <a:r>
              <a:rPr lang="en-US" altLang="en-US" sz="3200" dirty="0">
                <a:solidFill>
                  <a:srgbClr val="000000"/>
                </a:solidFill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</a:rPr>
              <a:t>dilaksanakan</a:t>
            </a:r>
            <a:r>
              <a:rPr lang="en-US" altLang="en-US" sz="3200" dirty="0">
                <a:solidFill>
                  <a:srgbClr val="000000"/>
                </a:solidFill>
              </a:rPr>
              <a:t> </a:t>
            </a:r>
          </a:p>
        </p:txBody>
      </p:sp>
      <p:pic>
        <p:nvPicPr>
          <p:cNvPr id="19460" name="Picture 4">
            <a:extLst>
              <a:ext uri="{FF2B5EF4-FFF2-40B4-BE49-F238E27FC236}">
                <a16:creationId xmlns:a16="http://schemas.microsoft.com/office/drawing/2014/main" id="{6CFF3380-9F2F-429A-98C8-124FD25985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4112" y="3861048"/>
            <a:ext cx="3927367" cy="2310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CCFFFF">
                    <a:alpha val="5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B247696-5909-4D5E-9AD5-8666627B5322}"/>
                  </a:ext>
                </a:extLst>
              </p:cNvPr>
              <p:cNvSpPr txBox="1"/>
              <p:nvPr/>
            </p:nvSpPr>
            <p:spPr>
              <a:xfrm>
                <a:off x="313928" y="4330967"/>
                <a:ext cx="6106884" cy="13705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D" sz="4000" i="1" smtClean="0">
                          <a:latin typeface="Cambria Math" panose="02040503050406030204" pitchFamily="18" charset="0"/>
                        </a:rPr>
                        <m:t>𝑁𝑒𝑡</m:t>
                      </m:r>
                      <m:r>
                        <a:rPr lang="en-ID" sz="4000" i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ID" sz="4000" i="1">
                          <a:latin typeface="Cambria Math" panose="02040503050406030204" pitchFamily="18" charset="0"/>
                        </a:rPr>
                        <m:t>𝐵𝐶</m:t>
                      </m:r>
                      <m:r>
                        <a:rPr lang="en-ID" sz="40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ID" sz="40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ID" sz="4000" i="1">
                              <a:latin typeface="Cambria Math" panose="02040503050406030204" pitchFamily="18" charset="0"/>
                            </a:rPr>
                            <m:t>𝑁𝑃𝑉</m:t>
                          </m:r>
                          <m:r>
                            <a:rPr lang="en-ID" sz="4000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ID" sz="4000" i="1">
                              <a:latin typeface="Cambria Math" panose="02040503050406030204" pitchFamily="18" charset="0"/>
                            </a:rPr>
                            <m:t>𝑝𝑜𝑠𝑖𝑡𝑖𝑓</m:t>
                          </m:r>
                        </m:num>
                        <m:den>
                          <m:r>
                            <a:rPr lang="en-ID" sz="4000" i="1">
                              <a:latin typeface="Cambria Math" panose="02040503050406030204" pitchFamily="18" charset="0"/>
                            </a:rPr>
                            <m:t>𝑁𝑃𝑉</m:t>
                          </m:r>
                          <m:r>
                            <a:rPr lang="en-ID" sz="4000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ID" sz="4000" i="1">
                              <a:latin typeface="Cambria Math" panose="02040503050406030204" pitchFamily="18" charset="0"/>
                            </a:rPr>
                            <m:t>𝑛𝑒𝑔𝑎𝑡𝑖𝑓</m:t>
                          </m:r>
                        </m:den>
                      </m:f>
                    </m:oMath>
                  </m:oMathPara>
                </a14:m>
                <a:endParaRPr lang="en-ID" sz="40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B247696-5909-4D5E-9AD5-8666627B53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928" y="4330967"/>
                <a:ext cx="6106884" cy="137050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Rectangle 4">
            <a:extLst>
              <a:ext uri="{FF2B5EF4-FFF2-40B4-BE49-F238E27FC236}">
                <a16:creationId xmlns:a16="http://schemas.microsoft.com/office/drawing/2014/main" id="{D82CBF9B-6DC6-4020-A9CB-83BC364E56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1704" y="980728"/>
            <a:ext cx="50704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en-US" altLang="en-US" sz="2800" b="1" i="1" dirty="0">
                <a:solidFill>
                  <a:srgbClr val="000000"/>
                </a:solidFill>
              </a:rPr>
              <a:t>Internal Rate of Return</a:t>
            </a:r>
            <a:r>
              <a:rPr lang="en-US" altLang="en-US" sz="2800" b="1" dirty="0">
                <a:solidFill>
                  <a:srgbClr val="000000"/>
                </a:solidFill>
              </a:rPr>
              <a:t> (IRR)</a:t>
            </a:r>
            <a:r>
              <a:rPr lang="en-US" altLang="en-US" sz="2800" dirty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22533" name="Rectangle 5">
            <a:extLst>
              <a:ext uri="{FF2B5EF4-FFF2-40B4-BE49-F238E27FC236}">
                <a16:creationId xmlns:a16="http://schemas.microsoft.com/office/drawing/2014/main" id="{C75D8425-3603-4BCB-8B91-A73F107A1A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317" y="2060848"/>
            <a:ext cx="10621366" cy="4062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25000"/>
              </a:spcBef>
              <a:buFontTx/>
              <a:buChar char="•"/>
            </a:pPr>
            <a:r>
              <a:rPr lang="en-US" altLang="en-US" sz="2400" dirty="0">
                <a:solidFill>
                  <a:srgbClr val="000000"/>
                </a:solidFill>
              </a:rPr>
              <a:t>IRR </a:t>
            </a:r>
            <a:r>
              <a:rPr lang="en-US" altLang="en-US" sz="2400" dirty="0" err="1">
                <a:solidFill>
                  <a:srgbClr val="000000"/>
                </a:solidFill>
              </a:rPr>
              <a:t>adalah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nilai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diskonto</a:t>
            </a:r>
            <a:r>
              <a:rPr lang="en-US" altLang="en-US" sz="2400" dirty="0">
                <a:solidFill>
                  <a:srgbClr val="000000"/>
                </a:solidFill>
              </a:rPr>
              <a:t> yang </a:t>
            </a:r>
            <a:r>
              <a:rPr lang="en-US" altLang="en-US" sz="2400" dirty="0" err="1">
                <a:solidFill>
                  <a:srgbClr val="000000"/>
                </a:solidFill>
              </a:rPr>
              <a:t>membuat</a:t>
            </a:r>
            <a:r>
              <a:rPr lang="en-US" altLang="en-US" sz="2400" dirty="0">
                <a:solidFill>
                  <a:srgbClr val="000000"/>
                </a:solidFill>
              </a:rPr>
              <a:t> NVP </a:t>
            </a:r>
            <a:r>
              <a:rPr lang="en-US" altLang="en-US" sz="2400" dirty="0" err="1">
                <a:solidFill>
                  <a:srgbClr val="000000"/>
                </a:solidFill>
              </a:rPr>
              <a:t>dari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kegiatan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usaha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sama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dengan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nol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</a:p>
          <a:p>
            <a:pPr>
              <a:spcBef>
                <a:spcPct val="25000"/>
              </a:spcBef>
              <a:buFontTx/>
              <a:buChar char="•"/>
            </a:pPr>
            <a:r>
              <a:rPr lang="en-US" altLang="en-US" sz="2400" dirty="0" err="1">
                <a:solidFill>
                  <a:srgbClr val="000000"/>
                </a:solidFill>
              </a:rPr>
              <a:t>Merupakan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tingkat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bunga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maksimum</a:t>
            </a:r>
            <a:r>
              <a:rPr lang="en-US" altLang="en-US" sz="2400" dirty="0">
                <a:solidFill>
                  <a:srgbClr val="000000"/>
                </a:solidFill>
              </a:rPr>
              <a:t> yang </a:t>
            </a:r>
            <a:r>
              <a:rPr lang="en-US" altLang="en-US" sz="2400" dirty="0" err="1">
                <a:solidFill>
                  <a:srgbClr val="000000"/>
                </a:solidFill>
              </a:rPr>
              <a:t>dapat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dibayar</a:t>
            </a:r>
            <a:r>
              <a:rPr lang="en-US" altLang="en-US" sz="2400" dirty="0">
                <a:solidFill>
                  <a:srgbClr val="000000"/>
                </a:solidFill>
              </a:rPr>
              <a:t> oleh </a:t>
            </a:r>
            <a:r>
              <a:rPr lang="en-US" altLang="en-US" sz="2400" dirty="0" err="1">
                <a:solidFill>
                  <a:srgbClr val="000000"/>
                </a:solidFill>
              </a:rPr>
              <a:t>kegiatan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usaha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tersebut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untuk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sumberdaya</a:t>
            </a:r>
            <a:r>
              <a:rPr lang="en-US" altLang="en-US" sz="2400" dirty="0">
                <a:solidFill>
                  <a:srgbClr val="000000"/>
                </a:solidFill>
              </a:rPr>
              <a:t> yang </a:t>
            </a:r>
            <a:r>
              <a:rPr lang="en-US" altLang="en-US" sz="2400" dirty="0" err="1">
                <a:solidFill>
                  <a:srgbClr val="000000"/>
                </a:solidFill>
              </a:rPr>
              <a:t>digunakan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</a:p>
          <a:p>
            <a:pPr>
              <a:spcBef>
                <a:spcPct val="25000"/>
              </a:spcBef>
              <a:buFontTx/>
              <a:buChar char="•"/>
            </a:pPr>
            <a:r>
              <a:rPr lang="en-US" altLang="en-US" sz="2400" dirty="0" err="1">
                <a:solidFill>
                  <a:srgbClr val="000000"/>
                </a:solidFill>
              </a:rPr>
              <a:t>Suatu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usaha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akan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diterima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bila</a:t>
            </a:r>
            <a:r>
              <a:rPr lang="en-US" altLang="en-US" sz="2400" dirty="0">
                <a:solidFill>
                  <a:srgbClr val="000000"/>
                </a:solidFill>
              </a:rPr>
              <a:t> IRR-</a:t>
            </a:r>
            <a:r>
              <a:rPr lang="en-US" altLang="en-US" sz="2400" dirty="0" err="1">
                <a:solidFill>
                  <a:srgbClr val="000000"/>
                </a:solidFill>
              </a:rPr>
              <a:t>nya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lebih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besar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dari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i="1" dirty="0">
                <a:solidFill>
                  <a:srgbClr val="000000"/>
                </a:solidFill>
              </a:rPr>
              <a:t>opportunity cost of capital </a:t>
            </a:r>
            <a:r>
              <a:rPr lang="en-US" altLang="en-US" sz="2400" dirty="0" err="1">
                <a:solidFill>
                  <a:srgbClr val="000000"/>
                </a:solidFill>
              </a:rPr>
              <a:t>atau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lebih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besar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dari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suku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bunga</a:t>
            </a:r>
            <a:r>
              <a:rPr lang="en-US" altLang="en-US" sz="2400" dirty="0">
                <a:solidFill>
                  <a:srgbClr val="000000"/>
                </a:solidFill>
              </a:rPr>
              <a:t> yang </a:t>
            </a:r>
            <a:r>
              <a:rPr lang="en-US" altLang="en-US" sz="2400" dirty="0" err="1">
                <a:solidFill>
                  <a:srgbClr val="000000"/>
                </a:solidFill>
              </a:rPr>
              <a:t>didiskonto</a:t>
            </a:r>
            <a:r>
              <a:rPr lang="en-US" altLang="en-US" sz="2400" dirty="0">
                <a:solidFill>
                  <a:srgbClr val="000000"/>
                </a:solidFill>
              </a:rPr>
              <a:t> yang </a:t>
            </a:r>
            <a:r>
              <a:rPr lang="en-US" altLang="en-US" sz="2400" dirty="0" err="1">
                <a:solidFill>
                  <a:srgbClr val="000000"/>
                </a:solidFill>
              </a:rPr>
              <a:t>telah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ditetapkan</a:t>
            </a:r>
            <a:r>
              <a:rPr lang="en-US" altLang="en-US" sz="2400" dirty="0">
                <a:solidFill>
                  <a:srgbClr val="000000"/>
                </a:solidFill>
              </a:rPr>
              <a:t>, dan pada </a:t>
            </a:r>
            <a:r>
              <a:rPr lang="en-US" altLang="en-US" sz="2400" dirty="0" err="1">
                <a:solidFill>
                  <a:srgbClr val="000000"/>
                </a:solidFill>
              </a:rPr>
              <a:t>kondisi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sebaliknya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maka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industri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akan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ditolak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</a:p>
          <a:p>
            <a:pPr>
              <a:spcBef>
                <a:spcPct val="25000"/>
              </a:spcBef>
              <a:buFontTx/>
              <a:buChar char="•"/>
            </a:pPr>
            <a:r>
              <a:rPr lang="en-US" altLang="en-US" sz="2400" dirty="0" err="1">
                <a:solidFill>
                  <a:srgbClr val="000000"/>
                </a:solidFill>
              </a:rPr>
              <a:t>Menghitung</a:t>
            </a:r>
            <a:r>
              <a:rPr lang="en-US" altLang="en-US" sz="2400" dirty="0">
                <a:solidFill>
                  <a:srgbClr val="000000"/>
                </a:solidFill>
              </a:rPr>
              <a:t> IRR </a:t>
            </a:r>
            <a:r>
              <a:rPr lang="en-US" altLang="en-US" sz="2400" dirty="0" err="1">
                <a:solidFill>
                  <a:srgbClr val="000000"/>
                </a:solidFill>
              </a:rPr>
              <a:t>dilakukan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dengan</a:t>
            </a:r>
            <a:r>
              <a:rPr lang="en-US" altLang="en-US" sz="2400" dirty="0">
                <a:solidFill>
                  <a:srgbClr val="000000"/>
                </a:solidFill>
              </a:rPr>
              <a:t> trial and error </a:t>
            </a:r>
            <a:r>
              <a:rPr lang="en-US" altLang="en-US" sz="2400" dirty="0" err="1">
                <a:solidFill>
                  <a:srgbClr val="000000"/>
                </a:solidFill>
              </a:rPr>
              <a:t>dengan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nilai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suku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bunga</a:t>
            </a:r>
            <a:r>
              <a:rPr lang="en-US" altLang="en-US" sz="2400" dirty="0">
                <a:solidFill>
                  <a:srgbClr val="000000"/>
                </a:solidFill>
              </a:rPr>
              <a:t> (</a:t>
            </a:r>
            <a:r>
              <a:rPr lang="en-US" altLang="en-US" sz="2400" dirty="0" err="1">
                <a:solidFill>
                  <a:srgbClr val="000000"/>
                </a:solidFill>
              </a:rPr>
              <a:t>i</a:t>
            </a:r>
            <a:r>
              <a:rPr lang="en-US" altLang="en-US" sz="2400" dirty="0">
                <a:solidFill>
                  <a:srgbClr val="000000"/>
                </a:solidFill>
              </a:rPr>
              <a:t>) </a:t>
            </a:r>
            <a:r>
              <a:rPr lang="en-US" altLang="en-US" sz="2400" dirty="0" err="1">
                <a:solidFill>
                  <a:srgbClr val="000000"/>
                </a:solidFill>
              </a:rPr>
              <a:t>tertentu</a:t>
            </a:r>
            <a:r>
              <a:rPr lang="en-US" altLang="en-US" sz="2400" dirty="0">
                <a:solidFill>
                  <a:srgbClr val="000000"/>
                </a:solidFill>
              </a:rPr>
              <a:t> yang </a:t>
            </a:r>
            <a:r>
              <a:rPr lang="en-US" altLang="en-US" sz="2400" dirty="0" err="1">
                <a:solidFill>
                  <a:srgbClr val="000000"/>
                </a:solidFill>
              </a:rPr>
              <a:t>dianggap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mendekati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nilai</a:t>
            </a:r>
            <a:r>
              <a:rPr lang="en-US" altLang="en-US" sz="2400" dirty="0">
                <a:solidFill>
                  <a:srgbClr val="000000"/>
                </a:solidFill>
              </a:rPr>
              <a:t> IRR yang </a:t>
            </a:r>
            <a:r>
              <a:rPr lang="en-US" altLang="en-US" sz="2400" dirty="0" err="1">
                <a:solidFill>
                  <a:srgbClr val="000000"/>
                </a:solidFill>
              </a:rPr>
              <a:t>benar</a:t>
            </a:r>
            <a:r>
              <a:rPr lang="en-US" altLang="en-US" sz="2400" dirty="0">
                <a:solidFill>
                  <a:srgbClr val="000000"/>
                </a:solidFill>
              </a:rPr>
              <a:t> dan </a:t>
            </a:r>
            <a:r>
              <a:rPr lang="en-US" altLang="en-US" sz="2400" dirty="0" err="1">
                <a:solidFill>
                  <a:srgbClr val="000000"/>
                </a:solidFill>
              </a:rPr>
              <a:t>selanjutnya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menghitung</a:t>
            </a:r>
            <a:r>
              <a:rPr lang="en-US" altLang="en-US" sz="2400" dirty="0">
                <a:solidFill>
                  <a:srgbClr val="000000"/>
                </a:solidFill>
              </a:rPr>
              <a:t> NPV </a:t>
            </a:r>
            <a:r>
              <a:rPr lang="en-US" altLang="en-US" sz="2400" dirty="0" err="1">
                <a:solidFill>
                  <a:srgbClr val="000000"/>
                </a:solidFill>
              </a:rPr>
              <a:t>dari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arus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pendapatan</a:t>
            </a:r>
            <a:r>
              <a:rPr lang="en-US" altLang="en-US" sz="2400" dirty="0">
                <a:solidFill>
                  <a:srgbClr val="000000"/>
                </a:solidFill>
              </a:rPr>
              <a:t> dan </a:t>
            </a:r>
            <a:r>
              <a:rPr lang="en-US" altLang="en-US" sz="2400" dirty="0" err="1">
                <a:solidFill>
                  <a:srgbClr val="000000"/>
                </a:solidFill>
              </a:rPr>
              <a:t>biaya</a:t>
            </a:r>
            <a:r>
              <a:rPr lang="en-US" altLang="en-US" sz="2400" dirty="0">
                <a:solidFill>
                  <a:srgbClr val="000000"/>
                </a:solidFill>
              </a:rPr>
              <a:t>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91" name="Rectangle 187">
            <a:extLst>
              <a:ext uri="{FF2B5EF4-FFF2-40B4-BE49-F238E27FC236}">
                <a16:creationId xmlns:a16="http://schemas.microsoft.com/office/drawing/2014/main" id="{5902BCFA-508D-4A3A-A470-3A49756007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1376" y="579978"/>
            <a:ext cx="10229247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>
              <a:spcAft>
                <a:spcPts val="1200"/>
              </a:spcAft>
            </a:pPr>
            <a:r>
              <a:rPr lang="en-US" altLang="en-US" sz="2800" dirty="0"/>
              <a:t>Jika </a:t>
            </a:r>
            <a:r>
              <a:rPr lang="en-US" altLang="en-US" sz="2800" dirty="0" err="1"/>
              <a:t>nilai</a:t>
            </a:r>
            <a:r>
              <a:rPr lang="en-US" altLang="en-US" sz="2800" dirty="0"/>
              <a:t> IRR </a:t>
            </a:r>
            <a:r>
              <a:rPr lang="en-US" altLang="en-US" sz="2800" dirty="0" err="1"/>
              <a:t>lebih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kecil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dengan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nilai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suku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bunga</a:t>
            </a:r>
            <a:r>
              <a:rPr lang="en-US" altLang="en-US" sz="2800" dirty="0"/>
              <a:t> (</a:t>
            </a:r>
            <a:r>
              <a:rPr lang="en-US" altLang="en-US" sz="2800" dirty="0" err="1"/>
              <a:t>i</a:t>
            </a:r>
            <a:r>
              <a:rPr lang="en-US" altLang="en-US" sz="2800" dirty="0"/>
              <a:t>) yang </a:t>
            </a:r>
            <a:r>
              <a:rPr lang="en-US" altLang="en-US" sz="2800" dirty="0" err="1"/>
              <a:t>berlaku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sebagai</a:t>
            </a:r>
            <a:r>
              <a:rPr lang="en-US" altLang="en-US" sz="2800" dirty="0"/>
              <a:t> </a:t>
            </a:r>
            <a:r>
              <a:rPr lang="en-US" altLang="en-US" sz="2800" i="1" dirty="0"/>
              <a:t>social discount rate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maka</a:t>
            </a:r>
            <a:r>
              <a:rPr lang="en-US" altLang="en-US" sz="2800" dirty="0"/>
              <a:t> NPV </a:t>
            </a:r>
            <a:r>
              <a:rPr lang="en-US" altLang="en-US" sz="2800" dirty="0" err="1"/>
              <a:t>usaha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atau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industri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besarnya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nol</a:t>
            </a:r>
            <a:r>
              <a:rPr lang="en-US" altLang="en-US" sz="2800" dirty="0"/>
              <a:t> (</a:t>
            </a:r>
            <a:r>
              <a:rPr lang="en-US" altLang="en-US" sz="2800" i="1" dirty="0"/>
              <a:t>negative</a:t>
            </a:r>
            <a:r>
              <a:rPr lang="en-US" altLang="en-US" sz="2800" dirty="0"/>
              <a:t>) </a:t>
            </a:r>
            <a:r>
              <a:rPr lang="en-US" altLang="en-US" sz="2800" dirty="0" err="1"/>
              <a:t>artinya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usaha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atau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industri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sebaiknya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tidak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dilaksanakan</a:t>
            </a:r>
            <a:r>
              <a:rPr lang="en-US" altLang="en-US" sz="2800" dirty="0"/>
              <a:t> </a:t>
            </a:r>
          </a:p>
        </p:txBody>
      </p:sp>
      <p:pic>
        <p:nvPicPr>
          <p:cNvPr id="21692" name="Picture 188">
            <a:extLst>
              <a:ext uri="{FF2B5EF4-FFF2-40B4-BE49-F238E27FC236}">
                <a16:creationId xmlns:a16="http://schemas.microsoft.com/office/drawing/2014/main" id="{9F999091-772B-421A-9999-C899C73469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511" y="2636912"/>
            <a:ext cx="6348737" cy="151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CCFFFF">
                    <a:alpha val="5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693" name="Rectangle 189">
            <a:extLst>
              <a:ext uri="{FF2B5EF4-FFF2-40B4-BE49-F238E27FC236}">
                <a16:creationId xmlns:a16="http://schemas.microsoft.com/office/drawing/2014/main" id="{ED92B1CE-F41D-42A8-8C6C-866E704207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8673" y="4399423"/>
            <a:ext cx="10513168" cy="1692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>
              <a:spcAft>
                <a:spcPts val="1200"/>
              </a:spcAft>
            </a:pPr>
            <a:r>
              <a:rPr lang="en-US" altLang="en-US" sz="2800" i="1" dirty="0" err="1"/>
              <a:t>i</a:t>
            </a:r>
            <a:r>
              <a:rPr lang="en-US" altLang="en-US" sz="2800" dirty="0"/>
              <a:t>’: </a:t>
            </a:r>
            <a:r>
              <a:rPr lang="en-US" altLang="en-US" sz="2800" dirty="0" err="1"/>
              <a:t>tingkat</a:t>
            </a:r>
            <a:r>
              <a:rPr lang="en-US" altLang="en-US" sz="2800" dirty="0"/>
              <a:t> discount rate (DR) pada </a:t>
            </a:r>
            <a:r>
              <a:rPr lang="en-US" altLang="en-US" sz="2800" dirty="0" err="1"/>
              <a:t>saat</a:t>
            </a:r>
            <a:r>
              <a:rPr lang="en-US" altLang="en-US" sz="2800" dirty="0"/>
              <a:t> NPV </a:t>
            </a:r>
            <a:r>
              <a:rPr lang="en-US" altLang="en-US" sz="2800" dirty="0" err="1"/>
              <a:t>positif</a:t>
            </a:r>
            <a:r>
              <a:rPr lang="en-US" altLang="en-US" sz="2800" dirty="0"/>
              <a:t> ;</a:t>
            </a:r>
          </a:p>
          <a:p>
            <a:pPr>
              <a:spcAft>
                <a:spcPts val="1200"/>
              </a:spcAft>
            </a:pPr>
            <a:r>
              <a:rPr lang="en-US" altLang="en-US" sz="2800" i="1" dirty="0" err="1"/>
              <a:t>i</a:t>
            </a:r>
            <a:r>
              <a:rPr lang="en-US" altLang="en-US" sz="2800" dirty="0"/>
              <a:t>”: </a:t>
            </a:r>
            <a:r>
              <a:rPr lang="en-US" altLang="en-US" sz="2800" dirty="0" err="1"/>
              <a:t>tingkat</a:t>
            </a:r>
            <a:r>
              <a:rPr lang="en-US" altLang="en-US" sz="2800" dirty="0"/>
              <a:t> discount rate (DR) pada </a:t>
            </a:r>
            <a:r>
              <a:rPr lang="en-US" altLang="en-US" sz="2800" dirty="0" err="1"/>
              <a:t>saat</a:t>
            </a:r>
            <a:r>
              <a:rPr lang="en-US" altLang="en-US" sz="2800" dirty="0"/>
              <a:t> NPV </a:t>
            </a:r>
            <a:r>
              <a:rPr lang="en-US" altLang="en-US" sz="2800" dirty="0" err="1"/>
              <a:t>negatif</a:t>
            </a:r>
            <a:r>
              <a:rPr lang="en-US" altLang="en-US" sz="2800" dirty="0"/>
              <a:t> ; </a:t>
            </a:r>
          </a:p>
          <a:p>
            <a:pPr>
              <a:spcAft>
                <a:spcPts val="1200"/>
              </a:spcAft>
            </a:pPr>
            <a:r>
              <a:rPr lang="en-US" altLang="en-US" sz="2800" dirty="0"/>
              <a:t>NPV’: </a:t>
            </a:r>
            <a:r>
              <a:rPr lang="en-US" altLang="en-US" sz="2800" dirty="0" err="1"/>
              <a:t>nilai</a:t>
            </a:r>
            <a:r>
              <a:rPr lang="en-US" altLang="en-US" sz="2800" dirty="0"/>
              <a:t> NPV </a:t>
            </a:r>
            <a:r>
              <a:rPr lang="en-US" altLang="en-US" sz="2800" dirty="0" err="1"/>
              <a:t>positif</a:t>
            </a:r>
            <a:r>
              <a:rPr lang="en-US" altLang="en-US" sz="2800" dirty="0"/>
              <a:t> ; NPV”: </a:t>
            </a:r>
            <a:r>
              <a:rPr lang="en-US" altLang="en-US" sz="2800" dirty="0" err="1"/>
              <a:t>nilai</a:t>
            </a:r>
            <a:r>
              <a:rPr lang="en-US" altLang="en-US" sz="2800" dirty="0"/>
              <a:t> NPV </a:t>
            </a:r>
            <a:r>
              <a:rPr lang="en-US" altLang="en-US" sz="2800" dirty="0" err="1"/>
              <a:t>negatif</a:t>
            </a:r>
            <a:r>
              <a:rPr lang="en-US" altLang="en-US" sz="2800" dirty="0"/>
              <a:t>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561BD86C-356B-43A5-8A61-1F2EE1E15247}"/>
              </a:ext>
            </a:extLst>
          </p:cNvPr>
          <p:cNvGrpSpPr/>
          <p:nvPr/>
        </p:nvGrpSpPr>
        <p:grpSpPr>
          <a:xfrm>
            <a:off x="2997662" y="2204343"/>
            <a:ext cx="6196676" cy="2097464"/>
            <a:chOff x="2997662" y="2204343"/>
            <a:chExt cx="6196676" cy="2097464"/>
          </a:xfrm>
        </p:grpSpPr>
        <p:sp>
          <p:nvSpPr>
            <p:cNvPr id="55300" name="WordArt 4">
              <a:extLst>
                <a:ext uri="{FF2B5EF4-FFF2-40B4-BE49-F238E27FC236}">
                  <a16:creationId xmlns:a16="http://schemas.microsoft.com/office/drawing/2014/main" id="{9D1EC11E-B0FE-42E4-A6CC-C60490875793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3143809" y="2204343"/>
              <a:ext cx="5904382" cy="1224657"/>
            </a:xfrm>
            <a:prstGeom prst="rect">
              <a:avLst/>
            </a:prstGeom>
          </p:spPr>
          <p:txBody>
            <a:bodyPr wrap="none" fromWordArt="1">
              <a:prstTxWarp prst="textWave2">
                <a:avLst>
                  <a:gd name="adj1" fmla="val 13005"/>
                  <a:gd name="adj2" fmla="val 0"/>
                </a:avLst>
              </a:prstTxWarp>
            </a:bodyPr>
            <a:lstStyle/>
            <a:p>
              <a:pPr algn="ctr"/>
              <a:r>
                <a:rPr lang="en-ID" sz="3600" kern="10" spc="720" dirty="0"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solidFill>
                    <a:srgbClr val="3366FF"/>
                  </a:solidFill>
                  <a:effectLst>
                    <a:outerShdw dist="45791" dir="3378596" algn="ctr" rotWithShape="0">
                      <a:srgbClr val="4D4D4D">
                        <a:alpha val="80000"/>
                      </a:srgbClr>
                    </a:outerShdw>
                  </a:effectLst>
                  <a:latin typeface="Arial Black" panose="020B0A04020102020204" pitchFamily="34" charset="0"/>
                </a:rPr>
                <a:t>TERIMA KASIH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0AAA4AF-179D-4F9F-90B4-1DDA8D4309C1}"/>
                </a:ext>
              </a:extLst>
            </p:cNvPr>
            <p:cNvSpPr txBox="1"/>
            <p:nvPr/>
          </p:nvSpPr>
          <p:spPr>
            <a:xfrm>
              <a:off x="2997662" y="3717032"/>
              <a:ext cx="6196676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3200" dirty="0">
                  <a:solidFill>
                    <a:srgbClr val="000000"/>
                  </a:solidFill>
                  <a:hlinkClick r:id="rId2"/>
                </a:rPr>
                <a:t>aman.metil@yahoo.co.id</a:t>
              </a:r>
              <a:endParaRPr lang="en-US" sz="3200" dirty="0">
                <a:solidFill>
                  <a:srgbClr val="000000"/>
                </a:solidFill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A652E68-FF6E-453F-926E-7DAAC06DCA45}"/>
              </a:ext>
            </a:extLst>
          </p:cNvPr>
          <p:cNvSpPr/>
          <p:nvPr/>
        </p:nvSpPr>
        <p:spPr>
          <a:xfrm>
            <a:off x="863600" y="2397948"/>
            <a:ext cx="104648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Diambil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dan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Disadur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dari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Lipton, Douglas W., Katherine Wellman, Isobel C.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Sheifer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and Rodney F.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Weiher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1995. Economic Valuation of Natural Resources--A Handbook for Coastal Resource Policymakers. NOAA Coastal Ocean Program Decision Analysis Series No. 5. NOAA Coastal Ocean Office, Silver Spring, MD. 131 pp. </a:t>
            </a:r>
          </a:p>
        </p:txBody>
      </p:sp>
    </p:spTree>
    <p:extLst>
      <p:ext uri="{BB962C8B-B14F-4D97-AF65-F5344CB8AC3E}">
        <p14:creationId xmlns:p14="http://schemas.microsoft.com/office/powerpoint/2010/main" val="25060729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226093-F0E2-89AE-15B4-AEADA0DD82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6E5BE3D-A574-D858-DB6D-E434F70165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8262" y="200025"/>
            <a:ext cx="7229475" cy="64579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77DA1E-D0C7-7850-2491-71B925D1430A}"/>
              </a:ext>
            </a:extLst>
          </p:cNvPr>
          <p:cNvSpPr txBox="1"/>
          <p:nvPr/>
        </p:nvSpPr>
        <p:spPr>
          <a:xfrm>
            <a:off x="8845062" y="200025"/>
            <a:ext cx="261351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Key Types of Monitoring</a:t>
            </a:r>
            <a:endParaRPr lang="en-ID" sz="2000" dirty="0"/>
          </a:p>
        </p:txBody>
      </p:sp>
    </p:spTree>
    <p:extLst>
      <p:ext uri="{BB962C8B-B14F-4D97-AF65-F5344CB8AC3E}">
        <p14:creationId xmlns:p14="http://schemas.microsoft.com/office/powerpoint/2010/main" val="867689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BE4A0-5AF8-C40D-6C78-FFB5D86098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EE5DA13-CFB9-BCC4-E159-72E0C9C442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6375" y="385762"/>
            <a:ext cx="9239250" cy="517207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BAECCDA-61E7-B30D-6481-F982F2D8CDF7}"/>
              </a:ext>
            </a:extLst>
          </p:cNvPr>
          <p:cNvSpPr txBox="1"/>
          <p:nvPr/>
        </p:nvSpPr>
        <p:spPr>
          <a:xfrm>
            <a:off x="2450489" y="5776180"/>
            <a:ext cx="72910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dirty="0"/>
              <a:t> Links between Implementation Monitoring and Results Monitoring</a:t>
            </a:r>
            <a:endParaRPr lang="en-ID" sz="2000" dirty="0"/>
          </a:p>
        </p:txBody>
      </p:sp>
    </p:spTree>
    <p:extLst>
      <p:ext uri="{BB962C8B-B14F-4D97-AF65-F5344CB8AC3E}">
        <p14:creationId xmlns:p14="http://schemas.microsoft.com/office/powerpoint/2010/main" val="10733225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1472DF-E4D2-5A8F-C112-E55D898F48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64F8BA1-EA65-DC7A-76AB-625AFCC9AE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1761" y="223105"/>
            <a:ext cx="6848475" cy="555307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19D0A50-FEC9-233B-54E0-90E0F6A18C69}"/>
              </a:ext>
            </a:extLst>
          </p:cNvPr>
          <p:cNvSpPr txBox="1"/>
          <p:nvPr/>
        </p:nvSpPr>
        <p:spPr>
          <a:xfrm>
            <a:off x="1865615" y="5987197"/>
            <a:ext cx="846076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dirty="0"/>
              <a:t>  Example of Linking Implementation Monitoring to Results Monitoring</a:t>
            </a:r>
            <a:endParaRPr lang="en-ID" sz="2000" dirty="0"/>
          </a:p>
        </p:txBody>
      </p:sp>
    </p:spTree>
    <p:extLst>
      <p:ext uri="{BB962C8B-B14F-4D97-AF65-F5344CB8AC3E}">
        <p14:creationId xmlns:p14="http://schemas.microsoft.com/office/powerpoint/2010/main" val="38047035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524D5-7CC0-3BA4-8D6E-F530FBA66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67111CA-CB80-1942-8852-74CD7B2E22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7006" y="0"/>
            <a:ext cx="6098942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7913441-7DF0-7F90-28B1-6D7774B305CF}"/>
              </a:ext>
            </a:extLst>
          </p:cNvPr>
          <p:cNvSpPr txBox="1"/>
          <p:nvPr/>
        </p:nvSpPr>
        <p:spPr>
          <a:xfrm>
            <a:off x="7991482" y="780317"/>
            <a:ext cx="261351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 Achieving Results through Partnership </a:t>
            </a:r>
            <a:endParaRPr lang="en-ID" sz="2000" dirty="0"/>
          </a:p>
        </p:txBody>
      </p:sp>
    </p:spTree>
    <p:extLst>
      <p:ext uri="{BB962C8B-B14F-4D97-AF65-F5344CB8AC3E}">
        <p14:creationId xmlns:p14="http://schemas.microsoft.com/office/powerpoint/2010/main" val="31081953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216B4F-C90F-9D6F-A6C9-8DAF585477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067FF5E-5FEA-C645-9DD9-0D1BFCD31D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988" y="1011115"/>
            <a:ext cx="10584023" cy="358652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708903D-7258-7853-EB03-3EC36B3CBC4B}"/>
              </a:ext>
            </a:extLst>
          </p:cNvPr>
          <p:cNvSpPr txBox="1"/>
          <p:nvPr/>
        </p:nvSpPr>
        <p:spPr>
          <a:xfrm>
            <a:off x="1865616" y="5446775"/>
            <a:ext cx="846076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dirty="0"/>
              <a:t>   Moving from Inputs to Results </a:t>
            </a:r>
            <a:endParaRPr lang="en-ID" sz="2000" dirty="0"/>
          </a:p>
        </p:txBody>
      </p:sp>
    </p:spTree>
    <p:extLst>
      <p:ext uri="{BB962C8B-B14F-4D97-AF65-F5344CB8AC3E}">
        <p14:creationId xmlns:p14="http://schemas.microsoft.com/office/powerpoint/2010/main" val="42773764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F3AD5A-5A06-5885-7A50-9A88E9904C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89696C-EF82-505B-4252-236DDF7DD5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0354" y="439615"/>
            <a:ext cx="9071287" cy="527648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A1F5C33-D759-F87B-7534-C8F3A18192B4}"/>
              </a:ext>
            </a:extLst>
          </p:cNvPr>
          <p:cNvSpPr txBox="1"/>
          <p:nvPr/>
        </p:nvSpPr>
        <p:spPr>
          <a:xfrm>
            <a:off x="1865615" y="6018275"/>
            <a:ext cx="846076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dirty="0"/>
              <a:t>    Potential Environmental Inﬂuences on Program Results</a:t>
            </a:r>
            <a:endParaRPr lang="en-ID" sz="2000" dirty="0"/>
          </a:p>
        </p:txBody>
      </p:sp>
    </p:spTree>
    <p:extLst>
      <p:ext uri="{BB962C8B-B14F-4D97-AF65-F5344CB8AC3E}">
        <p14:creationId xmlns:p14="http://schemas.microsoft.com/office/powerpoint/2010/main" val="4051382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340D54-33F2-7EE2-0E10-6EC714B955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74922FE-6A56-3ED8-C2C0-D1DB8EC07B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7402" y="0"/>
            <a:ext cx="567719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01466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8592</TotalTime>
  <Words>781</Words>
  <Application>Microsoft Office PowerPoint</Application>
  <PresentationFormat>Widescreen</PresentationFormat>
  <Paragraphs>61</Paragraphs>
  <Slides>19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Arial</vt:lpstr>
      <vt:lpstr>Arial Black</vt:lpstr>
      <vt:lpstr>Arial Narrow</vt:lpstr>
      <vt:lpstr>Calibri</vt:lpstr>
      <vt:lpstr>Calibri Light</vt:lpstr>
      <vt:lpstr>Cambria Math</vt:lpstr>
      <vt:lpstr>Tahoma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fp</dc:creator>
  <cp:lastModifiedBy>fp unila</cp:lastModifiedBy>
  <cp:revision>15</cp:revision>
  <dcterms:created xsi:type="dcterms:W3CDTF">2023-03-17T09:52:48Z</dcterms:created>
  <dcterms:modified xsi:type="dcterms:W3CDTF">2025-12-11T06:50:36Z</dcterms:modified>
</cp:coreProperties>
</file>