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73" r:id="rId15"/>
    <p:sldId id="275" r:id="rId16"/>
    <p:sldId id="278" r:id="rId17"/>
    <p:sldId id="279" r:id="rId18"/>
    <p:sldId id="277" r:id="rId19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2C65-6814-49B5-AA7D-4216B2338599}" type="datetimeFigureOut">
              <a:rPr lang="id-ID" smtClean="0"/>
              <a:t>30/11/2020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1B3A8-9953-45B1-8AD6-62158BCE5AA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64085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2C65-6814-49B5-AA7D-4216B2338599}" type="datetimeFigureOut">
              <a:rPr lang="id-ID" smtClean="0"/>
              <a:t>30/11/2020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1B3A8-9953-45B1-8AD6-62158BCE5AA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57178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2C65-6814-49B5-AA7D-4216B2338599}" type="datetimeFigureOut">
              <a:rPr lang="id-ID" smtClean="0"/>
              <a:t>30/11/2020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1B3A8-9953-45B1-8AD6-62158BCE5AA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31307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2C65-6814-49B5-AA7D-4216B2338599}" type="datetimeFigureOut">
              <a:rPr lang="id-ID" smtClean="0"/>
              <a:t>30/11/2020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1B3A8-9953-45B1-8AD6-62158BCE5AA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71393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2C65-6814-49B5-AA7D-4216B2338599}" type="datetimeFigureOut">
              <a:rPr lang="id-ID" smtClean="0"/>
              <a:t>30/11/2020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1B3A8-9953-45B1-8AD6-62158BCE5AA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53172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2C65-6814-49B5-AA7D-4216B2338599}" type="datetimeFigureOut">
              <a:rPr lang="id-ID" smtClean="0"/>
              <a:t>30/11/2020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1B3A8-9953-45B1-8AD6-62158BCE5AA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84536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2C65-6814-49B5-AA7D-4216B2338599}" type="datetimeFigureOut">
              <a:rPr lang="id-ID" smtClean="0"/>
              <a:t>30/11/2020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1B3A8-9953-45B1-8AD6-62158BCE5AA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61465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2C65-6814-49B5-AA7D-4216B2338599}" type="datetimeFigureOut">
              <a:rPr lang="id-ID" smtClean="0"/>
              <a:t>30/11/2020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1B3A8-9953-45B1-8AD6-62158BCE5AA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23514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2C65-6814-49B5-AA7D-4216B2338599}" type="datetimeFigureOut">
              <a:rPr lang="id-ID" smtClean="0"/>
              <a:t>30/11/2020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1B3A8-9953-45B1-8AD6-62158BCE5AA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52502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2C65-6814-49B5-AA7D-4216B2338599}" type="datetimeFigureOut">
              <a:rPr lang="id-ID" smtClean="0"/>
              <a:t>30/11/2020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1B3A8-9953-45B1-8AD6-62158BCE5AA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09836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2C65-6814-49B5-AA7D-4216B2338599}" type="datetimeFigureOut">
              <a:rPr lang="id-ID" smtClean="0"/>
              <a:t>30/11/2020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1B3A8-9953-45B1-8AD6-62158BCE5AA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01068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42C65-6814-49B5-AA7D-4216B2338599}" type="datetimeFigureOut">
              <a:rPr lang="id-ID" smtClean="0"/>
              <a:t>30/11/2020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1B3A8-9953-45B1-8AD6-62158BCE5AA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07743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Interaksi Gen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80889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3458"/>
            <a:ext cx="10515600" cy="562154"/>
          </a:xfrm>
        </p:spPr>
        <p:txBody>
          <a:bodyPr>
            <a:normAutofit/>
          </a:bodyPr>
          <a:lstStyle/>
          <a:p>
            <a:r>
              <a:rPr lang="id-ID" sz="2800" dirty="0" smtClean="0"/>
              <a:t>Interaksi Dominan dan resesif  (13 : 3)</a:t>
            </a:r>
            <a:endParaRPr lang="id-ID" sz="2800" dirty="0"/>
          </a:p>
        </p:txBody>
      </p:sp>
      <p:pic>
        <p:nvPicPr>
          <p:cNvPr id="6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171977"/>
            <a:ext cx="10096500" cy="471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304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2484"/>
            <a:ext cx="10515600" cy="613669"/>
          </a:xfrm>
        </p:spPr>
        <p:txBody>
          <a:bodyPr>
            <a:normAutofit/>
          </a:bodyPr>
          <a:lstStyle/>
          <a:p>
            <a:r>
              <a:rPr lang="id-ID" sz="2800" dirty="0" smtClean="0"/>
              <a:t>Interaksi </a:t>
            </a:r>
            <a:r>
              <a:rPr lang="id-ID" sz="2800" dirty="0" err="1" smtClean="0"/>
              <a:t>non</a:t>
            </a:r>
            <a:r>
              <a:rPr lang="id-ID" sz="2800" dirty="0" smtClean="0"/>
              <a:t> </a:t>
            </a:r>
            <a:r>
              <a:rPr lang="id-ID" sz="2800" dirty="0" err="1" smtClean="0"/>
              <a:t>epistatik</a:t>
            </a:r>
            <a:endParaRPr lang="id-ID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736154"/>
            <a:ext cx="10515600" cy="5440810"/>
          </a:xfrm>
        </p:spPr>
        <p:txBody>
          <a:bodyPr/>
          <a:lstStyle/>
          <a:p>
            <a:r>
              <a:rPr lang="id-ID" sz="2000" dirty="0" smtClean="0"/>
              <a:t>Interaksi genetik bisa terjadi tanpa </a:t>
            </a:r>
            <a:r>
              <a:rPr lang="id-ID" sz="2000" dirty="0" err="1" smtClean="0"/>
              <a:t>epistasis</a:t>
            </a:r>
            <a:r>
              <a:rPr lang="id-ID" sz="2000" dirty="0" smtClean="0"/>
              <a:t> tetapi saling melengkapi, kerja gen komplementer. </a:t>
            </a:r>
            <a:r>
              <a:rPr lang="id-ID" sz="2000" dirty="0" err="1" smtClean="0"/>
              <a:t>Cntohnya</a:t>
            </a:r>
            <a:r>
              <a:rPr lang="id-ID" sz="2000" dirty="0" smtClean="0"/>
              <a:t> pada kerja enzim.</a:t>
            </a:r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761" y="1352282"/>
            <a:ext cx="11539469" cy="550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381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056068"/>
            <a:ext cx="10515600" cy="504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686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6396"/>
          </a:xfrm>
        </p:spPr>
        <p:txBody>
          <a:bodyPr>
            <a:normAutofit/>
          </a:bodyPr>
          <a:lstStyle/>
          <a:p>
            <a:r>
              <a:rPr lang="id-ID" sz="2400" dirty="0" smtClean="0"/>
              <a:t>Interaksi dengan tiga faktor atau lebih</a:t>
            </a:r>
            <a:endParaRPr lang="id-ID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9702" y="901522"/>
            <a:ext cx="10831132" cy="584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610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214" y="244699"/>
            <a:ext cx="11075831" cy="637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413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099" y="2820473"/>
            <a:ext cx="8989453" cy="2323698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85566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5562" y="2588654"/>
            <a:ext cx="9710872" cy="2743200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562" y="216113"/>
            <a:ext cx="10106025" cy="23725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17431" y="5653825"/>
            <a:ext cx="9569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dirty="0" smtClean="0"/>
              <a:t>Jelaslah hasil yang diharapkan sangat menyimpang dari hasil pengamatan. Oleh karena itu </a:t>
            </a:r>
            <a:r>
              <a:rPr lang="id-ID" sz="2000" dirty="0" err="1" smtClean="0"/>
              <a:t>gentip</a:t>
            </a:r>
            <a:r>
              <a:rPr lang="id-ID" sz="2000" dirty="0" smtClean="0"/>
              <a:t> induk betinanya mungkin  bukan </a:t>
            </a:r>
            <a:r>
              <a:rPr lang="id-ID" sz="2000" dirty="0" err="1" smtClean="0"/>
              <a:t>AaBbcc</a:t>
            </a:r>
            <a:r>
              <a:rPr lang="id-ID" sz="2000" dirty="0" smtClean="0"/>
              <a:t>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14280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6685" y="721217"/>
            <a:ext cx="10340662" cy="33871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35617" y="4597758"/>
            <a:ext cx="87576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 smtClean="0"/>
              <a:t>Hasil yang diharapkan hampir sesuai dengan hasil pengamatan, jadi genotip albino betinanya adalah </a:t>
            </a:r>
            <a:r>
              <a:rPr lang="id-ID" sz="2400" dirty="0" err="1" smtClean="0"/>
              <a:t>aaBbcc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69525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5976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Interaksi  gen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5465"/>
            <a:ext cx="10515600" cy="4631498"/>
          </a:xfrm>
        </p:spPr>
        <p:txBody>
          <a:bodyPr>
            <a:normAutofit lnSpcReduction="10000"/>
          </a:bodyPr>
          <a:lstStyle/>
          <a:p>
            <a:r>
              <a:rPr lang="id-ID" dirty="0" smtClean="0"/>
              <a:t>Fenotipe </a:t>
            </a:r>
            <a:r>
              <a:rPr lang="id-ID" dirty="0" err="1" smtClean="0"/>
              <a:t>adallah</a:t>
            </a:r>
            <a:r>
              <a:rPr lang="id-ID" dirty="0" smtClean="0"/>
              <a:t> hasil dari banyak produk gen yang diekspresikan dalam suatu lingkungan tertentu.  Lingkungan mencakup suhu, jumlah atau kualitas cahaya hormon dan enzim. 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Bentuk-bentuk Interaksi gen:</a:t>
            </a:r>
          </a:p>
          <a:p>
            <a:pPr marL="514350" indent="-514350">
              <a:buAutoNum type="arabicPeriod"/>
            </a:pPr>
            <a:r>
              <a:rPr lang="id-ID" dirty="0" err="1" smtClean="0"/>
              <a:t>Epistasi</a:t>
            </a:r>
            <a:r>
              <a:rPr lang="id-ID" dirty="0" smtClean="0"/>
              <a:t> dominan  (12 : 3 : 1)</a:t>
            </a:r>
          </a:p>
          <a:p>
            <a:pPr marL="514350" indent="-514350">
              <a:buAutoNum type="arabicPeriod"/>
            </a:pPr>
            <a:r>
              <a:rPr lang="id-ID" dirty="0" err="1" smtClean="0"/>
              <a:t>Epistasi</a:t>
            </a:r>
            <a:r>
              <a:rPr lang="id-ID" dirty="0" smtClean="0"/>
              <a:t> resesif ( 9 : 3 : 4)</a:t>
            </a:r>
          </a:p>
          <a:p>
            <a:pPr marL="514350" indent="-514350">
              <a:buAutoNum type="arabicPeriod"/>
            </a:pPr>
            <a:r>
              <a:rPr lang="id-ID" dirty="0"/>
              <a:t> </a:t>
            </a:r>
            <a:r>
              <a:rPr lang="id-ID" dirty="0" smtClean="0"/>
              <a:t>Gen duplikat dengan efek kumulatif ( 15 : 1)</a:t>
            </a:r>
          </a:p>
          <a:p>
            <a:pPr marL="514350" indent="-514350">
              <a:buAutoNum type="arabicPeriod"/>
            </a:pPr>
            <a:r>
              <a:rPr lang="id-ID" dirty="0"/>
              <a:t> </a:t>
            </a:r>
            <a:r>
              <a:rPr lang="id-ID" dirty="0" smtClean="0"/>
              <a:t>Gen dominan duplikat  ( 9 : 7)</a:t>
            </a:r>
          </a:p>
          <a:p>
            <a:pPr marL="514350" indent="-514350">
              <a:buAutoNum type="arabicPeriod"/>
            </a:pPr>
            <a:r>
              <a:rPr lang="id-ID" dirty="0" smtClean="0"/>
              <a:t>Interaksi </a:t>
            </a:r>
            <a:r>
              <a:rPr lang="id-ID" dirty="0" err="1" smtClean="0"/>
              <a:t>Dominan-resesif</a:t>
            </a:r>
            <a:r>
              <a:rPr lang="id-ID" dirty="0" smtClean="0"/>
              <a:t> (13 : 3)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79724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8368"/>
          </a:xfrm>
        </p:spPr>
        <p:txBody>
          <a:bodyPr/>
          <a:lstStyle/>
          <a:p>
            <a:r>
              <a:rPr lang="id-ID" dirty="0" err="1" smtClean="0"/>
              <a:t>Epistasis</a:t>
            </a:r>
            <a:r>
              <a:rPr lang="id-ID" dirty="0" smtClean="0"/>
              <a:t> Dominan (12 : 3 : 1)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2282"/>
            <a:ext cx="10515600" cy="4824681"/>
          </a:xfrm>
        </p:spPr>
        <p:txBody>
          <a:bodyPr/>
          <a:lstStyle/>
          <a:p>
            <a:pPr marL="0" indent="0">
              <a:buNone/>
            </a:pPr>
            <a:r>
              <a:rPr lang="id-ID" dirty="0" smtClean="0"/>
              <a:t> Misalkan  ada dua lokus  yang berdekatan,   lokus  dengan alel A dan lokus dengan alel B. Alel A menghasilkan fenotip </a:t>
            </a:r>
            <a:r>
              <a:rPr lang="id-ID" dirty="0" err="1" smtClean="0"/>
              <a:t>tetentu</a:t>
            </a:r>
            <a:r>
              <a:rPr lang="id-ID" dirty="0" smtClean="0"/>
              <a:t> tanpa dipengaruhi oleh  alel B pada lokus lainnya. Maka alel A disebut </a:t>
            </a:r>
            <a:r>
              <a:rPr lang="id-ID" dirty="0" err="1" smtClean="0"/>
              <a:t>epistasi</a:t>
            </a:r>
            <a:r>
              <a:rPr lang="id-ID" dirty="0" smtClean="0"/>
              <a:t> secara dominan terhadap alel B dan b .</a:t>
            </a:r>
            <a:r>
              <a:rPr lang="id-ID" dirty="0" err="1" smtClean="0"/>
              <a:t>hipostatik</a:t>
            </a:r>
            <a:r>
              <a:rPr lang="id-ID" dirty="0" smtClean="0"/>
              <a:t>). Alel </a:t>
            </a:r>
            <a:r>
              <a:rPr lang="id-ID" dirty="0" err="1" smtClean="0"/>
              <a:t>hipostatik</a:t>
            </a:r>
            <a:r>
              <a:rPr lang="id-ID" dirty="0" smtClean="0"/>
              <a:t> B dan b hanya dapat diekspresikan hanya jika </a:t>
            </a:r>
            <a:r>
              <a:rPr lang="id-ID" dirty="0" err="1" smtClean="0"/>
              <a:t>genotif</a:t>
            </a:r>
            <a:r>
              <a:rPr lang="id-ID" dirty="0" smtClean="0"/>
              <a:t> individu itu resesif homozigot lokus </a:t>
            </a:r>
            <a:r>
              <a:rPr lang="id-ID" dirty="0" err="1" smtClean="0"/>
              <a:t>epistatik</a:t>
            </a:r>
            <a:r>
              <a:rPr lang="id-ID" dirty="0" smtClean="0"/>
              <a:t> (</a:t>
            </a:r>
            <a:r>
              <a:rPr lang="id-ID" dirty="0" err="1" smtClean="0"/>
              <a:t>aa</a:t>
            </a:r>
            <a:r>
              <a:rPr lang="id-ID" dirty="0" smtClean="0"/>
              <a:t>). </a:t>
            </a:r>
            <a:r>
              <a:rPr lang="id-ID" dirty="0" err="1" smtClean="0"/>
              <a:t>Denga</a:t>
            </a:r>
            <a:r>
              <a:rPr lang="id-ID" dirty="0" smtClean="0"/>
              <a:t> demikian genotip </a:t>
            </a:r>
            <a:r>
              <a:rPr lang="id-ID" dirty="0" err="1" smtClean="0"/>
              <a:t>A-B</a:t>
            </a:r>
            <a:r>
              <a:rPr lang="id-ID" dirty="0" smtClean="0"/>
              <a:t>- dan </a:t>
            </a:r>
            <a:r>
              <a:rPr lang="id-ID" dirty="0" err="1" smtClean="0"/>
              <a:t>A-bb</a:t>
            </a:r>
            <a:r>
              <a:rPr lang="id-ID" dirty="0" smtClean="0"/>
              <a:t> menghasilkan fenotip yang sama, sedangkan </a:t>
            </a:r>
            <a:r>
              <a:rPr lang="id-ID" dirty="0" err="1" smtClean="0"/>
              <a:t>aaB</a:t>
            </a:r>
            <a:r>
              <a:rPr lang="id-ID" dirty="0" smtClean="0"/>
              <a:t>- dan </a:t>
            </a:r>
            <a:r>
              <a:rPr lang="id-ID" dirty="0" err="1" smtClean="0"/>
              <a:t>aabb</a:t>
            </a:r>
            <a:r>
              <a:rPr lang="id-ID" dirty="0" smtClean="0"/>
              <a:t> menghasilkan dua fenotip yang lain. Rasio perbandingannya menjadi </a:t>
            </a:r>
          </a:p>
          <a:p>
            <a:pPr marL="0" indent="0">
              <a:buNone/>
            </a:pPr>
            <a:r>
              <a:rPr lang="id-ID" dirty="0" smtClean="0"/>
              <a:t>12 : 3 : 1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93972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6852"/>
          </a:xfrm>
        </p:spPr>
        <p:txBody>
          <a:bodyPr>
            <a:normAutofit/>
          </a:bodyPr>
          <a:lstStyle/>
          <a:p>
            <a:r>
              <a:rPr lang="id-ID" sz="2400" dirty="0" smtClean="0"/>
              <a:t>Soal latihan</a:t>
            </a:r>
            <a:endParaRPr lang="id-ID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0918"/>
            <a:ext cx="10515600" cy="4786045"/>
          </a:xfrm>
        </p:spPr>
        <p:txBody>
          <a:bodyPr/>
          <a:lstStyle/>
          <a:p>
            <a:r>
              <a:rPr lang="id-ID" dirty="0" smtClean="0"/>
              <a:t>Warna bulu anjing ditentukan oleh dua gen. Pada salah satu lokus, </a:t>
            </a:r>
            <a:r>
              <a:rPr lang="id-ID" dirty="0" err="1" smtClean="0"/>
              <a:t>sebuha</a:t>
            </a:r>
            <a:r>
              <a:rPr lang="id-ID" dirty="0" smtClean="0"/>
              <a:t> penghambat </a:t>
            </a:r>
            <a:r>
              <a:rPr lang="id-ID" dirty="0" err="1" smtClean="0"/>
              <a:t>epistatis</a:t>
            </a:r>
            <a:r>
              <a:rPr lang="id-ID" dirty="0" smtClean="0"/>
              <a:t> dominan </a:t>
            </a:r>
            <a:r>
              <a:rPr lang="id-ID" dirty="0" err="1" smtClean="0"/>
              <a:t>terhdap</a:t>
            </a:r>
            <a:r>
              <a:rPr lang="id-ID" dirty="0" smtClean="0"/>
              <a:t> pigmen warna bulu (I-) mencegah ekspresi alel warna    pada </a:t>
            </a:r>
            <a:r>
              <a:rPr lang="id-ID" dirty="0" err="1" smtClean="0"/>
              <a:t>ebuah</a:t>
            </a:r>
            <a:r>
              <a:rPr lang="id-ID" dirty="0" smtClean="0"/>
              <a:t> lokus lain yang berpasangan secara bebas </a:t>
            </a:r>
            <a:r>
              <a:rPr lang="id-ID" dirty="0" err="1" smtClean="0"/>
              <a:t>dngannya</a:t>
            </a:r>
            <a:r>
              <a:rPr lang="id-ID" dirty="0" smtClean="0"/>
              <a:t> sehingga terjadilah warna putih. Ketika terjadi kondisi resesif pada lokus </a:t>
            </a:r>
            <a:r>
              <a:rPr lang="id-ID" dirty="0" err="1" smtClean="0"/>
              <a:t>inhibitor</a:t>
            </a:r>
            <a:r>
              <a:rPr lang="id-ID" dirty="0" smtClean="0"/>
              <a:t> tersebut (</a:t>
            </a:r>
            <a:r>
              <a:rPr lang="id-ID" dirty="0" err="1" smtClean="0"/>
              <a:t>ii</a:t>
            </a:r>
            <a:r>
              <a:rPr lang="id-ID" dirty="0" smtClean="0"/>
              <a:t>) </a:t>
            </a:r>
            <a:r>
              <a:rPr lang="id-ID" dirty="0" err="1" smtClean="0"/>
              <a:t>allel-alel</a:t>
            </a:r>
            <a:r>
              <a:rPr lang="id-ID" dirty="0" smtClean="0"/>
              <a:t> pada lokus </a:t>
            </a:r>
            <a:r>
              <a:rPr lang="id-ID" dirty="0" err="1" smtClean="0"/>
              <a:t>hipostatik</a:t>
            </a:r>
            <a:r>
              <a:rPr lang="id-ID" dirty="0" smtClean="0"/>
              <a:t> dapat </a:t>
            </a:r>
            <a:r>
              <a:rPr lang="id-ID" dirty="0" err="1" smtClean="0"/>
              <a:t>terekspresikan</a:t>
            </a:r>
            <a:r>
              <a:rPr lang="id-ID" dirty="0" smtClean="0"/>
              <a:t>, dengan </a:t>
            </a:r>
            <a:r>
              <a:rPr lang="id-ID" dirty="0" err="1" smtClean="0"/>
              <a:t>iiB</a:t>
            </a:r>
            <a:r>
              <a:rPr lang="id-ID" dirty="0" smtClean="0"/>
              <a:t>- menghasilkan warna hitam dan </a:t>
            </a:r>
            <a:r>
              <a:rPr lang="id-ID" dirty="0" err="1" smtClean="0"/>
              <a:t>iibb</a:t>
            </a:r>
            <a:r>
              <a:rPr lang="id-ID" dirty="0" smtClean="0"/>
              <a:t> menghasilkan warna </a:t>
            </a:r>
            <a:r>
              <a:rPr lang="id-ID" dirty="0" err="1" smtClean="0"/>
              <a:t>coklat</a:t>
            </a:r>
            <a:r>
              <a:rPr lang="id-ID" dirty="0" smtClean="0"/>
              <a:t>.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Ketika anjing anjing   </a:t>
            </a:r>
            <a:r>
              <a:rPr lang="id-ID" dirty="0" err="1" smtClean="0"/>
              <a:t>dihibrid</a:t>
            </a:r>
            <a:r>
              <a:rPr lang="id-ID" dirty="0" smtClean="0"/>
              <a:t> berbulu putih dikawinkan, tentukan: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a. Proporsi </a:t>
            </a:r>
            <a:r>
              <a:rPr lang="id-ID" dirty="0" err="1" smtClean="0"/>
              <a:t>fenotipik</a:t>
            </a:r>
            <a:r>
              <a:rPr lang="id-ID" dirty="0" smtClean="0"/>
              <a:t>  yang diharapkan pada progeninya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b. Kemungkinan memilih sebuah genotip yang homozigot pada kedua lokus </a:t>
            </a:r>
            <a:r>
              <a:rPr lang="id-ID" dirty="0" err="1" smtClean="0"/>
              <a:t>diantara</a:t>
            </a:r>
            <a:r>
              <a:rPr lang="id-ID" dirty="0" smtClean="0"/>
              <a:t> progeni yang putih.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57119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6062"/>
            <a:ext cx="10515600" cy="5970901"/>
          </a:xfrm>
        </p:spPr>
        <p:txBody>
          <a:bodyPr/>
          <a:lstStyle/>
          <a:p>
            <a:r>
              <a:rPr lang="id-ID" dirty="0" smtClean="0"/>
              <a:t>Jawab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d-ID" dirty="0"/>
              <a:t> </a:t>
            </a:r>
            <a:r>
              <a:rPr lang="id-ID" dirty="0" smtClean="0"/>
              <a:t>                  </a:t>
            </a:r>
            <a:r>
              <a:rPr lang="id-ID" sz="2000" dirty="0" smtClean="0"/>
              <a:t> P:     </a:t>
            </a:r>
            <a:r>
              <a:rPr lang="id-ID" sz="2000" dirty="0" err="1" smtClean="0"/>
              <a:t>IiBb</a:t>
            </a:r>
            <a:r>
              <a:rPr lang="id-ID" sz="2000" dirty="0" smtClean="0"/>
              <a:t>        X       </a:t>
            </a:r>
            <a:r>
              <a:rPr lang="id-ID" sz="2000" dirty="0" err="1" smtClean="0"/>
              <a:t>IiBb</a:t>
            </a:r>
            <a:endParaRPr lang="id-ID" sz="20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2000" dirty="0" smtClean="0"/>
              <a:t>                                    putih               putih</a:t>
            </a:r>
            <a:r>
              <a:rPr lang="id-ID" dirty="0" smtClean="0"/>
              <a:t>          </a:t>
            </a:r>
          </a:p>
          <a:p>
            <a:pPr marL="0" indent="0">
              <a:buNone/>
            </a:pPr>
            <a:r>
              <a:rPr lang="id-ID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1790163"/>
            <a:ext cx="10134600" cy="479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632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882" y="489397"/>
            <a:ext cx="11075831" cy="613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36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5184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Gen duplikat efek kumulatif (9  :  6 : 1)</a:t>
            </a:r>
            <a:endParaRPr lang="id-ID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1180" y="1133341"/>
            <a:ext cx="9669640" cy="504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340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6700"/>
          </a:xfrm>
        </p:spPr>
        <p:txBody>
          <a:bodyPr>
            <a:normAutofit/>
          </a:bodyPr>
          <a:lstStyle/>
          <a:p>
            <a:r>
              <a:rPr lang="id-ID" sz="2800" dirty="0" smtClean="0"/>
              <a:t>Gen Dominan Duplikat ( 15 : 1)</a:t>
            </a:r>
            <a:endParaRPr lang="id-ID" sz="2800" dirty="0"/>
          </a:p>
        </p:txBody>
      </p:sp>
      <p:pic>
        <p:nvPicPr>
          <p:cNvPr id="6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944" y="1081827"/>
            <a:ext cx="10856890" cy="548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344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306"/>
          </a:xfrm>
        </p:spPr>
        <p:txBody>
          <a:bodyPr>
            <a:normAutofit/>
          </a:bodyPr>
          <a:lstStyle/>
          <a:p>
            <a:r>
              <a:rPr lang="id-ID" sz="2400" dirty="0" smtClean="0"/>
              <a:t>Gen resesif Duplikat ( 9 : 7)</a:t>
            </a:r>
            <a:endParaRPr lang="id-ID" sz="24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851" y="1017432"/>
            <a:ext cx="11217498" cy="574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393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403</Words>
  <Application>Microsoft Office PowerPoint</Application>
  <PresentationFormat>Widescreen</PresentationFormat>
  <Paragraphs>31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Interaksi Gen</vt:lpstr>
      <vt:lpstr>Interaksi  gen</vt:lpstr>
      <vt:lpstr>Epistasis Dominan (12 : 3 : 1)</vt:lpstr>
      <vt:lpstr>Soal latihan</vt:lpstr>
      <vt:lpstr>PowerPoint Presentation</vt:lpstr>
      <vt:lpstr>PowerPoint Presentation</vt:lpstr>
      <vt:lpstr>Gen duplikat efek kumulatif (9  :  6 : 1)</vt:lpstr>
      <vt:lpstr>Gen Dominan Duplikat ( 15 : 1)</vt:lpstr>
      <vt:lpstr>Gen resesif Duplikat ( 9 : 7)</vt:lpstr>
      <vt:lpstr>Interaksi Dominan dan resesif  (13 : 3)</vt:lpstr>
      <vt:lpstr>Interaksi non epistatik</vt:lpstr>
      <vt:lpstr>PowerPoint Presentation</vt:lpstr>
      <vt:lpstr>Interaksi dengan tiga faktor atau lebih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Interaksi Gen</dc:title>
  <dc:creator>user</dc:creator>
  <cp:lastModifiedBy>user</cp:lastModifiedBy>
  <cp:revision>17</cp:revision>
  <dcterms:created xsi:type="dcterms:W3CDTF">2020-11-30T08:44:08Z</dcterms:created>
  <dcterms:modified xsi:type="dcterms:W3CDTF">2020-11-30T12:20:48Z</dcterms:modified>
</cp:coreProperties>
</file>