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2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2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3DA26-7D64-0F4E-9C83-934E9E037228}" type="datetimeFigureOut">
              <a:rPr lang="en-US" smtClean="0"/>
              <a:t>9/15/17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AF693-0A04-F846-B63B-69642A4A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2128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2D9F8-B8D9-134E-B298-D58EEE00DC8E}" type="datetimeFigureOut">
              <a:rPr lang="en-US" smtClean="0"/>
              <a:t>9/15/17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05721-1219-9C48-9558-4D4E8B88E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690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@bayusujadmiko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@bayusujadmiko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9/15/17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313F5-1E71-F04A-B25E-777058F255B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International Law and Disputes Settlements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Bayu Sujadmiko, Ph.D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209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Pengantar</a:t>
            </a:r>
            <a:endParaRPr lang="en-US" dirty="0"/>
          </a:p>
        </p:txBody>
      </p:sp>
      <p:pic>
        <p:nvPicPr>
          <p:cNvPr id="5" name="Content Placeholder 4" descr="maxresdefault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5" b="1115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0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Law theories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Monism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United and Binding</a:t>
            </a:r>
          </a:p>
          <a:p>
            <a:r>
              <a:rPr lang="en-US" dirty="0" err="1" smtClean="0"/>
              <a:t>Primat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Primat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Dualism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Different systems and separated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HI </a:t>
            </a:r>
            <a:r>
              <a:rPr lang="en-US" dirty="0" err="1"/>
              <a:t>dan</a:t>
            </a:r>
            <a:r>
              <a:rPr lang="en-US" dirty="0"/>
              <a:t> HN;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berbeda</a:t>
            </a:r>
            <a:endParaRPr lang="en-US" dirty="0"/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 HI ;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, HN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Negara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HI ; </a:t>
            </a:r>
            <a:r>
              <a:rPr lang="en-US" dirty="0" err="1"/>
              <a:t>Pactasuntservanda</a:t>
            </a:r>
            <a:r>
              <a:rPr lang="en-US" dirty="0"/>
              <a:t>, HN;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Perundangan-perundangan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ditaati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22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Content Placeholder 9" descr="884.jpe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26" r="-557"/>
          <a:stretch/>
        </p:blipFill>
        <p:spPr>
          <a:xfrm>
            <a:off x="-417285" y="0"/>
            <a:ext cx="9942286" cy="6858000"/>
          </a:xfr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10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gambar7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63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 smtClean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133600" y="1676400"/>
            <a:ext cx="4038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w"/>
            </a:pPr>
            <a:endParaRPr lang="en-US" sz="3200">
              <a:latin typeface="Times New Roman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971800" y="1600200"/>
            <a:ext cx="3733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w"/>
            </a:pPr>
            <a:endParaRPr lang="en-US" sz="3200">
              <a:latin typeface="Times New Roman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905000" y="2286000"/>
            <a:ext cx="1981200" cy="339725"/>
          </a:xfrm>
          <a:prstGeom prst="rect">
            <a:avLst/>
          </a:prstGeom>
          <a:solidFill>
            <a:srgbClr val="FF99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LITIGASI</a:t>
            </a: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1905000" y="4724400"/>
            <a:ext cx="1828800" cy="981075"/>
          </a:xfrm>
          <a:prstGeom prst="rect">
            <a:avLst/>
          </a:prstGeom>
          <a:solidFill>
            <a:srgbClr val="FF99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DI LUAR </a:t>
            </a:r>
            <a:r>
              <a:rPr lang="en-US" b="1"/>
              <a:t>LITIGASI</a:t>
            </a:r>
          </a:p>
          <a:p>
            <a:pPr eaLnBrk="1" hangingPunct="1">
              <a:spcBef>
                <a:spcPct val="50000"/>
              </a:spcBef>
            </a:pPr>
            <a:endParaRPr lang="en-US" sz="1600" b="1">
              <a:latin typeface="Arial" charset="0"/>
            </a:endParaRP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685800" y="3352800"/>
            <a:ext cx="1676400" cy="584200"/>
          </a:xfrm>
          <a:prstGeom prst="rect">
            <a:avLst/>
          </a:prstGeom>
          <a:solidFill>
            <a:srgbClr val="FF99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PENYELESAI- AN SENGKETA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7239000" y="2743200"/>
            <a:ext cx="1371600" cy="339725"/>
          </a:xfrm>
          <a:prstGeom prst="rect">
            <a:avLst/>
          </a:prstGeom>
          <a:solidFill>
            <a:srgbClr val="FF99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NEGOISASI</a:t>
            </a:r>
          </a:p>
        </p:txBody>
      </p:sp>
      <p:sp>
        <p:nvSpPr>
          <p:cNvPr id="12" name="Bent Arrow 11"/>
          <p:cNvSpPr/>
          <p:nvPr/>
        </p:nvSpPr>
        <p:spPr>
          <a:xfrm>
            <a:off x="914400" y="2209800"/>
            <a:ext cx="762000" cy="1066800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3" name="Bent Arrow 29"/>
          <p:cNvSpPr>
            <a:spLocks noChangeArrowheads="1"/>
          </p:cNvSpPr>
          <p:nvPr/>
        </p:nvSpPr>
        <p:spPr bwMode="auto">
          <a:xfrm flipV="1">
            <a:off x="914400" y="4038600"/>
            <a:ext cx="762000" cy="1066800"/>
          </a:xfrm>
          <a:custGeom>
            <a:avLst/>
            <a:gdLst>
              <a:gd name="T0" fmla="*/ 571500 w 762000"/>
              <a:gd name="T1" fmla="*/ 0 h 1066800"/>
              <a:gd name="T2" fmla="*/ 571500 w 762000"/>
              <a:gd name="T3" fmla="*/ 381000 h 1066800"/>
              <a:gd name="T4" fmla="*/ 95250 w 762000"/>
              <a:gd name="T5" fmla="*/ 1066800 h 1066800"/>
              <a:gd name="T6" fmla="*/ 762000 w 762000"/>
              <a:gd name="T7" fmla="*/ 190500 h 10668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0 w 762000"/>
              <a:gd name="T13" fmla="*/ 0 h 1066800"/>
              <a:gd name="T14" fmla="*/ 762000 w 762000"/>
              <a:gd name="T15" fmla="*/ 1066800 h 1066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2000" h="1066800">
                <a:moveTo>
                  <a:pt x="0" y="1066800"/>
                </a:moveTo>
                <a:lnTo>
                  <a:pt x="0" y="428625"/>
                </a:lnTo>
                <a:cubicBezTo>
                  <a:pt x="0" y="244507"/>
                  <a:pt x="149257" y="95250"/>
                  <a:pt x="333375" y="95250"/>
                </a:cubicBezTo>
                <a:cubicBezTo>
                  <a:pt x="333375" y="95250"/>
                  <a:pt x="333375" y="95250"/>
                  <a:pt x="333375" y="95250"/>
                </a:cubicBezTo>
                <a:lnTo>
                  <a:pt x="571500" y="95250"/>
                </a:lnTo>
                <a:lnTo>
                  <a:pt x="571500" y="0"/>
                </a:lnTo>
                <a:lnTo>
                  <a:pt x="762000" y="190500"/>
                </a:lnTo>
                <a:lnTo>
                  <a:pt x="571500" y="381000"/>
                </a:lnTo>
                <a:lnTo>
                  <a:pt x="571500" y="285750"/>
                </a:lnTo>
                <a:lnTo>
                  <a:pt x="333375" y="285750"/>
                </a:lnTo>
                <a:lnTo>
                  <a:pt x="333374" y="285750"/>
                </a:lnTo>
                <a:cubicBezTo>
                  <a:pt x="254467" y="285750"/>
                  <a:pt x="190500" y="349717"/>
                  <a:pt x="190500" y="428624"/>
                </a:cubicBezTo>
                <a:lnTo>
                  <a:pt x="190500" y="1066800"/>
                </a:lnTo>
                <a:close/>
              </a:path>
            </a:pathLst>
          </a:custGeom>
          <a:solidFill>
            <a:schemeClr val="tx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eaLnBrk="1" hangingPunct="1">
              <a:defRPr/>
            </a:pPr>
            <a:endParaRPr lang="en-US" sz="2400">
              <a:latin typeface="+mn-lt"/>
              <a:ea typeface="+mn-ea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6477000" y="3124200"/>
            <a:ext cx="685800" cy="6858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553200" y="3810000"/>
            <a:ext cx="685800" cy="762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Bent Arrow 29"/>
          <p:cNvSpPr>
            <a:spLocks noChangeArrowheads="1"/>
          </p:cNvSpPr>
          <p:nvPr/>
        </p:nvSpPr>
        <p:spPr bwMode="auto">
          <a:xfrm flipV="1">
            <a:off x="4038600" y="5029200"/>
            <a:ext cx="762000" cy="1066800"/>
          </a:xfrm>
          <a:custGeom>
            <a:avLst/>
            <a:gdLst>
              <a:gd name="T0" fmla="*/ 571500 w 762000"/>
              <a:gd name="T1" fmla="*/ 0 h 1066800"/>
              <a:gd name="T2" fmla="*/ 571500 w 762000"/>
              <a:gd name="T3" fmla="*/ 381000 h 1066800"/>
              <a:gd name="T4" fmla="*/ 95250 w 762000"/>
              <a:gd name="T5" fmla="*/ 1066800 h 1066800"/>
              <a:gd name="T6" fmla="*/ 762000 w 762000"/>
              <a:gd name="T7" fmla="*/ 190500 h 10668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0 w 762000"/>
              <a:gd name="T13" fmla="*/ 0 h 1066800"/>
              <a:gd name="T14" fmla="*/ 762000 w 762000"/>
              <a:gd name="T15" fmla="*/ 1066800 h 1066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62000" h="1066800">
                <a:moveTo>
                  <a:pt x="0" y="1066800"/>
                </a:moveTo>
                <a:lnTo>
                  <a:pt x="0" y="428625"/>
                </a:lnTo>
                <a:cubicBezTo>
                  <a:pt x="0" y="244507"/>
                  <a:pt x="149257" y="95250"/>
                  <a:pt x="333375" y="95250"/>
                </a:cubicBezTo>
                <a:cubicBezTo>
                  <a:pt x="333375" y="95250"/>
                  <a:pt x="333375" y="95250"/>
                  <a:pt x="333375" y="95250"/>
                </a:cubicBezTo>
                <a:lnTo>
                  <a:pt x="571500" y="95250"/>
                </a:lnTo>
                <a:lnTo>
                  <a:pt x="571500" y="0"/>
                </a:lnTo>
                <a:lnTo>
                  <a:pt x="762000" y="190500"/>
                </a:lnTo>
                <a:lnTo>
                  <a:pt x="571500" y="381000"/>
                </a:lnTo>
                <a:lnTo>
                  <a:pt x="571500" y="285750"/>
                </a:lnTo>
                <a:lnTo>
                  <a:pt x="333375" y="285750"/>
                </a:lnTo>
                <a:lnTo>
                  <a:pt x="333374" y="285750"/>
                </a:lnTo>
                <a:cubicBezTo>
                  <a:pt x="254467" y="285750"/>
                  <a:pt x="190500" y="349717"/>
                  <a:pt x="190500" y="428624"/>
                </a:cubicBezTo>
                <a:lnTo>
                  <a:pt x="190500" y="1066800"/>
                </a:lnTo>
                <a:close/>
              </a:path>
            </a:pathLst>
          </a:custGeom>
          <a:solidFill>
            <a:schemeClr val="tx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eaLnBrk="1" hangingPunct="1">
              <a:defRPr/>
            </a:pPr>
            <a:endParaRPr lang="en-US" sz="2400">
              <a:latin typeface="+mn-lt"/>
              <a:ea typeface="+mn-ea"/>
            </a:endParaRPr>
          </a:p>
        </p:txBody>
      </p:sp>
      <p:sp>
        <p:nvSpPr>
          <p:cNvPr id="17" name="Bent Arrow 28"/>
          <p:cNvSpPr/>
          <p:nvPr/>
        </p:nvSpPr>
        <p:spPr>
          <a:xfrm>
            <a:off x="914400" y="2209800"/>
            <a:ext cx="762000" cy="1066800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8" name="Bent Arrow 28"/>
          <p:cNvSpPr/>
          <p:nvPr/>
        </p:nvSpPr>
        <p:spPr>
          <a:xfrm>
            <a:off x="4038600" y="3810000"/>
            <a:ext cx="762000" cy="1066800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4953000" y="3810000"/>
            <a:ext cx="1447800" cy="339725"/>
          </a:xfrm>
          <a:prstGeom prst="rect">
            <a:avLst/>
          </a:prstGeom>
          <a:solidFill>
            <a:srgbClr val="FF99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APS / ADR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876800" y="5791200"/>
            <a:ext cx="1447800" cy="339725"/>
          </a:xfrm>
          <a:prstGeom prst="rect">
            <a:avLst/>
          </a:prstGeom>
          <a:solidFill>
            <a:srgbClr val="FF99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ARBITRASE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7239000" y="3505200"/>
            <a:ext cx="1371600" cy="339725"/>
          </a:xfrm>
          <a:prstGeom prst="rect">
            <a:avLst/>
          </a:prstGeom>
          <a:solidFill>
            <a:srgbClr val="FF99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MEDIASI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7315200" y="4038600"/>
            <a:ext cx="1295400" cy="584200"/>
          </a:xfrm>
          <a:prstGeom prst="rect">
            <a:avLst/>
          </a:prstGeom>
          <a:solidFill>
            <a:srgbClr val="FF99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latin typeface="Times New Roman" charset="0"/>
              </a:rPr>
              <a:t>KONSILIASI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6553200" y="4038600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641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bayusujadmiko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2400" y="1752600"/>
            <a:ext cx="94488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LITIGASI 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		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	ARBITRASE </a:t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</a:b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Sistem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Paksa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			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Consensus</a:t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Ketepatan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Hukum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Pasti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Adil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Publik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      	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Mengikat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	</a:t>
            </a:r>
            <a:r>
              <a:rPr kumimoji="0" lang="en-GB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Privat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Banding 	    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	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Memenuhi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Hukum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Final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-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Mengikat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</a:b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Formal 			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Dapat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Dilaksanakan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Flexible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/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						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Penyederhanaan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>Sistem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charset="0"/>
              </a:rPr>
            </a:b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 Narrow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80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8281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143000" y="1600200"/>
            <a:ext cx="7848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sng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PERBANDINGAN </a:t>
            </a:r>
            <a:r>
              <a:rPr kumimoji="0" lang="en-GB" sz="2400" b="0" i="0" u="sng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0" i="0" u="sng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</a:b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</a:b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ARBITRASE 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			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 MEDIASI </a:t>
            </a: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/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Dikendalikan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Majelis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	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Dikendalikan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Pihak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Putusan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Dipaksakan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	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Kesepakatan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Pihak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Mengikat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			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Tidak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Mengikat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Menggunakan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Proses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Hukum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  		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Tanpa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Pengaturan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Baku</a:t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Pembuktian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Formal 	              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Privat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b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</a:b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Dengar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Pendapat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> 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  <a:t/>
            </a:r>
            <a:b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charset="0"/>
              </a:rPr>
            </a:b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80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2662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International Settlement Disputes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?</a:t>
            </a:r>
          </a:p>
          <a:p>
            <a:r>
              <a:rPr lang="en-US" dirty="0" smtClean="0"/>
              <a:t>Judges?, Lawyer? </a:t>
            </a:r>
          </a:p>
          <a:p>
            <a:r>
              <a:rPr lang="en-US" dirty="0" smtClean="0"/>
              <a:t>How about the process?</a:t>
            </a:r>
          </a:p>
          <a:p>
            <a:r>
              <a:rPr lang="en-US" dirty="0" smtClean="0"/>
              <a:t>is </a:t>
            </a:r>
            <a:r>
              <a:rPr lang="en-US" smtClean="0"/>
              <a:t>it binding?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@bayusujadmiko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01164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48</TotalTime>
  <Words>124</Words>
  <Application>Microsoft Macintosh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Twilight</vt:lpstr>
      <vt:lpstr>International Law and Disputes Settlements</vt:lpstr>
      <vt:lpstr>Pengantar</vt:lpstr>
      <vt:lpstr>International Law theories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International Settlement Disputes</vt:lpstr>
    </vt:vector>
  </TitlesOfParts>
  <Company>Lampung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Law and Disputes Settlements</dc:title>
  <dc:creator>Bayu Sujadmiko</dc:creator>
  <cp:lastModifiedBy>Bayu Sujadmiko</cp:lastModifiedBy>
  <cp:revision>7</cp:revision>
  <dcterms:created xsi:type="dcterms:W3CDTF">2017-09-14T22:23:08Z</dcterms:created>
  <dcterms:modified xsi:type="dcterms:W3CDTF">2017-09-14T23:34:58Z</dcterms:modified>
</cp:coreProperties>
</file>