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2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82" r:id="rId19"/>
    <p:sldId id="273" r:id="rId20"/>
    <p:sldId id="274" r:id="rId21"/>
    <p:sldId id="276" r:id="rId22"/>
    <p:sldId id="277" r:id="rId23"/>
    <p:sldId id="275" r:id="rId24"/>
    <p:sldId id="278" r:id="rId25"/>
    <p:sldId id="279" r:id="rId26"/>
    <p:sldId id="281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CCECFF"/>
    <a:srgbClr val="33CCFF"/>
    <a:srgbClr val="99FF99"/>
    <a:srgbClr val="FF9966"/>
    <a:srgbClr val="FF66FF"/>
    <a:srgbClr val="FF6600"/>
    <a:srgbClr val="99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45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2EAA7C-17E2-42D7-B0C7-86B697034F98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DBF08E-BBD6-453F-9E00-912C2CA32C7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112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DBF08E-BBD6-453F-9E00-912C2CA32C7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972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D:\TUK PRESENTASI\2006082516572775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381000" y="2590800"/>
            <a:ext cx="8153399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</a:rPr>
              <a:t>Pengolahan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</a:rPr>
              <a:t>Limbah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</a:rPr>
              <a:t>dan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</a:rPr>
              <a:t>Bahan-bahan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</a:rPr>
              <a:t> yang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</a:rPr>
              <a:t>Bersifat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</a:rPr>
              <a:t>Racun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</a:rPr>
              <a:t>Terhadap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</a:rPr>
              <a:t> Biota Air</a:t>
            </a:r>
            <a:endParaRPr lang="en-US" sz="48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38200" y="304800"/>
            <a:ext cx="7620000" cy="533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3200" b="1" cap="all" dirty="0" smtClean="0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200" b="1" cap="all" dirty="0" err="1" smtClean="0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Pengolahan</a:t>
            </a:r>
            <a:r>
              <a:rPr lang="en-US" sz="3200" b="1" cap="all" dirty="0" smtClean="0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cap="all" dirty="0" err="1" smtClean="0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Limbah</a:t>
            </a:r>
            <a:r>
              <a:rPr lang="en-US" sz="3200" b="1" cap="all" dirty="0" smtClean="0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cap="all" dirty="0" err="1" smtClean="0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Padat</a:t>
            </a:r>
            <a:endParaRPr lang="en-US" sz="3200" b="1" cap="all" dirty="0">
              <a:ln/>
              <a:solidFill>
                <a:srgbClr val="0070C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534400" cy="4876800"/>
          </a:xfr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Pengolahan limbah padat meliputi pengumpulan sampai pemusnahan dan pembuanganny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 yang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 harus memperhatikan karakteristik dan kandungan yang terdapat di dalam limbah padat tersebut.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9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Limbah padat yang mengandung bahan organik dapat membusuk dengan adanya aktivitas mikroorganisme pengurai. Dengan demikian, pengelolaannya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memerlukan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kecepatan, baik dalam pengumpulan maupun dalam pemusnahannya.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9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Pembusukan limbah padat organik akan menghasilkan antara lain gas CH</a:t>
            </a:r>
            <a:r>
              <a:rPr lang="id-ID" sz="2400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(metana) dan H</a:t>
            </a:r>
            <a:r>
              <a:rPr lang="id-ID" sz="24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S (asam sulfida) yang bersifat racun bagi manusia.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4000"/>
              </a:lnSpc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381000" y="533400"/>
            <a:ext cx="8382000" cy="5791200"/>
          </a:xfrm>
          <a:prstGeom prst="rect">
            <a:avLst/>
          </a:prstGeom>
          <a:solidFill>
            <a:srgbClr val="99FF99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anchor="t">
            <a:noAutofit/>
          </a:bodyPr>
          <a:lstStyle/>
          <a:p>
            <a:pPr marL="448056" indent="-384048" algn="just">
              <a:lnSpc>
                <a:spcPct val="114000"/>
              </a:lnSpc>
              <a:spcBef>
                <a:spcPct val="20000"/>
              </a:spcBef>
              <a:buClr>
                <a:schemeClr val="accent1"/>
              </a:buClr>
              <a:buSzPct val="80000"/>
              <a:buBlip>
                <a:blip r:embed="rId2"/>
              </a:buBlip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Limbah padat yang mengandung bahan anorganik tidak dapat membusuk. Bila memungkinkan limbah padat jenis ini sebaiknya didaur ulang.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48056" indent="-384048" algn="just">
              <a:lnSpc>
                <a:spcPct val="114000"/>
              </a:lnSpc>
              <a:spcBef>
                <a:spcPct val="20000"/>
              </a:spcBef>
              <a:buClr>
                <a:schemeClr val="accent1"/>
              </a:buClr>
              <a:buSzPct val="80000"/>
              <a:buBlip>
                <a:blip r:embed="rId2"/>
              </a:buBlip>
            </a:pPr>
            <a:endParaRPr lang="en-US" sz="900" dirty="0" smtClean="0">
              <a:latin typeface="Times New Roman" pitchFamily="18" charset="0"/>
              <a:cs typeface="Times New Roman" pitchFamily="18" charset="0"/>
            </a:endParaRPr>
          </a:p>
          <a:p>
            <a:pPr marL="448056" indent="-384048" algn="just">
              <a:lnSpc>
                <a:spcPct val="114000"/>
              </a:lnSpc>
              <a:spcBef>
                <a:spcPct val="20000"/>
              </a:spcBef>
              <a:buClr>
                <a:schemeClr val="accent1"/>
              </a:buClr>
              <a:buSzPct val="80000"/>
              <a:buBlip>
                <a:blip r:embed="rId2"/>
              </a:buBlip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Untuk limbah padat yang mengandung B3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Berbahaya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Beracun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 diperlukan suatu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perlakuan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khusus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penggunaan </a:t>
            </a:r>
            <a:r>
              <a:rPr lang="id-ID" sz="2400" i="1" dirty="0" smtClean="0">
                <a:latin typeface="Times New Roman" pitchFamily="18" charset="0"/>
                <a:cs typeface="Times New Roman" pitchFamily="18" charset="0"/>
              </a:rPr>
              <a:t>incenerator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 merupakan salah satu metode yang direkomendasikan.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48056" indent="-384048" algn="just">
              <a:lnSpc>
                <a:spcPct val="114000"/>
              </a:lnSpc>
              <a:spcBef>
                <a:spcPct val="20000"/>
              </a:spcBef>
              <a:buClr>
                <a:schemeClr val="accent1"/>
              </a:buClr>
              <a:buSzPct val="80000"/>
              <a:buBlip>
                <a:blip r:embed="rId2"/>
              </a:buBlip>
            </a:pPr>
            <a:endParaRPr lang="en-US" sz="900" dirty="0" smtClean="0">
              <a:latin typeface="Times New Roman" pitchFamily="18" charset="0"/>
              <a:cs typeface="Times New Roman" pitchFamily="18" charset="0"/>
            </a:endParaRPr>
          </a:p>
          <a:p>
            <a:pPr marL="448056" indent="-384048" algn="just">
              <a:lnSpc>
                <a:spcPct val="114000"/>
              </a:lnSpc>
              <a:spcBef>
                <a:spcPct val="20000"/>
              </a:spcBef>
              <a:buClr>
                <a:schemeClr val="accent1"/>
              </a:buClr>
              <a:buSzPct val="80000"/>
              <a:buBlip>
                <a:blip r:embed="rId2"/>
              </a:buBlip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Limbah padat yang mengandung bahan organik dan tidak mengandung B3 dapat diproses secara biologi untuk mengurangi volumenya atau dapat juga untuk memperoleh produk yang berguna seperti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pupuk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kompos (aerobic) maupun biogas (anaerobic)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bakar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48056" marR="0" lvl="0" indent="-384048" algn="just" defTabSz="914400" rtl="0" eaLnBrk="1" fontAlgn="auto" latinLnBrk="0" hangingPunct="1">
              <a:lnSpc>
                <a:spcPct val="114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5800" y="304800"/>
            <a:ext cx="7620000" cy="533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3200" b="1" cap="all" dirty="0" smtClean="0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b="1" cap="all" dirty="0" err="1" smtClean="0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Pengolahan</a:t>
            </a:r>
            <a:r>
              <a:rPr lang="en-US" sz="3200" b="1" cap="all" dirty="0" smtClean="0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b="1" cap="all" dirty="0" err="1" smtClean="0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Limbah</a:t>
            </a:r>
            <a:r>
              <a:rPr lang="en-US" sz="3200" b="1" cap="all" dirty="0" smtClean="0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b="1" cap="all" dirty="0" err="1" smtClean="0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cair</a:t>
            </a:r>
            <a:endParaRPr lang="en-US" sz="3200" b="1" cap="all" dirty="0">
              <a:ln/>
              <a:solidFill>
                <a:srgbClr val="0070C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228600" y="1295400"/>
            <a:ext cx="8534400" cy="5181600"/>
          </a:xfrm>
          <a:prstGeom prst="rect">
            <a:avLst/>
          </a:prstGeo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anchor="t">
            <a:noAutofit/>
          </a:bodyPr>
          <a:lstStyle/>
          <a:p>
            <a:pPr marL="448056" indent="-384048" algn="just">
              <a:lnSpc>
                <a:spcPct val="114000"/>
              </a:lnSpc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Bertujuan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menghilangkan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kontaminan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berupa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senyawa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organik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dinyatakan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BOD, COD, nutrient,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senyawa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toksik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mikrorganisme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patogen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partikel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nonbiodegradable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padatan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tersuspensi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maupun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terlarut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448056" indent="-384048" algn="just">
              <a:lnSpc>
                <a:spcPct val="114000"/>
              </a:lnSpc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endParaRPr lang="en-US" sz="1000" dirty="0" smtClean="0">
              <a:latin typeface="Times New Roman" pitchFamily="18" charset="0"/>
              <a:cs typeface="Times New Roman" pitchFamily="18" charset="0"/>
            </a:endParaRPr>
          </a:p>
          <a:p>
            <a:pPr marL="448056" indent="-384048" algn="just">
              <a:lnSpc>
                <a:spcPct val="114000"/>
              </a:lnSpc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Kontaminan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disisihkan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448056" indent="-384048" algn="just">
              <a:lnSpc>
                <a:spcPct val="114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q"/>
              <a:defRPr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Pengolahan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fisik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metode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pengolahan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mengaplikasikan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fisik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flokulasi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sedimentasi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filtrasi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transfer gas. </a:t>
            </a:r>
          </a:p>
          <a:p>
            <a:pPr marL="448056" indent="-384048" algn="just">
              <a:lnSpc>
                <a:spcPct val="114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q"/>
              <a:defRPr/>
            </a:pPr>
            <a:endParaRPr lang="en-US" sz="1000" dirty="0" smtClean="0">
              <a:latin typeface="Times New Roman" pitchFamily="18" charset="0"/>
              <a:cs typeface="Times New Roman" pitchFamily="18" charset="0"/>
            </a:endParaRPr>
          </a:p>
          <a:p>
            <a:pPr marL="448056" indent="-384048" algn="just">
              <a:lnSpc>
                <a:spcPct val="114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q"/>
              <a:defRPr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Pengolahan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kimia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metode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pengolahan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dimana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penyisihan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konversi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kontaminan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terjadi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penambahan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kimia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melawati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reaksi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kimia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presipitasi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adsorpsi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448056" indent="-384048" algn="just">
              <a:lnSpc>
                <a:spcPct val="114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q"/>
              <a:defRPr/>
            </a:pPr>
            <a:endParaRPr lang="en-US" sz="900" dirty="0" smtClean="0">
              <a:latin typeface="Times New Roman" pitchFamily="18" charset="0"/>
              <a:cs typeface="Times New Roman" pitchFamily="18" charset="0"/>
            </a:endParaRPr>
          </a:p>
          <a:p>
            <a:pPr marL="448056" indent="-384048" algn="just">
              <a:lnSpc>
                <a:spcPct val="114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q"/>
              <a:defRPr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Pengolahan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biologi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metode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pengolahan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dimana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kontaminan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disisihkan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melalui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aktivitas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biologi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ditujukan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menghilangkan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substansi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organik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biodegradable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limbah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cair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48056" marR="0" lvl="0" indent="-384048" algn="just" defTabSz="914400" rtl="0" eaLnBrk="1" fontAlgn="auto" latinLnBrk="0" hangingPunct="1">
              <a:lnSpc>
                <a:spcPct val="114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667000" y="32766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2743200" y="41910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2895600" y="54864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38200" y="304800"/>
            <a:ext cx="7620000" cy="533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Pengolahan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Limbah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Cair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Biologi</a:t>
            </a:r>
            <a:endParaRPr lang="en-US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1371600"/>
            <a:ext cx="8229600" cy="51816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FF6600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anchor="t">
            <a:noAutofit/>
          </a:bodyPr>
          <a:lstStyle/>
          <a:p>
            <a:pPr marL="339725" indent="-339725" algn="just">
              <a:lnSpc>
                <a:spcPct val="114000"/>
              </a:lnSpc>
              <a:buFont typeface="Wingdings" pitchFamily="2" charset="2"/>
              <a:buChar char="Ø"/>
            </a:pP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pengolahan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limbah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memanfaatkan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aktivitas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pertumbuhan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mikroorganisme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berkontak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limbah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mikroorganisme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menggunakan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bakteri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organik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pencemar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makanan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kondisi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lingkungan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tertentu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mendegradasi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menstabilisasinya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bentuk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sederhana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39725" indent="-339725" algn="just">
              <a:lnSpc>
                <a:spcPct val="114000"/>
              </a:lnSpc>
            </a:pPr>
            <a:endParaRPr lang="en-US" sz="1000" dirty="0" smtClean="0">
              <a:latin typeface="Times New Roman" pitchFamily="18" charset="0"/>
              <a:cs typeface="Times New Roman" pitchFamily="18" charset="0"/>
            </a:endParaRPr>
          </a:p>
          <a:p>
            <a:pPr marL="339725" indent="-339725" algn="just">
              <a:lnSpc>
                <a:spcPct val="114000"/>
              </a:lnSpc>
              <a:buFont typeface="Wingdings" pitchFamily="2" charset="2"/>
              <a:buChar char="Ø"/>
            </a:pP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Umumnya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bakteri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mikroorganisme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utama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pengolahan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biologi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. Hal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bakteri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karakteristik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beragam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bertahan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lingkungan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limbah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762000"/>
            <a:ext cx="8458200" cy="5029200"/>
          </a:xfrm>
          <a:prstGeom prst="rect">
            <a:avLst/>
          </a:prstGeom>
          <a:solidFill>
            <a:srgbClr val="33CCFF"/>
          </a:solidFill>
          <a:ln w="38100">
            <a:prstDash val="sysDot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pengolahan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biologi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dibagi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media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pertumbuhan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mikroorganismenya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 algn="just"/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AutoNum type="alphaLcPeriod"/>
            </a:pP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Suspended growth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pertumbuhan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tersuspensi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mikroorganisme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berada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keadaan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tersuspensi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limbah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reaktor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lumpur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akif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oksidasi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 algn="just">
              <a:buAutoNum type="alphaLcPeriod"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515938" indent="-515938"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b.	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Attached growth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pertumbuhan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terlekat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mikroorganisme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tumbuh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terlekat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media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pendukung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berada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limbah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14000"/>
              </a:lnSpc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3400" y="228600"/>
            <a:ext cx="4876800" cy="533400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Lumpur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Aktif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Activated Sludge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/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1600200"/>
            <a:ext cx="8458200" cy="4876800"/>
          </a:xfrm>
          <a:prstGeom prst="rect">
            <a:avLst/>
          </a:prstGeom>
          <a:ln w="57150">
            <a:prstDash val="dash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14000"/>
              </a:lnSpc>
            </a:pP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yang paling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banyak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pengolahan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limbah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cair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lnSpc>
                <a:spcPct val="114000"/>
              </a:lnSpc>
            </a:pPr>
            <a:endParaRPr lang="en-US" sz="9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4000"/>
              </a:lnSpc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Di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limbah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mengandung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organik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terdapat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zat-zat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makanan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kebutuhan-kebutuhan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lain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mikroorganisme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lumpur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aktif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14000"/>
              </a:lnSpc>
            </a:pP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lumpur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aktif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salah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pengolahan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limbah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biologi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, yang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prinsipnya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memanfaatkan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mikroorganisme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mampu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memecah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organik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limbah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cair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381000" y="1447800"/>
            <a:ext cx="8382000" cy="40386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anchor="t">
            <a:noAutofit/>
          </a:bodyPr>
          <a:lstStyle/>
          <a:p>
            <a:pPr marL="398463" indent="-333375" algn="just">
              <a:lnSpc>
                <a:spcPct val="114000"/>
              </a:lnSpc>
              <a:spcBef>
                <a:spcPct val="20000"/>
              </a:spcBef>
              <a:buClr>
                <a:schemeClr val="accent1"/>
              </a:buClr>
              <a:buSzPct val="80000"/>
              <a:buBlip>
                <a:blip r:embed="rId2"/>
              </a:buBlip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lumpur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aktif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dimana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limbah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cair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lumpur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aktif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dicampur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reaktor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58738" indent="6350" algn="just">
              <a:lnSpc>
                <a:spcPct val="114000"/>
              </a:lnSpc>
              <a:spcBef>
                <a:spcPct val="20000"/>
              </a:spcBef>
              <a:buClr>
                <a:schemeClr val="accent1"/>
              </a:buClr>
              <a:buSzPct val="80000"/>
            </a:pP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398463" indent="-339725" algn="just">
              <a:lnSpc>
                <a:spcPct val="114000"/>
              </a:lnSpc>
              <a:spcBef>
                <a:spcPct val="20000"/>
              </a:spcBef>
              <a:buClr>
                <a:schemeClr val="accent1"/>
              </a:buClr>
              <a:buSzPct val="80000"/>
              <a:buBlip>
                <a:blip r:embed="rId2"/>
              </a:buBlip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parameter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pengolahan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limbah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cair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lumpur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aktif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Mixed Liquor Suspended Solid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 (MLSS)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jumlah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organik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mineral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berupa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padatan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terlarut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termasuk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mikroorganisme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1066800"/>
            <a:ext cx="8458200" cy="4800600"/>
          </a:xfrm>
          <a:prstGeom prst="rect">
            <a:avLst/>
          </a:prstGeom>
          <a:solidFill>
            <a:srgbClr val="CCECFF"/>
          </a:solidFill>
          <a:ln w="38100">
            <a:prstDash val="sysDot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398463" indent="-398463" algn="just">
              <a:lnSpc>
                <a:spcPct val="114000"/>
              </a:lnSpc>
              <a:buFont typeface="Wingdings" pitchFamily="2" charset="2"/>
              <a:buChar char="ü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Komponen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biologis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lumpur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aktif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terdiri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macam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organisme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Bakteri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fungi, protozoa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komponen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biologis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lumpur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aktif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398463" indent="-398463" algn="just">
              <a:lnSpc>
                <a:spcPct val="114000"/>
              </a:lnSpc>
            </a:pPr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398463" indent="-398463" algn="just">
              <a:lnSpc>
                <a:spcPct val="114000"/>
              </a:lnSpc>
              <a:buFont typeface="Wingdings" pitchFamily="2" charset="2"/>
              <a:buChar char="ü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Mikroorganisme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sendiri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selain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menguraikan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menghilangkan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kandungan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material,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menjadikan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material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terurai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tadi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tempat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berkembang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biaknya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398463" indent="-398463" algn="just">
              <a:lnSpc>
                <a:spcPct val="114000"/>
              </a:lnSpc>
            </a:pPr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398463" indent="-398463" algn="just">
              <a:lnSpc>
                <a:spcPct val="114000"/>
              </a:lnSpc>
              <a:buFont typeface="Wingdings" pitchFamily="2" charset="2"/>
              <a:buChar char="ü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Metodologi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penelitian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menggunakan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lumpur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aktif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pengolahan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limbah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memanfaatkan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mikroorganisme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/>
          <p:cNvGrpSpPr/>
          <p:nvPr/>
        </p:nvGrpSpPr>
        <p:grpSpPr>
          <a:xfrm>
            <a:off x="457200" y="685800"/>
            <a:ext cx="8229600" cy="5562600"/>
            <a:chOff x="381000" y="152400"/>
            <a:chExt cx="8229600" cy="5562600"/>
          </a:xfrm>
        </p:grpSpPr>
        <p:sp>
          <p:nvSpPr>
            <p:cNvPr id="5" name="Rectangle 4"/>
            <p:cNvSpPr/>
            <p:nvPr/>
          </p:nvSpPr>
          <p:spPr>
            <a:xfrm>
              <a:off x="381000" y="228600"/>
              <a:ext cx="1295400" cy="5334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Limbah</a:t>
              </a:r>
              <a:endParaRPr 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" name="Straight Arrow Connector 6"/>
            <p:cNvCxnSpPr/>
            <p:nvPr/>
          </p:nvCxnSpPr>
          <p:spPr>
            <a:xfrm>
              <a:off x="3048000" y="3733800"/>
              <a:ext cx="3810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2362200" y="152400"/>
              <a:ext cx="1600200" cy="7620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Bak</a:t>
              </a:r>
              <a:r>
                <a:rPr lang="en-US" sz="24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Penyaring</a:t>
              </a:r>
              <a:endParaRPr 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Straight Arrow Connector 8"/>
            <p:cNvCxnSpPr/>
            <p:nvPr/>
          </p:nvCxnSpPr>
          <p:spPr>
            <a:xfrm>
              <a:off x="4038600" y="533400"/>
              <a:ext cx="3810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cxnSp>
        <p:sp>
          <p:nvSpPr>
            <p:cNvPr id="10" name="Rectangle 9"/>
            <p:cNvSpPr/>
            <p:nvPr/>
          </p:nvSpPr>
          <p:spPr>
            <a:xfrm>
              <a:off x="4572000" y="228600"/>
              <a:ext cx="1600200" cy="7620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Bak</a:t>
              </a:r>
              <a:r>
                <a:rPr lang="en-US" sz="24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Equalizing</a:t>
              </a:r>
              <a:endParaRPr 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>
              <a:off x="6248400" y="533400"/>
              <a:ext cx="3810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cxnSp>
        <p:sp>
          <p:nvSpPr>
            <p:cNvPr id="12" name="Rectangle 11"/>
            <p:cNvSpPr/>
            <p:nvPr/>
          </p:nvSpPr>
          <p:spPr>
            <a:xfrm>
              <a:off x="6781800" y="304800"/>
              <a:ext cx="1752600" cy="6096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Bak</a:t>
              </a:r>
              <a:r>
                <a:rPr lang="en-US" sz="24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Aerasi</a:t>
              </a:r>
              <a:endParaRPr 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1" name="Straight Arrow Connector 20"/>
            <p:cNvCxnSpPr/>
            <p:nvPr/>
          </p:nvCxnSpPr>
          <p:spPr>
            <a:xfrm rot="5400000">
              <a:off x="7391400" y="1219200"/>
              <a:ext cx="4572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cxnSp>
        <p:sp>
          <p:nvSpPr>
            <p:cNvPr id="22" name="Rectangle 21"/>
            <p:cNvSpPr/>
            <p:nvPr/>
          </p:nvSpPr>
          <p:spPr>
            <a:xfrm>
              <a:off x="6705600" y="1524000"/>
              <a:ext cx="1905000" cy="8382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Bak</a:t>
              </a:r>
              <a:r>
                <a:rPr lang="en-US" sz="24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Pengendapan</a:t>
              </a:r>
              <a:endParaRPr 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4" name="Straight Arrow Connector 23"/>
            <p:cNvCxnSpPr/>
            <p:nvPr/>
          </p:nvCxnSpPr>
          <p:spPr>
            <a:xfrm rot="10800000">
              <a:off x="6096000" y="1905000"/>
              <a:ext cx="5334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cxnSp>
        <p:sp>
          <p:nvSpPr>
            <p:cNvPr id="25" name="Rectangle 24"/>
            <p:cNvSpPr/>
            <p:nvPr/>
          </p:nvSpPr>
          <p:spPr>
            <a:xfrm>
              <a:off x="4648200" y="1600200"/>
              <a:ext cx="1295400" cy="6096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Airlift</a:t>
              </a:r>
              <a:endParaRPr 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6" name="Straight Arrow Connector 25"/>
            <p:cNvCxnSpPr/>
            <p:nvPr/>
          </p:nvCxnSpPr>
          <p:spPr>
            <a:xfrm rot="10800000">
              <a:off x="3962400" y="1905000"/>
              <a:ext cx="5334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cxnSp>
        <p:sp>
          <p:nvSpPr>
            <p:cNvPr id="27" name="Rectangle 26"/>
            <p:cNvSpPr/>
            <p:nvPr/>
          </p:nvSpPr>
          <p:spPr>
            <a:xfrm>
              <a:off x="1981200" y="1524000"/>
              <a:ext cx="1905000" cy="8382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Distributor  box</a:t>
              </a:r>
              <a:endParaRPr 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0" name="Straight Connector 29"/>
            <p:cNvCxnSpPr/>
            <p:nvPr/>
          </p:nvCxnSpPr>
          <p:spPr>
            <a:xfrm rot="10800000">
              <a:off x="914400" y="1905000"/>
              <a:ext cx="914400" cy="1588"/>
            </a:xfrm>
            <a:prstGeom prst="lin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cxnSp>
        <p:cxnSp>
          <p:nvCxnSpPr>
            <p:cNvPr id="32" name="Straight Arrow Connector 31"/>
            <p:cNvCxnSpPr/>
            <p:nvPr/>
          </p:nvCxnSpPr>
          <p:spPr>
            <a:xfrm rot="5400000">
              <a:off x="380206" y="2438400"/>
              <a:ext cx="1067594" cy="79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cxnSp>
        <p:sp>
          <p:nvSpPr>
            <p:cNvPr id="33" name="Rectangle 32"/>
            <p:cNvSpPr/>
            <p:nvPr/>
          </p:nvSpPr>
          <p:spPr>
            <a:xfrm>
              <a:off x="381000" y="3124200"/>
              <a:ext cx="2514600" cy="13716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Bak</a:t>
              </a:r>
              <a:r>
                <a:rPr lang="en-US" sz="24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Penampung</a:t>
              </a:r>
              <a:r>
                <a:rPr lang="en-US" sz="24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Air </a:t>
              </a:r>
              <a:r>
                <a:rPr lang="en-US" sz="24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Olahan</a:t>
              </a:r>
              <a:r>
                <a:rPr lang="en-US" sz="24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(</a:t>
              </a:r>
              <a:r>
                <a:rPr lang="en-US" sz="24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Clorinasi</a:t>
              </a:r>
              <a:r>
                <a:rPr lang="en-US" sz="24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Tank)</a:t>
              </a:r>
              <a:endParaRPr 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5" name="Straight Arrow Connector 34"/>
            <p:cNvCxnSpPr/>
            <p:nvPr/>
          </p:nvCxnSpPr>
          <p:spPr>
            <a:xfrm>
              <a:off x="1752600" y="533400"/>
              <a:ext cx="3810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cxnSp>
        <p:sp>
          <p:nvSpPr>
            <p:cNvPr id="36" name="Rectangle 35"/>
            <p:cNvSpPr/>
            <p:nvPr/>
          </p:nvSpPr>
          <p:spPr>
            <a:xfrm>
              <a:off x="3581400" y="3352800"/>
              <a:ext cx="1600200" cy="7620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Water Tank</a:t>
              </a:r>
              <a:endParaRPr 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8" name="Straight Arrow Connector 37"/>
            <p:cNvCxnSpPr/>
            <p:nvPr/>
          </p:nvCxnSpPr>
          <p:spPr>
            <a:xfrm rot="5400000">
              <a:off x="6744494" y="3543300"/>
              <a:ext cx="1904206" cy="79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cxnSp>
        <p:sp>
          <p:nvSpPr>
            <p:cNvPr id="39" name="Rectangle 38"/>
            <p:cNvSpPr/>
            <p:nvPr/>
          </p:nvSpPr>
          <p:spPr>
            <a:xfrm>
              <a:off x="6705600" y="4876800"/>
              <a:ext cx="1905000" cy="8382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Memisahkan</a:t>
              </a:r>
              <a:r>
                <a:rPr lang="en-US" sz="24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Lumpur</a:t>
              </a:r>
              <a:endParaRPr 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685800"/>
            <a:ext cx="8610600" cy="5562600"/>
          </a:xfrm>
          <a:prstGeom prst="rect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  <a:prstDash val="dash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14000"/>
              </a:lnSpc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Faktor-faktor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Mempengaruhi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Pengolahan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Limbah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Cair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Lumpur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Aktif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lnSpc>
                <a:spcPct val="114000"/>
              </a:lnSpc>
            </a:pPr>
            <a:endParaRPr lang="en-US" sz="1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4000"/>
              </a:lnSpc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Oksigen</a:t>
            </a:r>
            <a:endParaRPr lang="en-US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4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Oksigen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dibutuhkan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ketika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pengolahan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limbah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aerob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tetapi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anaerob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keberadaan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oksigen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reaktor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pengolahan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limbah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diperbolehkan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mikroorganisme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mendegradasi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limbah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bakteri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anaerob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membutuhkan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oksigen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14000"/>
              </a:lnSpc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066800"/>
            <a:ext cx="8229600" cy="4572000"/>
          </a:xfrm>
        </p:spPr>
        <p:txBody>
          <a:bodyPr>
            <a:normAutofit/>
          </a:bodyPr>
          <a:lstStyle/>
          <a:p>
            <a:pPr algn="just">
              <a:lnSpc>
                <a:spcPct val="130000"/>
              </a:lnSpc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id-ID" sz="3200" dirty="0" smtClean="0">
                <a:latin typeface="Times New Roman" pitchFamily="18" charset="0"/>
                <a:cs typeface="Times New Roman" pitchFamily="18" charset="0"/>
              </a:rPr>
              <a:t>uatu sistem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pengolahan</a:t>
            </a:r>
            <a:r>
              <a:rPr lang="id-ID" sz="3200" dirty="0" smtClean="0">
                <a:latin typeface="Times New Roman" pitchFamily="18" charset="0"/>
                <a:cs typeface="Times New Roman" pitchFamily="18" charset="0"/>
              </a:rPr>
              <a:t> limbah yang baik harus memperhatikan bahwa limbah tersebut tidak menjadi tempat berkembang biaknya bibit penyakit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id-ID" sz="3200" dirty="0" smtClean="0">
                <a:latin typeface="Times New Roman" pitchFamily="18" charset="0"/>
                <a:cs typeface="Times New Roman" pitchFamily="18" charset="0"/>
              </a:rPr>
              <a:t> dalam penanganannya tidak mencemari udara, air, atau tanah serta tidak menimbulkan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dampak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merugikan</a:t>
            </a:r>
            <a:r>
              <a:rPr lang="id-ID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30000"/>
              </a:lnSpc>
            </a:pP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228600" y="304800"/>
            <a:ext cx="8686800" cy="63246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anchor="t">
            <a:noAutofit/>
          </a:bodyPr>
          <a:lstStyle/>
          <a:p>
            <a:pPr algn="just">
              <a:lnSpc>
                <a:spcPct val="114000"/>
              </a:lnSpc>
            </a:pP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Nutrisi</a:t>
            </a:r>
            <a:endParaRPr lang="en-US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4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Mikroorganisme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menggunakan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bahan-bahan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organik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terkandung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limbah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cair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makanannya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tetapi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unsur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kimia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penting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banyak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nutrisi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pertumbuhan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bakteri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pertumbuhan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bakteri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optimal.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nutrisi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lain :</a:t>
            </a:r>
          </a:p>
          <a:p>
            <a:pPr algn="just">
              <a:lnSpc>
                <a:spcPct val="114000"/>
              </a:lnSpc>
            </a:pP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14000"/>
              </a:lnSpc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Makro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nutrient</a:t>
            </a:r>
          </a:p>
          <a:p>
            <a:pPr algn="just">
              <a:lnSpc>
                <a:spcPct val="114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lain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N, S, P, K, Mg, Ca, Fe, Na,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Cl.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Unsur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nitrogen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phospor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biasanya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diperoleh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urea.</a:t>
            </a:r>
          </a:p>
          <a:p>
            <a:pPr algn="just">
              <a:lnSpc>
                <a:spcPct val="114000"/>
              </a:lnSpc>
            </a:pPr>
            <a:endParaRPr lang="en-US" sz="11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14000"/>
              </a:lnSpc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Mikro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nutrient</a:t>
            </a:r>
          </a:p>
          <a:p>
            <a:pPr algn="just">
              <a:lnSpc>
                <a:spcPct val="114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lain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Zn,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Mo, Se, Co, Cu,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Ni 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Penggunaan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mikronutrient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1-100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μg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/L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jika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terlalu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banyak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justru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racun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mikroorganisme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398463" indent="-333375" algn="just">
              <a:lnSpc>
                <a:spcPct val="114000"/>
              </a:lnSpc>
              <a:spcBef>
                <a:spcPct val="20000"/>
              </a:spcBef>
              <a:buClr>
                <a:schemeClr val="accent1"/>
              </a:buClr>
              <a:buSzPct val="80000"/>
              <a:buBlip>
                <a:blip r:embed="rId2"/>
              </a:buBlip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1295400"/>
            <a:ext cx="8458200" cy="4191000"/>
          </a:xfrm>
          <a:prstGeom prst="rect">
            <a:avLst/>
          </a:prstGeom>
          <a:solidFill>
            <a:srgbClr val="CCECFF"/>
          </a:solidFill>
          <a:ln w="38100">
            <a:solidFill>
              <a:srgbClr val="FFFF00"/>
            </a:solidFill>
            <a:prstDash val="sysDot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Komposisi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Organisme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Komposisi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mikroorganisme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lumpur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aktif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sangat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menentukan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tidaknya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pengolahan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Kondisi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paling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pengolahan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limbah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lumpur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aktif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apabila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populasi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mikroorgamisme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dominan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Ciliata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terdapat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Rotifera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228600" y="1676400"/>
            <a:ext cx="8686800" cy="3429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anchor="t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e.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Temperatur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Pengaruh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temperatur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pertumbuhan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mikroorganisme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terutama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bakteri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kerja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enzim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berperan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sintetis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bahan-bahan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organik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terlarut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limbah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cair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Temperatur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optimal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lumpur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aktif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pertumbuhan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bakteri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32-36 </a:t>
            </a:r>
            <a:r>
              <a:rPr lang="en-US" sz="2400" baseline="30000" dirty="0" err="1" smtClean="0"/>
              <a:t>o</a:t>
            </a:r>
            <a:r>
              <a:rPr lang="en-US" sz="2400" dirty="0" err="1" smtClean="0"/>
              <a:t>C.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98463" indent="-333375" algn="just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SzPct val="80000"/>
              <a:buBlip>
                <a:blip r:embed="rId2"/>
              </a:buBlip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762000"/>
            <a:ext cx="8610600" cy="5715000"/>
          </a:xfrm>
          <a:prstGeom prst="rect">
            <a:avLst/>
          </a:prstGeom>
          <a:ln w="57150">
            <a:solidFill>
              <a:schemeClr val="accent3">
                <a:lumMod val="60000"/>
                <a:lumOff val="40000"/>
              </a:schemeClr>
            </a:solidFill>
            <a:prstDash val="dash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14000"/>
              </a:lnSpc>
            </a:pP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Jenis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Mikroorganisme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Lumpur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Aktif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lnSpc>
                <a:spcPct val="114000"/>
              </a:lnSpc>
            </a:pP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4000"/>
              </a:lnSpc>
            </a:pP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(a)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Bakteri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algn="just">
              <a:lnSpc>
                <a:spcPct val="114000"/>
              </a:lnSpc>
            </a:pP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komponen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utama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flok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lumpur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aktif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300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jenis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bakteri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hidup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lumpur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aktif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Bakteri-bakteri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mendegradasi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bahan-bahan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organik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mentransformasi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nutrien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Jenis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umum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sering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ditemukan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lumpur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aktif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i="1" dirty="0" err="1" smtClean="0">
                <a:latin typeface="Times New Roman" pitchFamily="18" charset="0"/>
                <a:cs typeface="Times New Roman" pitchFamily="18" charset="0"/>
              </a:rPr>
              <a:t>Zooglea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, Pseudomonas, </a:t>
            </a:r>
            <a:r>
              <a:rPr lang="en-US" sz="2200" i="1" dirty="0" err="1" smtClean="0">
                <a:latin typeface="Times New Roman" pitchFamily="18" charset="0"/>
                <a:cs typeface="Times New Roman" pitchFamily="18" charset="0"/>
              </a:rPr>
              <a:t>Flavobacterium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i="1" dirty="0" err="1" smtClean="0">
                <a:latin typeface="Times New Roman" pitchFamily="18" charset="0"/>
                <a:cs typeface="Times New Roman" pitchFamily="18" charset="0"/>
              </a:rPr>
              <a:t>Alkaligenes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, Bacillus, </a:t>
            </a:r>
            <a:r>
              <a:rPr lang="en-US" sz="2200" i="1" dirty="0" err="1" smtClean="0">
                <a:latin typeface="Times New Roman" pitchFamily="18" charset="0"/>
                <a:cs typeface="Times New Roman" pitchFamily="18" charset="0"/>
              </a:rPr>
              <a:t>Achromobacter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i="1" dirty="0" err="1" smtClean="0">
                <a:latin typeface="Times New Roman" pitchFamily="18" charset="0"/>
                <a:cs typeface="Times New Roman" pitchFamily="18" charset="0"/>
              </a:rPr>
              <a:t>Corynebacterium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i="1" dirty="0" err="1" smtClean="0">
                <a:latin typeface="Times New Roman" pitchFamily="18" charset="0"/>
                <a:cs typeface="Times New Roman" pitchFamily="18" charset="0"/>
              </a:rPr>
              <a:t>Comomonas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i="1" dirty="0" err="1" smtClean="0">
                <a:latin typeface="Times New Roman" pitchFamily="18" charset="0"/>
                <a:cs typeface="Times New Roman" pitchFamily="18" charset="0"/>
              </a:rPr>
              <a:t>Brevibacterium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i="1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i="1" dirty="0" err="1" smtClean="0">
                <a:latin typeface="Times New Roman" pitchFamily="18" charset="0"/>
                <a:cs typeface="Times New Roman" pitchFamily="18" charset="0"/>
              </a:rPr>
              <a:t>Acenetobactes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i="1" dirty="0" err="1" smtClean="0"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i="1" dirty="0" err="1" smtClean="0">
                <a:latin typeface="Times New Roman" pitchFamily="18" charset="0"/>
                <a:cs typeface="Times New Roman" pitchFamily="18" charset="0"/>
              </a:rPr>
              <a:t>Sphaerotillus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i="1" dirty="0" err="1" smtClean="0"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i="1" dirty="0" err="1" smtClean="0">
                <a:latin typeface="Times New Roman" pitchFamily="18" charset="0"/>
                <a:cs typeface="Times New Roman" pitchFamily="18" charset="0"/>
              </a:rPr>
              <a:t>Beggiatoa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i="1" dirty="0" err="1" smtClean="0">
                <a:latin typeface="Times New Roman" pitchFamily="18" charset="0"/>
                <a:cs typeface="Times New Roman" pitchFamily="18" charset="0"/>
              </a:rPr>
              <a:t>Vitreoscilla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algn="just">
              <a:lnSpc>
                <a:spcPct val="114000"/>
              </a:lnSpc>
            </a:pP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4000"/>
              </a:lnSpc>
            </a:pP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(b) Fungi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398463" algn="just">
              <a:lnSpc>
                <a:spcPct val="114000"/>
              </a:lnSpc>
            </a:pP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Jenis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umum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ditemukan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i="1" dirty="0" err="1" smtClean="0">
                <a:latin typeface="Times New Roman" pitchFamily="18" charset="0"/>
                <a:cs typeface="Times New Roman" pitchFamily="18" charset="0"/>
              </a:rPr>
              <a:t>Geotrichum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i="1" dirty="0" err="1" smtClean="0">
                <a:latin typeface="Times New Roman" pitchFamily="18" charset="0"/>
                <a:cs typeface="Times New Roman" pitchFamily="18" charset="0"/>
              </a:rPr>
              <a:t>Penicilium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i="1" dirty="0" err="1" smtClean="0">
                <a:latin typeface="Times New Roman" pitchFamily="18" charset="0"/>
                <a:cs typeface="Times New Roman" pitchFamily="18" charset="0"/>
              </a:rPr>
              <a:t>Chephalos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i="1" dirty="0" err="1" smtClean="0">
                <a:latin typeface="Times New Roman" pitchFamily="18" charset="0"/>
                <a:cs typeface="Times New Roman" pitchFamily="18" charset="0"/>
              </a:rPr>
              <a:t>porium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i="1" dirty="0" err="1" smtClean="0">
                <a:latin typeface="Times New Roman" pitchFamily="18" charset="0"/>
                <a:cs typeface="Times New Roman" pitchFamily="18" charset="0"/>
              </a:rPr>
              <a:t>Clados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i="1" dirty="0" err="1" smtClean="0">
                <a:latin typeface="Times New Roman" pitchFamily="18" charset="0"/>
                <a:cs typeface="Times New Roman" pitchFamily="18" charset="0"/>
              </a:rPr>
              <a:t>porium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i="1" dirty="0" err="1" smtClean="0">
                <a:latin typeface="Times New Roman" pitchFamily="18" charset="0"/>
                <a:cs typeface="Times New Roman" pitchFamily="18" charset="0"/>
              </a:rPr>
              <a:t>Alternaria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3400" y="1219200"/>
            <a:ext cx="8153400" cy="4191000"/>
          </a:xfrm>
          <a:prstGeom prst="rect">
            <a:avLst/>
          </a:prstGeom>
          <a:solidFill>
            <a:srgbClr val="CCECFF"/>
          </a:solidFill>
          <a:ln w="38100">
            <a:solidFill>
              <a:srgbClr val="00FF00"/>
            </a:solidFill>
            <a:prstDash val="sysDot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(c) Protozoa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>
              <a:lnSpc>
                <a:spcPct val="150000"/>
              </a:lnSpc>
            </a:pP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lnSpc>
                <a:spcPct val="150000"/>
              </a:lnSpc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d)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Rotifera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Paling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umum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ditemukan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jenis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Philodina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spp.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Lecane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Monogononta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2057400"/>
          <a:ext cx="8229600" cy="4640580"/>
        </p:xfrm>
        <a:graphic>
          <a:graphicData uri="http://schemas.openxmlformats.org/drawingml/2006/table">
            <a:tbl>
              <a:tblPr>
                <a:tableStyleId>{1E171933-4619-4E11-9A3F-F7608DF75F80}</a:tableStyleId>
              </a:tblPr>
              <a:tblGrid>
                <a:gridCol w="2228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28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5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5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44476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900" dirty="0">
                          <a:latin typeface="Times New Roman" pitchFamily="18" charset="0"/>
                          <a:cs typeface="Times New Roman" pitchFamily="18" charset="0"/>
                        </a:rPr>
                        <a:t>Parameter</a:t>
                      </a:r>
                      <a:endParaRPr lang="en-US" sz="19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latin typeface="Times New Roman" pitchFamily="18" charset="0"/>
                          <a:cs typeface="Times New Roman" pitchFamily="18" charset="0"/>
                        </a:rPr>
                        <a:t>Baku Mutu</a:t>
                      </a:r>
                      <a:endParaRPr lang="en-US" sz="1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04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 err="1">
                          <a:latin typeface="Times New Roman" pitchFamily="18" charset="0"/>
                          <a:cs typeface="Times New Roman" pitchFamily="18" charset="0"/>
                        </a:rPr>
                        <a:t>KepMen</a:t>
                      </a:r>
                      <a:r>
                        <a:rPr lang="en-US" sz="1900" dirty="0">
                          <a:latin typeface="Times New Roman" pitchFamily="18" charset="0"/>
                          <a:cs typeface="Times New Roman" pitchFamily="18" charset="0"/>
                        </a:rPr>
                        <a:t> LH No.112 </a:t>
                      </a:r>
                      <a:r>
                        <a:rPr lang="en-US" sz="1900" dirty="0" err="1">
                          <a:latin typeface="Times New Roman" pitchFamily="18" charset="0"/>
                          <a:cs typeface="Times New Roman" pitchFamily="18" charset="0"/>
                        </a:rPr>
                        <a:t>Tahun</a:t>
                      </a:r>
                      <a:r>
                        <a:rPr lang="en-US" sz="1900" dirty="0">
                          <a:latin typeface="Times New Roman" pitchFamily="18" charset="0"/>
                          <a:cs typeface="Times New Roman" pitchFamily="18" charset="0"/>
                        </a:rPr>
                        <a:t> 2003 </a:t>
                      </a:r>
                      <a:endParaRPr lang="en-US" sz="19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latin typeface="Times New Roman" pitchFamily="18" charset="0"/>
                          <a:cs typeface="Times New Roman" pitchFamily="18" charset="0"/>
                        </a:rPr>
                        <a:t>PPRI No. 82 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 err="1">
                          <a:latin typeface="Times New Roman" pitchFamily="18" charset="0"/>
                          <a:cs typeface="Times New Roman" pitchFamily="18" charset="0"/>
                        </a:rPr>
                        <a:t>Tahun</a:t>
                      </a:r>
                      <a:r>
                        <a:rPr lang="en-US" sz="1900" dirty="0">
                          <a:latin typeface="Times New Roman" pitchFamily="18" charset="0"/>
                          <a:cs typeface="Times New Roman" pitchFamily="18" charset="0"/>
                        </a:rPr>
                        <a:t> 2001 </a:t>
                      </a:r>
                      <a:endParaRPr lang="en-US" sz="19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 err="1">
                          <a:latin typeface="Times New Roman" pitchFamily="18" charset="0"/>
                          <a:cs typeface="Times New Roman" pitchFamily="18" charset="0"/>
                        </a:rPr>
                        <a:t>Perda</a:t>
                      </a:r>
                      <a:r>
                        <a:rPr lang="en-US" sz="19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900" dirty="0" err="1">
                          <a:latin typeface="Times New Roman" pitchFamily="18" charset="0"/>
                          <a:cs typeface="Times New Roman" pitchFamily="18" charset="0"/>
                        </a:rPr>
                        <a:t>Jabar</a:t>
                      </a:r>
                      <a:r>
                        <a:rPr lang="en-US" sz="1900" dirty="0">
                          <a:latin typeface="Times New Roman" pitchFamily="18" charset="0"/>
                          <a:cs typeface="Times New Roman" pitchFamily="18" charset="0"/>
                        </a:rPr>
                        <a:t> No. 39 </a:t>
                      </a:r>
                      <a:r>
                        <a:rPr lang="en-US" sz="1900" dirty="0" err="1">
                          <a:latin typeface="Times New Roman" pitchFamily="18" charset="0"/>
                          <a:cs typeface="Times New Roman" pitchFamily="18" charset="0"/>
                        </a:rPr>
                        <a:t>Tahun</a:t>
                      </a:r>
                      <a:r>
                        <a:rPr lang="en-US" sz="1900" dirty="0">
                          <a:latin typeface="Times New Roman" pitchFamily="18" charset="0"/>
                          <a:cs typeface="Times New Roman" pitchFamily="18" charset="0"/>
                        </a:rPr>
                        <a:t> 2000 </a:t>
                      </a:r>
                      <a:endParaRPr lang="en-US" sz="19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447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latin typeface="Times New Roman" pitchFamily="18" charset="0"/>
                          <a:cs typeface="Times New Roman" pitchFamily="18" charset="0"/>
                        </a:rPr>
                        <a:t>pH </a:t>
                      </a:r>
                      <a:endParaRPr lang="en-US" sz="19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latin typeface="Times New Roman" pitchFamily="18" charset="0"/>
                          <a:cs typeface="Times New Roman" pitchFamily="18" charset="0"/>
                        </a:rPr>
                        <a:t>6 – 9 </a:t>
                      </a:r>
                      <a:endParaRPr lang="en-US" sz="19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latin typeface="Times New Roman" pitchFamily="18" charset="0"/>
                          <a:cs typeface="Times New Roman" pitchFamily="18" charset="0"/>
                        </a:rPr>
                        <a:t>5 – 9 </a:t>
                      </a:r>
                      <a:endParaRPr lang="en-US" sz="19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latin typeface="Times New Roman" pitchFamily="18" charset="0"/>
                          <a:cs typeface="Times New Roman" pitchFamily="18" charset="0"/>
                        </a:rPr>
                        <a:t>6 – 9 </a:t>
                      </a:r>
                      <a:endParaRPr lang="en-US" sz="19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447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latin typeface="Times New Roman" pitchFamily="18" charset="0"/>
                          <a:cs typeface="Times New Roman" pitchFamily="18" charset="0"/>
                        </a:rPr>
                        <a:t>DHL (µS/cm) </a:t>
                      </a:r>
                      <a:endParaRPr lang="en-US" sz="1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endParaRPr lang="en-US" sz="19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latin typeface="Times New Roman" pitchFamily="18" charset="0"/>
                          <a:cs typeface="Times New Roman" pitchFamily="18" charset="0"/>
                        </a:rPr>
                        <a:t>2250 </a:t>
                      </a:r>
                      <a:endParaRPr lang="en-US" sz="1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endParaRPr lang="en-US" sz="19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447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latin typeface="Times New Roman" pitchFamily="18" charset="0"/>
                          <a:cs typeface="Times New Roman" pitchFamily="18" charset="0"/>
                        </a:rPr>
                        <a:t>TSS (mg/l) </a:t>
                      </a:r>
                      <a:endParaRPr lang="en-US" sz="1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latin typeface="Times New Roman" pitchFamily="18" charset="0"/>
                          <a:cs typeface="Times New Roman" pitchFamily="18" charset="0"/>
                        </a:rPr>
                        <a:t>100 </a:t>
                      </a:r>
                      <a:endParaRPr lang="en-US" sz="1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latin typeface="Times New Roman" pitchFamily="18" charset="0"/>
                          <a:cs typeface="Times New Roman" pitchFamily="18" charset="0"/>
                        </a:rPr>
                        <a:t>400 </a:t>
                      </a:r>
                      <a:endParaRPr lang="en-US" sz="1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latin typeface="Times New Roman" pitchFamily="18" charset="0"/>
                          <a:cs typeface="Times New Roman" pitchFamily="18" charset="0"/>
                        </a:rPr>
                        <a:t>1000 </a:t>
                      </a:r>
                      <a:endParaRPr lang="en-US" sz="19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447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latin typeface="Times New Roman" pitchFamily="18" charset="0"/>
                          <a:cs typeface="Times New Roman" pitchFamily="18" charset="0"/>
                        </a:rPr>
                        <a:t>BOD (mg/l) </a:t>
                      </a:r>
                      <a:endParaRPr lang="en-US" sz="1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latin typeface="Times New Roman" pitchFamily="18" charset="0"/>
                          <a:cs typeface="Times New Roman" pitchFamily="18" charset="0"/>
                        </a:rPr>
                        <a:t>100 </a:t>
                      </a:r>
                      <a:endParaRPr lang="en-US" sz="1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latin typeface="Times New Roman" pitchFamily="18" charset="0"/>
                          <a:cs typeface="Times New Roman" pitchFamily="18" charset="0"/>
                        </a:rPr>
                        <a:t>12 </a:t>
                      </a:r>
                      <a:endParaRPr lang="en-US" sz="1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latin typeface="Times New Roman" pitchFamily="18" charset="0"/>
                          <a:cs typeface="Times New Roman" pitchFamily="18" charset="0"/>
                        </a:rPr>
                        <a:t>6 </a:t>
                      </a:r>
                      <a:endParaRPr lang="en-US" sz="19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447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latin typeface="Times New Roman" pitchFamily="18" charset="0"/>
                          <a:cs typeface="Times New Roman" pitchFamily="18" charset="0"/>
                        </a:rPr>
                        <a:t>COD (mg/l) </a:t>
                      </a:r>
                      <a:endParaRPr lang="en-US" sz="1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endParaRPr lang="en-US" sz="1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latin typeface="Times New Roman" pitchFamily="18" charset="0"/>
                          <a:cs typeface="Times New Roman" pitchFamily="18" charset="0"/>
                        </a:rPr>
                        <a:t>100 </a:t>
                      </a:r>
                      <a:endParaRPr lang="en-US" sz="1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latin typeface="Times New Roman" pitchFamily="18" charset="0"/>
                          <a:cs typeface="Times New Roman" pitchFamily="18" charset="0"/>
                        </a:rPr>
                        <a:t>10 </a:t>
                      </a:r>
                      <a:endParaRPr lang="en-US" sz="19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447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latin typeface="Times New Roman" pitchFamily="18" charset="0"/>
                          <a:cs typeface="Times New Roman" pitchFamily="18" charset="0"/>
                        </a:rPr>
                        <a:t>DO (mg/l) </a:t>
                      </a:r>
                      <a:endParaRPr lang="en-US" sz="1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latin typeface="Times New Roman" pitchFamily="18" charset="0"/>
                          <a:cs typeface="Times New Roman" pitchFamily="18" charset="0"/>
                        </a:rPr>
                        <a:t>3 </a:t>
                      </a:r>
                      <a:endParaRPr lang="en-US" sz="19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latin typeface="Times New Roman" pitchFamily="18" charset="0"/>
                          <a:cs typeface="Times New Roman" pitchFamily="18" charset="0"/>
                        </a:rPr>
                        <a:t>3 </a:t>
                      </a:r>
                      <a:endParaRPr lang="en-US" sz="1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latin typeface="Times New Roman" pitchFamily="18" charset="0"/>
                          <a:cs typeface="Times New Roman" pitchFamily="18" charset="0"/>
                        </a:rPr>
                        <a:t>&gt; 3 </a:t>
                      </a:r>
                      <a:endParaRPr lang="en-US" sz="19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457200" y="304800"/>
            <a:ext cx="8001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d-ID" sz="32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Kar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ak</a:t>
            </a:r>
            <a:r>
              <a:rPr kumimoji="0" lang="id-ID" sz="32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teristik badan air penerima limbah domestik dan baku mutu</a:t>
            </a:r>
            <a:r>
              <a:rPr kumimoji="0" lang="en-US" sz="3200" b="0" i="0" u="none" strike="noStrike" cap="none" normalizeH="0" dirty="0" smtClean="0">
                <a:ln>
                  <a:noFill/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32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kelayakannya menurut berbagai peraturan yang berlaku di Indonesia.</a:t>
            </a:r>
            <a:endParaRPr kumimoji="0" lang="id-ID" sz="32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20000"/>
                  <a:lumOff val="80000"/>
                </a:schemeClr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19200" y="1981200"/>
            <a:ext cx="638508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80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TERIMA KASIH</a:t>
            </a:r>
            <a:endParaRPr lang="en-US" sz="80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304800"/>
            <a:ext cx="8229600" cy="45720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istilah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Baku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Pengolahan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limbah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1981200"/>
            <a:ext cx="1752600" cy="533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Ekualisasi</a:t>
            </a:r>
            <a:endParaRPr lang="en-US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2438400" y="2057400"/>
            <a:ext cx="3048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95600" y="1066800"/>
            <a:ext cx="5943600" cy="25146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14000"/>
              </a:lnSpc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Langkah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awal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menyeragamkan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mutu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limbah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misal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pH,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suhu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COD, BOD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dll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sebelum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diolah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Jika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limbah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diseragamkan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terlebih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dahulu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kontrol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pengolahan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sulit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dimungkinkan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4648200"/>
            <a:ext cx="1981200" cy="1219200"/>
          </a:xfrm>
          <a:prstGeom prst="rect">
            <a:avLst/>
          </a:prstGeom>
          <a:solidFill>
            <a:srgbClr val="99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Penyaringan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screening / filtration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2438400" y="5029200"/>
            <a:ext cx="3048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895600" y="4114800"/>
            <a:ext cx="5943600" cy="2362200"/>
          </a:xfrm>
          <a:prstGeom prst="rect">
            <a:avLst/>
          </a:prstGeom>
          <a:solidFill>
            <a:srgbClr val="99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14000"/>
              </a:lnSpc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Penyaringan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pembersihan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melewatkannya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melalui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berpori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media.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Tujuan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penyaringan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menghilangkan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zat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padat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mengapung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tersuspensi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berukuran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besar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2743200"/>
            <a:ext cx="2209800" cy="1524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Penggumpalan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Koagulasi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Flokulasi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2590800" y="3276600"/>
            <a:ext cx="3048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971800" y="2057400"/>
            <a:ext cx="5943600" cy="2819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14000"/>
              </a:lnSpc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pengolahan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dimana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zat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padat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suspended solid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sangat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kecil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zat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koloid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limbah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diikat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koagulan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flokulan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kemudian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membentuk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flok-flok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siap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mudah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diendapkan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pengendapan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1143000"/>
            <a:ext cx="1828800" cy="533400"/>
          </a:xfrm>
          <a:prstGeom prst="rect">
            <a:avLst/>
          </a:prstGeom>
          <a:ln w="57150">
            <a:prstDash val="dash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Sedimentasi</a:t>
            </a:r>
            <a:endParaRPr lang="en-US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743200" y="457200"/>
            <a:ext cx="6172200" cy="2209800"/>
          </a:xfrm>
          <a:prstGeom prst="rect">
            <a:avLst/>
          </a:prstGeom>
          <a:ln w="57150">
            <a:prstDash val="dash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14000"/>
              </a:lnSpc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Pemisahan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partikel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memanfaatkan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gaya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gravitasi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bertujuan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memperoleh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buangan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jernih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mempermudah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penanganan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lumpur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609600" y="4419600"/>
            <a:ext cx="1219200" cy="533400"/>
          </a:xfrm>
          <a:prstGeom prst="rect">
            <a:avLst/>
          </a:prstGeom>
          <a:ln w="38100">
            <a:prstDash val="lgDashDot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Aerasi</a:t>
            </a:r>
            <a:endParaRPr lang="en-US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43200" y="3276600"/>
            <a:ext cx="6172200" cy="3200400"/>
          </a:xfrm>
          <a:prstGeom prst="rect">
            <a:avLst/>
          </a:prstGeom>
          <a:ln w="38100">
            <a:prstDash val="lgDashDot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14000"/>
              </a:lnSpc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pengolahan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memberikan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kesempatan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bersentuhan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udara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bertujuan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menaikkan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kandungan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oksigen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menurunkan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kandungan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karbondioksida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menghilangkan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kandungan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H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metan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zat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organik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mudah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menguap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menimbulkan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Right Arrow 7"/>
          <p:cNvSpPr/>
          <p:nvPr/>
        </p:nvSpPr>
        <p:spPr>
          <a:xfrm>
            <a:off x="2286000" y="1295400"/>
            <a:ext cx="304800" cy="304800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2209800" y="4572000"/>
            <a:ext cx="304800" cy="3048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" y="2514600"/>
            <a:ext cx="1981200" cy="1752600"/>
          </a:xfrm>
          <a:prstGeom prst="rect">
            <a:avLst/>
          </a:prstGeom>
          <a:ln w="57150">
            <a:solidFill>
              <a:srgbClr val="00FF00"/>
            </a:solidFill>
            <a:prstDash val="dash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Pengolahan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Biologi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Lumpur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Aktif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2743200" y="1295400"/>
            <a:ext cx="6172200" cy="4343400"/>
          </a:xfrm>
          <a:prstGeom prst="rect">
            <a:avLst/>
          </a:prstGeom>
          <a:ln w="57150">
            <a:solidFill>
              <a:srgbClr val="00FF00"/>
            </a:solidFill>
            <a:prstDash val="dash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14000"/>
              </a:lnSpc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Oksidasi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biologis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terutama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pengolahan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limbah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Tujuan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pengolahan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biologi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mengurangi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jumlah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kandungan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organik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terlarut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termasuk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partikulat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mengubahnya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bentuk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terendap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flokulasi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biologi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mikroorganisme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Right Arrow 5"/>
          <p:cNvSpPr/>
          <p:nvPr/>
        </p:nvSpPr>
        <p:spPr>
          <a:xfrm>
            <a:off x="2209800" y="3276600"/>
            <a:ext cx="304800" cy="304800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33400" y="533400"/>
            <a:ext cx="7696200" cy="1066800"/>
          </a:xfrm>
          <a:prstGeom prst="rect">
            <a:avLst/>
          </a:prstGeom>
          <a:ln w="38100">
            <a:prstDash val="sysDot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14000"/>
              </a:lnSpc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buangan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produksi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berupa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zat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cair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diolah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melalui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IPAL.  </a:t>
            </a:r>
          </a:p>
        </p:txBody>
      </p:sp>
      <p:sp>
        <p:nvSpPr>
          <p:cNvPr id="6" name="Rectangle 5"/>
          <p:cNvSpPr/>
          <p:nvPr/>
        </p:nvSpPr>
        <p:spPr>
          <a:xfrm>
            <a:off x="228600" y="2971800"/>
            <a:ext cx="3429000" cy="2819400"/>
          </a:xfrm>
          <a:prstGeom prst="rect">
            <a:avLst/>
          </a:prstGeom>
          <a:ln w="38100">
            <a:prstDash val="sysDot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14000"/>
              </a:lnSpc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Jika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analisis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menunjukkan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limbah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beracun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baku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mutu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dikirim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pusat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pengolahan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limbah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cair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rot="10800000" flipV="1">
            <a:off x="1600200" y="1828800"/>
            <a:ext cx="2743200" cy="838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4343400" y="1828800"/>
            <a:ext cx="2743200" cy="6858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5181600" y="2895600"/>
            <a:ext cx="3581400" cy="2819400"/>
          </a:xfrm>
          <a:prstGeom prst="rect">
            <a:avLst/>
          </a:prstGeom>
          <a:ln w="38100">
            <a:prstDash val="sysDot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14000"/>
              </a:lnSpc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Jika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sesuai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baku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mutu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limbah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dibuang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lingkungan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ijin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BAPEDAL.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42672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58738" indent="6350">
              <a:lnSpc>
                <a:spcPct val="114000"/>
              </a:lnSpc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perlakuan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dibutuhkan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memenuhi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mutu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58738" indent="6350">
              <a:lnSpc>
                <a:spcPct val="114000"/>
              </a:lnSpc>
              <a:buNone/>
            </a:pPr>
            <a:endParaRPr lang="en-US" sz="9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14000"/>
              </a:lnSpc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Perlakuan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primer 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Penghilangan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fisik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tersuspensi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lvl="0">
              <a:lnSpc>
                <a:spcPct val="114000"/>
              </a:lnSpc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Perlakuan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sekunder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Degradasi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mikroba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menghilangkan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senyawa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organik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terlarut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lvl="0">
              <a:lnSpc>
                <a:spcPct val="114000"/>
              </a:lnSpc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Perlakuan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tersier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Pemisahan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terendapkan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14000"/>
              </a:lnSpc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371600"/>
            <a:ext cx="8229600" cy="3886200"/>
          </a:xfrm>
          <a:prstGeom prst="rect">
            <a:avLst/>
          </a:prstGeom>
          <a:ln w="38100">
            <a:solidFill>
              <a:srgbClr val="FF6600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anchor="t">
            <a:normAutofit/>
          </a:bodyPr>
          <a:lstStyle/>
          <a:p>
            <a:pPr>
              <a:lnSpc>
                <a:spcPct val="114000"/>
              </a:lnSpc>
            </a:pP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Sarat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perlu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dipenuhi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membangun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IPAL,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ct val="114000"/>
              </a:lnSpc>
            </a:pPr>
            <a:endParaRPr lang="en-US" sz="11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14000"/>
              </a:lnSpc>
              <a:buFont typeface="Wingdings" pitchFamily="2" charset="2"/>
              <a:buChar char="ü"/>
              <a:tabLst>
                <a:tab pos="515938" algn="l"/>
              </a:tabLst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Sederhana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mudah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diterapkan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>
              <a:lnSpc>
                <a:spcPct val="114000"/>
              </a:lnSpc>
              <a:buFont typeface="Wingdings" pitchFamily="2" charset="2"/>
              <a:buChar char="ü"/>
              <a:tabLst>
                <a:tab pos="515938" algn="l"/>
              </a:tabLst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Teknologi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diterapkan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sudah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tersedia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>
              <a:lnSpc>
                <a:spcPct val="114000"/>
              </a:lnSpc>
              <a:buFont typeface="Wingdings" pitchFamily="2" charset="2"/>
              <a:buChar char="ü"/>
              <a:tabLst>
                <a:tab pos="515938" algn="l"/>
              </a:tabLst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dipercaya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hasilnya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>
              <a:lnSpc>
                <a:spcPct val="114000"/>
              </a:lnSpc>
              <a:buFont typeface="Wingdings" pitchFamily="2" charset="2"/>
              <a:buChar char="ü"/>
              <a:tabLst>
                <a:tab pos="515938" algn="l"/>
              </a:tabLst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mahal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594</TotalTime>
  <Words>1190</Words>
  <Application>Microsoft Office PowerPoint</Application>
  <PresentationFormat>On-screen Show (4:3)</PresentationFormat>
  <Paragraphs>151</Paragraphs>
  <Slides>26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Arial</vt:lpstr>
      <vt:lpstr>Calibri</vt:lpstr>
      <vt:lpstr>Century Gothic</vt:lpstr>
      <vt:lpstr>Times New Roman</vt:lpstr>
      <vt:lpstr>Verdana</vt:lpstr>
      <vt:lpstr>Wingdings</vt:lpstr>
      <vt:lpstr>Wingdings 2</vt:lpstr>
      <vt:lpstr>Verve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Windows User</cp:lastModifiedBy>
  <cp:revision>53</cp:revision>
  <dcterms:created xsi:type="dcterms:W3CDTF">2006-08-16T00:00:00Z</dcterms:created>
  <dcterms:modified xsi:type="dcterms:W3CDTF">2020-11-14T05:03:21Z</dcterms:modified>
</cp:coreProperties>
</file>