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9144000" cy="6858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53612" y="252729"/>
            <a:ext cx="2636774" cy="45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0240" y="1396949"/>
            <a:ext cx="7870825" cy="1645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82064" y="1064716"/>
            <a:ext cx="6962140" cy="1123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5080" indent="-26034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DIFERENSIAL KALKULUS</a:t>
            </a:r>
            <a:r>
              <a:rPr sz="3600" spc="-85" dirty="0"/>
              <a:t> </a:t>
            </a:r>
            <a:r>
              <a:rPr sz="3600" dirty="0"/>
              <a:t>DARI  FUNGSI BEBERAPA</a:t>
            </a:r>
            <a:r>
              <a:rPr sz="3600" spc="-105" dirty="0"/>
              <a:t> </a:t>
            </a:r>
            <a:r>
              <a:rPr sz="3600" dirty="0"/>
              <a:t>VARIABEL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2740914" y="3049673"/>
            <a:ext cx="4133850" cy="160685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lang="en-US" sz="2800" b="1" spc="-10" dirty="0" smtClean="0">
                <a:latin typeface="Calibri"/>
                <a:cs typeface="Calibri"/>
              </a:rPr>
              <a:t>FISIKA S</a:t>
            </a:r>
            <a:r>
              <a:rPr sz="2800" b="1" spc="-10" dirty="0" smtClean="0">
                <a:latin typeface="Calibri"/>
                <a:cs typeface="Calibri"/>
              </a:rPr>
              <a:t>MATEMATIKA </a:t>
            </a:r>
            <a:r>
              <a:rPr sz="2800" b="1" spc="-5" dirty="0" smtClean="0">
                <a:latin typeface="Calibri"/>
                <a:cs typeface="Calibri"/>
              </a:rPr>
              <a:t>1</a:t>
            </a:r>
            <a:endParaRPr sz="2800" dirty="0">
              <a:latin typeface="Calibri"/>
              <a:cs typeface="Calibri"/>
            </a:endParaRPr>
          </a:p>
          <a:p>
            <a:pPr marL="12065" marR="5080" algn="ctr">
              <a:lnSpc>
                <a:spcPts val="4040"/>
              </a:lnSpc>
              <a:spcBef>
                <a:spcPts val="240"/>
              </a:spcBef>
            </a:pPr>
            <a:r>
              <a:rPr sz="2800" b="1" spc="-10" dirty="0">
                <a:latin typeface="Calibri"/>
                <a:cs typeface="Calibri"/>
              </a:rPr>
              <a:t>Jurusan: </a:t>
            </a:r>
            <a:r>
              <a:rPr lang="en-US" sz="2800" b="1" spc="-5" dirty="0" err="1" smtClean="0">
                <a:latin typeface="Calibri"/>
                <a:cs typeface="Calibri"/>
              </a:rPr>
              <a:t>Fisi</a:t>
            </a:r>
            <a:r>
              <a:rPr sz="2800" b="1" spc="-5" dirty="0" err="1" smtClean="0">
                <a:latin typeface="Calibri"/>
                <a:cs typeface="Calibri"/>
              </a:rPr>
              <a:t>ika</a:t>
            </a:r>
            <a:r>
              <a:rPr sz="2800" b="1" spc="-5" dirty="0" smtClean="0">
                <a:latin typeface="Calibri"/>
                <a:cs typeface="Calibri"/>
              </a:rPr>
              <a:t>  </a:t>
            </a:r>
            <a:endParaRPr lang="en-US" sz="2800" b="1" spc="-5" dirty="0" smtClean="0">
              <a:latin typeface="Calibri"/>
              <a:cs typeface="Calibri"/>
            </a:endParaRPr>
          </a:p>
          <a:p>
            <a:pPr marL="12065" marR="5080" algn="ctr">
              <a:lnSpc>
                <a:spcPts val="4040"/>
              </a:lnSpc>
              <a:spcBef>
                <a:spcPts val="240"/>
              </a:spcBef>
            </a:pPr>
            <a:r>
              <a:rPr sz="2800" b="1" spc="-5" dirty="0" err="1" smtClean="0">
                <a:latin typeface="Calibri"/>
                <a:cs typeface="Calibri"/>
              </a:rPr>
              <a:t>Fakultas</a:t>
            </a:r>
            <a:r>
              <a:rPr sz="2800" b="1" spc="-5" dirty="0">
                <a:latin typeface="Calibri"/>
                <a:cs typeface="Calibri"/>
              </a:rPr>
              <a:t>: </a:t>
            </a:r>
            <a:r>
              <a:rPr lang="en-US" sz="2800" b="1" spc="-10" dirty="0" smtClean="0">
                <a:latin typeface="Calibri"/>
                <a:cs typeface="Calibri"/>
              </a:rPr>
              <a:t>MIPA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SOAL</a:t>
            </a:r>
            <a:r>
              <a:rPr spc="-105" dirty="0"/>
              <a:t> </a:t>
            </a:r>
            <a:r>
              <a:rPr spc="-35" dirty="0"/>
              <a:t>LATIHAN</a:t>
            </a:r>
          </a:p>
        </p:txBody>
      </p:sp>
      <p:sp>
        <p:nvSpPr>
          <p:cNvPr id="3" name="object 3"/>
          <p:cNvSpPr/>
          <p:nvPr/>
        </p:nvSpPr>
        <p:spPr>
          <a:xfrm>
            <a:off x="2048254" y="990600"/>
            <a:ext cx="6105146" cy="5410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67561" y="4953761"/>
            <a:ext cx="4267200" cy="1371600"/>
          </a:xfrm>
          <a:custGeom>
            <a:avLst/>
            <a:gdLst/>
            <a:ahLst/>
            <a:cxnLst/>
            <a:rect l="l" t="t" r="r" b="b"/>
            <a:pathLst>
              <a:path w="4267200" h="1371600">
                <a:moveTo>
                  <a:pt x="0" y="1371600"/>
                </a:moveTo>
                <a:lnTo>
                  <a:pt x="4267200" y="1371600"/>
                </a:lnTo>
                <a:lnTo>
                  <a:pt x="4267200" y="0"/>
                </a:lnTo>
                <a:lnTo>
                  <a:pt x="0" y="0"/>
                </a:lnTo>
                <a:lnTo>
                  <a:pt x="0" y="1371600"/>
                </a:lnTo>
                <a:close/>
              </a:path>
            </a:pathLst>
          </a:custGeom>
          <a:solidFill>
            <a:srgbClr val="BADF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67561" y="4953761"/>
            <a:ext cx="4267200" cy="1371600"/>
          </a:xfrm>
          <a:custGeom>
            <a:avLst/>
            <a:gdLst/>
            <a:ahLst/>
            <a:cxnLst/>
            <a:rect l="l" t="t" r="r" b="b"/>
            <a:pathLst>
              <a:path w="4267200" h="1371600">
                <a:moveTo>
                  <a:pt x="0" y="1371600"/>
                </a:moveTo>
                <a:lnTo>
                  <a:pt x="4267200" y="1371600"/>
                </a:lnTo>
                <a:lnTo>
                  <a:pt x="4267200" y="0"/>
                </a:lnTo>
                <a:lnTo>
                  <a:pt x="0" y="0"/>
                </a:lnTo>
                <a:lnTo>
                  <a:pt x="0" y="1371600"/>
                </a:lnTo>
                <a:close/>
              </a:path>
            </a:pathLst>
          </a:custGeom>
          <a:ln w="25908">
            <a:solidFill>
              <a:srgbClr val="88A3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324480" y="333197"/>
            <a:ext cx="472821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DIFERENSIAL</a:t>
            </a:r>
            <a:r>
              <a:rPr sz="3600" spc="-70" dirty="0"/>
              <a:t> </a:t>
            </a:r>
            <a:r>
              <a:rPr sz="3600" dirty="0"/>
              <a:t>TOTAL</a:t>
            </a:r>
            <a:endParaRPr sz="3600"/>
          </a:p>
        </p:txBody>
      </p:sp>
      <p:sp>
        <p:nvSpPr>
          <p:cNvPr id="5" name="object 5"/>
          <p:cNvSpPr txBox="1"/>
          <p:nvPr/>
        </p:nvSpPr>
        <p:spPr>
          <a:xfrm>
            <a:off x="764540" y="1017778"/>
            <a:ext cx="7868284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Misal </a:t>
            </a:r>
            <a:r>
              <a:rPr sz="1800" dirty="0">
                <a:latin typeface="Arial"/>
                <a:cs typeface="Arial"/>
              </a:rPr>
              <a:t>z = </a:t>
            </a:r>
            <a:r>
              <a:rPr sz="1800" spc="-10" dirty="0">
                <a:latin typeface="Arial"/>
                <a:cs typeface="Arial"/>
              </a:rPr>
              <a:t>F(x,y), </a:t>
            </a:r>
            <a:r>
              <a:rPr sz="1800" spc="-5" dirty="0">
                <a:latin typeface="Arial"/>
                <a:cs typeface="Arial"/>
              </a:rPr>
              <a:t>dan fungsi tersebut dapat diturunkan terhadap variable </a:t>
            </a:r>
            <a:r>
              <a:rPr sz="1800" dirty="0">
                <a:latin typeface="Arial"/>
                <a:cs typeface="Arial"/>
              </a:rPr>
              <a:t>x </a:t>
            </a:r>
            <a:r>
              <a:rPr sz="1800" spc="-10" dirty="0">
                <a:latin typeface="Arial"/>
                <a:cs typeface="Arial"/>
              </a:rPr>
              <a:t>dan  </a:t>
            </a:r>
            <a:r>
              <a:rPr sz="1800" spc="-15" dirty="0">
                <a:latin typeface="Arial"/>
                <a:cs typeface="Arial"/>
              </a:rPr>
              <a:t>y, </a:t>
            </a:r>
            <a:r>
              <a:rPr sz="1800" spc="-5" dirty="0">
                <a:latin typeface="Arial"/>
                <a:cs typeface="Arial"/>
              </a:rPr>
              <a:t>maka diperoleh turuna parisal terhadap </a:t>
            </a:r>
            <a:r>
              <a:rPr sz="1800" dirty="0">
                <a:latin typeface="Arial"/>
                <a:cs typeface="Arial"/>
              </a:rPr>
              <a:t>x </a:t>
            </a:r>
            <a:r>
              <a:rPr sz="1800" spc="-5" dirty="0">
                <a:latin typeface="Arial"/>
                <a:cs typeface="Arial"/>
              </a:rPr>
              <a:t>dan turunan parsial terhadap </a:t>
            </a:r>
            <a:r>
              <a:rPr sz="1800" dirty="0">
                <a:latin typeface="Arial"/>
                <a:cs typeface="Arial"/>
              </a:rPr>
              <a:t>y  </a:t>
            </a:r>
            <a:r>
              <a:rPr sz="1800" spc="-10" dirty="0">
                <a:latin typeface="Arial"/>
                <a:cs typeface="Arial"/>
              </a:rPr>
              <a:t>yang </a:t>
            </a:r>
            <a:r>
              <a:rPr sz="1800" spc="-5" dirty="0">
                <a:latin typeface="Arial"/>
                <a:cs typeface="Arial"/>
              </a:rPr>
              <a:t>secara berturut-turut dinotasikan</a:t>
            </a:r>
            <a:r>
              <a:rPr sz="1800" spc="7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dengan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691639" y="2192273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456" y="0"/>
                </a:lnTo>
              </a:path>
            </a:pathLst>
          </a:custGeom>
          <a:ln w="16763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41804" y="2192273"/>
            <a:ext cx="640080" cy="0"/>
          </a:xfrm>
          <a:custGeom>
            <a:avLst/>
            <a:gdLst/>
            <a:ahLst/>
            <a:cxnLst/>
            <a:rect l="l" t="t" r="r" b="b"/>
            <a:pathLst>
              <a:path w="640080">
                <a:moveTo>
                  <a:pt x="0" y="0"/>
                </a:moveTo>
                <a:lnTo>
                  <a:pt x="640080" y="0"/>
                </a:lnTo>
              </a:path>
            </a:pathLst>
          </a:custGeom>
          <a:ln w="16763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647189" y="1793247"/>
            <a:ext cx="1289050" cy="650240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540"/>
              </a:spcBef>
            </a:pPr>
            <a:r>
              <a:rPr sz="1450" spc="5" dirty="0">
                <a:solidFill>
                  <a:srgbClr val="006FC0"/>
                </a:solidFill>
                <a:latin typeface="Cambria Math"/>
                <a:cs typeface="Cambria Math"/>
              </a:rPr>
              <a:t>𝝏𝒛 </a:t>
            </a:r>
            <a:r>
              <a:rPr sz="3000" baseline="-33333" dirty="0">
                <a:solidFill>
                  <a:srgbClr val="006FC0"/>
                </a:solidFill>
                <a:latin typeface="Cambria Math"/>
                <a:cs typeface="Cambria Math"/>
              </a:rPr>
              <a:t>=</a:t>
            </a:r>
            <a:r>
              <a:rPr sz="3000" spc="-7" baseline="-33333" dirty="0">
                <a:solidFill>
                  <a:srgbClr val="006FC0"/>
                </a:solidFill>
                <a:latin typeface="Cambria Math"/>
                <a:cs typeface="Cambria Math"/>
              </a:rPr>
              <a:t> </a:t>
            </a:r>
            <a:r>
              <a:rPr sz="1450" dirty="0">
                <a:solidFill>
                  <a:srgbClr val="006FC0"/>
                </a:solidFill>
                <a:latin typeface="Cambria Math"/>
                <a:cs typeface="Cambria Math"/>
              </a:rPr>
              <a:t>𝝏𝑭(𝒙,𝒚)</a:t>
            </a:r>
            <a:endParaRPr sz="1450">
              <a:latin typeface="Cambria Math"/>
              <a:cs typeface="Cambria Math"/>
            </a:endParaRPr>
          </a:p>
          <a:p>
            <a:pPr marL="44450">
              <a:lnSpc>
                <a:spcPct val="100000"/>
              </a:lnSpc>
              <a:spcBef>
                <a:spcPts val="334"/>
              </a:spcBef>
              <a:tabLst>
                <a:tab pos="804545" algn="l"/>
              </a:tabLst>
            </a:pPr>
            <a:r>
              <a:rPr sz="1450" spc="5" dirty="0">
                <a:solidFill>
                  <a:srgbClr val="006FC0"/>
                </a:solidFill>
                <a:latin typeface="Cambria Math"/>
                <a:cs typeface="Cambria Math"/>
              </a:rPr>
              <a:t>𝝏𝒙	</a:t>
            </a:r>
            <a:r>
              <a:rPr sz="1450" dirty="0">
                <a:solidFill>
                  <a:srgbClr val="006FC0"/>
                </a:solidFill>
                <a:latin typeface="Cambria Math"/>
                <a:cs typeface="Cambria Math"/>
              </a:rPr>
              <a:t>𝝏𝒙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37428" y="2023998"/>
            <a:ext cx="3048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(1)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755648" y="3065526"/>
            <a:ext cx="224154" cy="0"/>
          </a:xfrm>
          <a:custGeom>
            <a:avLst/>
            <a:gdLst/>
            <a:ahLst/>
            <a:cxnLst/>
            <a:rect l="l" t="t" r="r" b="b"/>
            <a:pathLst>
              <a:path w="224155">
                <a:moveTo>
                  <a:pt x="0" y="0"/>
                </a:moveTo>
                <a:lnTo>
                  <a:pt x="224027" y="0"/>
                </a:lnTo>
              </a:path>
            </a:pathLst>
          </a:custGeom>
          <a:ln w="16763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08860" y="3065526"/>
            <a:ext cx="640080" cy="0"/>
          </a:xfrm>
          <a:custGeom>
            <a:avLst/>
            <a:gdLst/>
            <a:ahLst/>
            <a:cxnLst/>
            <a:rect l="l" t="t" r="r" b="b"/>
            <a:pathLst>
              <a:path w="640080">
                <a:moveTo>
                  <a:pt x="0" y="0"/>
                </a:moveTo>
                <a:lnTo>
                  <a:pt x="640080" y="0"/>
                </a:lnTo>
              </a:path>
            </a:pathLst>
          </a:custGeom>
          <a:ln w="16763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337428" y="2897504"/>
            <a:ext cx="3048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(2)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39140" y="2666151"/>
            <a:ext cx="2692400" cy="974725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1024255">
              <a:lnSpc>
                <a:spcPct val="100000"/>
              </a:lnSpc>
              <a:spcBef>
                <a:spcPts val="540"/>
              </a:spcBef>
            </a:pPr>
            <a:r>
              <a:rPr sz="1450" spc="5" dirty="0">
                <a:solidFill>
                  <a:srgbClr val="006FC0"/>
                </a:solidFill>
                <a:latin typeface="Cambria Math"/>
                <a:cs typeface="Cambria Math"/>
              </a:rPr>
              <a:t>𝝏𝒛 </a:t>
            </a:r>
            <a:r>
              <a:rPr sz="3000" baseline="-33333" dirty="0">
                <a:solidFill>
                  <a:srgbClr val="006FC0"/>
                </a:solidFill>
                <a:latin typeface="Cambria Math"/>
                <a:cs typeface="Cambria Math"/>
              </a:rPr>
              <a:t>=</a:t>
            </a:r>
            <a:r>
              <a:rPr sz="3000" spc="60" baseline="-33333" dirty="0">
                <a:solidFill>
                  <a:srgbClr val="006FC0"/>
                </a:solidFill>
                <a:latin typeface="Cambria Math"/>
                <a:cs typeface="Cambria Math"/>
              </a:rPr>
              <a:t> </a:t>
            </a:r>
            <a:r>
              <a:rPr sz="1450" dirty="0">
                <a:solidFill>
                  <a:srgbClr val="006FC0"/>
                </a:solidFill>
                <a:latin typeface="Cambria Math"/>
                <a:cs typeface="Cambria Math"/>
              </a:rPr>
              <a:t>𝝏𝑭(𝒙,𝒚)</a:t>
            </a:r>
            <a:endParaRPr sz="1450">
              <a:latin typeface="Cambria Math"/>
              <a:cs typeface="Cambria Math"/>
            </a:endParaRPr>
          </a:p>
          <a:p>
            <a:pPr marL="1016635">
              <a:lnSpc>
                <a:spcPct val="100000"/>
              </a:lnSpc>
              <a:spcBef>
                <a:spcPts val="340"/>
              </a:spcBef>
              <a:tabLst>
                <a:tab pos="1776730" algn="l"/>
              </a:tabLst>
            </a:pPr>
            <a:r>
              <a:rPr sz="1450" spc="5" dirty="0">
                <a:solidFill>
                  <a:srgbClr val="006FC0"/>
                </a:solidFill>
                <a:latin typeface="Cambria Math"/>
                <a:cs typeface="Cambria Math"/>
              </a:rPr>
              <a:t>𝝏𝒚	𝝏𝒚</a:t>
            </a:r>
            <a:endParaRPr sz="1450">
              <a:latin typeface="Cambria Math"/>
              <a:cs typeface="Cambria Math"/>
            </a:endParaRPr>
          </a:p>
          <a:p>
            <a:pPr marL="38100">
              <a:lnSpc>
                <a:spcPct val="100000"/>
              </a:lnSpc>
              <a:spcBef>
                <a:spcPts val="390"/>
              </a:spcBef>
            </a:pPr>
            <a:r>
              <a:rPr sz="1800" spc="-5" dirty="0">
                <a:latin typeface="Arial"/>
                <a:cs typeface="Arial"/>
              </a:rPr>
              <a:t>Dari (1) dan (2)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diperoleh: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247900" y="3975353"/>
            <a:ext cx="640080" cy="0"/>
          </a:xfrm>
          <a:custGeom>
            <a:avLst/>
            <a:gdLst/>
            <a:ahLst/>
            <a:cxnLst/>
            <a:rect l="l" t="t" r="r" b="b"/>
            <a:pathLst>
              <a:path w="640080">
                <a:moveTo>
                  <a:pt x="0" y="0"/>
                </a:moveTo>
                <a:lnTo>
                  <a:pt x="640080" y="0"/>
                </a:lnTo>
              </a:path>
            </a:pathLst>
          </a:custGeom>
          <a:ln w="16763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415028" y="3975353"/>
            <a:ext cx="640080" cy="0"/>
          </a:xfrm>
          <a:custGeom>
            <a:avLst/>
            <a:gdLst/>
            <a:ahLst/>
            <a:cxnLst/>
            <a:rect l="l" t="t" r="r" b="b"/>
            <a:pathLst>
              <a:path w="640079">
                <a:moveTo>
                  <a:pt x="0" y="0"/>
                </a:moveTo>
                <a:lnTo>
                  <a:pt x="640079" y="0"/>
                </a:lnTo>
              </a:path>
            </a:pathLst>
          </a:custGeom>
          <a:ln w="16763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739140" y="3577089"/>
            <a:ext cx="4707255" cy="97536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952500">
              <a:lnSpc>
                <a:spcPct val="100000"/>
              </a:lnSpc>
              <a:spcBef>
                <a:spcPts val="535"/>
              </a:spcBef>
              <a:tabLst>
                <a:tab pos="2626360" algn="l"/>
              </a:tabLst>
            </a:pPr>
            <a:r>
              <a:rPr sz="3000" i="1" baseline="-33333" dirty="0">
                <a:latin typeface="Arial"/>
                <a:cs typeface="Arial"/>
              </a:rPr>
              <a:t>dz </a:t>
            </a:r>
            <a:r>
              <a:rPr sz="3000" baseline="-33333" dirty="0">
                <a:latin typeface="Arial"/>
                <a:cs typeface="Arial"/>
              </a:rPr>
              <a:t>=</a:t>
            </a:r>
            <a:r>
              <a:rPr sz="3000" spc="-15" baseline="-33333" dirty="0"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6FC0"/>
                </a:solidFill>
                <a:latin typeface="Cambria Math"/>
                <a:cs typeface="Cambria Math"/>
              </a:rPr>
              <a:t>𝝏𝑭(𝒙,𝒚)</a:t>
            </a:r>
            <a:r>
              <a:rPr sz="1450" spc="229" dirty="0">
                <a:solidFill>
                  <a:srgbClr val="006FC0"/>
                </a:solidFill>
                <a:latin typeface="Cambria Math"/>
                <a:cs typeface="Cambria Math"/>
              </a:rPr>
              <a:t> </a:t>
            </a:r>
            <a:r>
              <a:rPr sz="3000" i="1" baseline="-33333" dirty="0">
                <a:latin typeface="Arial"/>
                <a:cs typeface="Arial"/>
              </a:rPr>
              <a:t>dx	</a:t>
            </a:r>
            <a:r>
              <a:rPr sz="3000" baseline="-33333" dirty="0">
                <a:latin typeface="Arial"/>
                <a:cs typeface="Arial"/>
              </a:rPr>
              <a:t>dan </a:t>
            </a:r>
            <a:r>
              <a:rPr sz="3000" i="1" baseline="-33333" dirty="0">
                <a:latin typeface="Arial"/>
                <a:cs typeface="Arial"/>
              </a:rPr>
              <a:t>dz </a:t>
            </a:r>
            <a:r>
              <a:rPr sz="3000" baseline="-33333" dirty="0">
                <a:latin typeface="Arial"/>
                <a:cs typeface="Arial"/>
              </a:rPr>
              <a:t>= </a:t>
            </a:r>
            <a:r>
              <a:rPr sz="1450" dirty="0">
                <a:solidFill>
                  <a:srgbClr val="006FC0"/>
                </a:solidFill>
                <a:latin typeface="Cambria Math"/>
                <a:cs typeface="Cambria Math"/>
              </a:rPr>
              <a:t>𝝏𝑭(𝒙,𝒚)</a:t>
            </a:r>
            <a:r>
              <a:rPr sz="1450" spc="135" dirty="0">
                <a:solidFill>
                  <a:srgbClr val="006FC0"/>
                </a:solidFill>
                <a:latin typeface="Cambria Math"/>
                <a:cs typeface="Cambria Math"/>
              </a:rPr>
              <a:t> </a:t>
            </a:r>
            <a:r>
              <a:rPr sz="3000" i="1" baseline="-33333" dirty="0">
                <a:latin typeface="Arial"/>
                <a:cs typeface="Arial"/>
              </a:rPr>
              <a:t>dy</a:t>
            </a:r>
            <a:endParaRPr sz="3000" baseline="-33333">
              <a:latin typeface="Arial"/>
              <a:cs typeface="Arial"/>
            </a:endParaRPr>
          </a:p>
          <a:p>
            <a:pPr marL="1718945">
              <a:lnSpc>
                <a:spcPct val="100000"/>
              </a:lnSpc>
              <a:spcBef>
                <a:spcPts val="335"/>
              </a:spcBef>
              <a:tabLst>
                <a:tab pos="3883660" algn="l"/>
              </a:tabLst>
            </a:pPr>
            <a:r>
              <a:rPr sz="1450" spc="5" dirty="0">
                <a:solidFill>
                  <a:srgbClr val="006FC0"/>
                </a:solidFill>
                <a:latin typeface="Cambria Math"/>
                <a:cs typeface="Cambria Math"/>
              </a:rPr>
              <a:t>𝝏𝒙	𝝏𝒚</a:t>
            </a:r>
            <a:endParaRPr sz="1450">
              <a:latin typeface="Cambria Math"/>
              <a:cs typeface="Cambria Math"/>
            </a:endParaRPr>
          </a:p>
          <a:p>
            <a:pPr marL="38100">
              <a:lnSpc>
                <a:spcPct val="100000"/>
              </a:lnSpc>
              <a:spcBef>
                <a:spcPts val="409"/>
              </a:spcBef>
            </a:pPr>
            <a:r>
              <a:rPr sz="1800" spc="-5" dirty="0">
                <a:latin typeface="Arial"/>
                <a:cs typeface="Arial"/>
              </a:rPr>
              <a:t>Jumlah </a:t>
            </a:r>
            <a:r>
              <a:rPr sz="1800" spc="-10" dirty="0">
                <a:latin typeface="Arial"/>
                <a:cs typeface="Arial"/>
              </a:rPr>
              <a:t>diferensialnya</a:t>
            </a:r>
            <a:r>
              <a:rPr sz="1800" spc="6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diperoleh: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247900" y="5543550"/>
            <a:ext cx="640080" cy="0"/>
          </a:xfrm>
          <a:custGeom>
            <a:avLst/>
            <a:gdLst/>
            <a:ahLst/>
            <a:cxnLst/>
            <a:rect l="l" t="t" r="r" b="b"/>
            <a:pathLst>
              <a:path w="640080">
                <a:moveTo>
                  <a:pt x="0" y="0"/>
                </a:moveTo>
                <a:lnTo>
                  <a:pt x="640080" y="0"/>
                </a:lnTo>
              </a:path>
            </a:pathLst>
          </a:custGeom>
          <a:ln w="16763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512820" y="5543550"/>
            <a:ext cx="640080" cy="0"/>
          </a:xfrm>
          <a:custGeom>
            <a:avLst/>
            <a:gdLst/>
            <a:ahLst/>
            <a:cxnLst/>
            <a:rect l="l" t="t" r="r" b="b"/>
            <a:pathLst>
              <a:path w="640079">
                <a:moveTo>
                  <a:pt x="0" y="0"/>
                </a:moveTo>
                <a:lnTo>
                  <a:pt x="640079" y="0"/>
                </a:lnTo>
              </a:path>
            </a:pathLst>
          </a:custGeom>
          <a:ln w="16763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653794" y="5144811"/>
            <a:ext cx="3401314" cy="638636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40"/>
              </a:spcBef>
            </a:pPr>
            <a:r>
              <a:rPr sz="3000" i="1" baseline="-33333" dirty="0">
                <a:latin typeface="Arial"/>
                <a:cs typeface="Arial"/>
              </a:rPr>
              <a:t>dz </a:t>
            </a:r>
            <a:r>
              <a:rPr sz="3000" baseline="-33333" dirty="0">
                <a:latin typeface="Arial"/>
                <a:cs typeface="Arial"/>
              </a:rPr>
              <a:t>= </a:t>
            </a:r>
            <a:r>
              <a:rPr sz="1450" dirty="0">
                <a:solidFill>
                  <a:srgbClr val="006FC0"/>
                </a:solidFill>
                <a:latin typeface="Cambria Math"/>
                <a:cs typeface="Cambria Math"/>
              </a:rPr>
              <a:t>𝝏𝑭(𝒙,𝒚) </a:t>
            </a:r>
            <a:r>
              <a:rPr sz="3000" i="1" baseline="-33333" dirty="0">
                <a:latin typeface="Arial"/>
                <a:cs typeface="Arial"/>
              </a:rPr>
              <a:t>dx </a:t>
            </a:r>
            <a:r>
              <a:rPr sz="3000" baseline="-33333" dirty="0">
                <a:latin typeface="Arial"/>
                <a:cs typeface="Arial"/>
              </a:rPr>
              <a:t>+ </a:t>
            </a:r>
            <a:r>
              <a:rPr sz="1450" dirty="0">
                <a:solidFill>
                  <a:srgbClr val="006FC0"/>
                </a:solidFill>
                <a:latin typeface="Cambria Math"/>
                <a:cs typeface="Cambria Math"/>
              </a:rPr>
              <a:t>𝝏𝑭(𝒙,𝒚)</a:t>
            </a:r>
            <a:r>
              <a:rPr sz="1450" spc="20" dirty="0">
                <a:solidFill>
                  <a:srgbClr val="006FC0"/>
                </a:solidFill>
                <a:latin typeface="Cambria Math"/>
                <a:cs typeface="Cambria Math"/>
              </a:rPr>
              <a:t> </a:t>
            </a:r>
            <a:r>
              <a:rPr sz="3000" i="1" baseline="-33333" dirty="0">
                <a:latin typeface="Arial"/>
                <a:cs typeface="Arial"/>
              </a:rPr>
              <a:t>dy</a:t>
            </a:r>
            <a:endParaRPr sz="3000" baseline="-33333" dirty="0">
              <a:latin typeface="Arial"/>
              <a:cs typeface="Arial"/>
            </a:endParaRPr>
          </a:p>
          <a:p>
            <a:pPr marL="804545">
              <a:lnSpc>
                <a:spcPct val="100000"/>
              </a:lnSpc>
              <a:spcBef>
                <a:spcPts val="340"/>
              </a:spcBef>
              <a:tabLst>
                <a:tab pos="2066289" algn="l"/>
              </a:tabLst>
            </a:pPr>
            <a:r>
              <a:rPr sz="1450" spc="5" dirty="0">
                <a:solidFill>
                  <a:srgbClr val="006FC0"/>
                </a:solidFill>
                <a:latin typeface="Cambria Math"/>
                <a:cs typeface="Cambria Math"/>
              </a:rPr>
              <a:t>𝝏𝒙	𝝏𝒚</a:t>
            </a:r>
            <a:endParaRPr sz="1450" dirty="0">
              <a:latin typeface="Cambria Math"/>
              <a:cs typeface="Cambria Math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1044" y="331419"/>
            <a:ext cx="759079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latin typeface="Arial"/>
                <a:cs typeface="Arial"/>
              </a:rPr>
              <a:t>Bila </a:t>
            </a:r>
            <a:r>
              <a:rPr sz="1800" spc="-10" dirty="0">
                <a:latin typeface="Arial"/>
                <a:cs typeface="Arial"/>
              </a:rPr>
              <a:t>dipunya </a:t>
            </a:r>
            <a:r>
              <a:rPr sz="1800" spc="-5" dirty="0">
                <a:latin typeface="Arial"/>
                <a:cs typeface="Arial"/>
              </a:rPr>
              <a:t>suatu fungsi </a:t>
            </a:r>
            <a:r>
              <a:rPr sz="1800" b="1" i="1" dirty="0">
                <a:latin typeface="Arial"/>
                <a:cs typeface="Arial"/>
              </a:rPr>
              <a:t>z = f </a:t>
            </a:r>
            <a:r>
              <a:rPr sz="1800" b="1" i="1" spc="-5" dirty="0">
                <a:latin typeface="Arial"/>
                <a:cs typeface="Arial"/>
              </a:rPr>
              <a:t>(x,y) </a:t>
            </a:r>
            <a:r>
              <a:rPr sz="1800" spc="-5" dirty="0">
                <a:latin typeface="Arial"/>
                <a:cs typeface="Arial"/>
              </a:rPr>
              <a:t>maka </a:t>
            </a:r>
            <a:r>
              <a:rPr sz="1800" b="1" spc="-5" dirty="0">
                <a:latin typeface="Arial"/>
                <a:cs typeface="Arial"/>
              </a:rPr>
              <a:t>Diferensial Total dari </a:t>
            </a:r>
            <a:r>
              <a:rPr sz="1800" b="1" dirty="0">
                <a:latin typeface="Arial"/>
                <a:cs typeface="Arial"/>
              </a:rPr>
              <a:t>z</a:t>
            </a:r>
            <a:r>
              <a:rPr sz="1800" b="1" spc="1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atau</a:t>
            </a:r>
            <a:endParaRPr sz="18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1800" b="1" spc="-5" dirty="0">
                <a:latin typeface="Arial"/>
                <a:cs typeface="Arial"/>
              </a:rPr>
              <a:t>Diferensial </a:t>
            </a:r>
            <a:r>
              <a:rPr sz="1800" b="1" dirty="0">
                <a:latin typeface="Arial"/>
                <a:cs typeface="Arial"/>
              </a:rPr>
              <a:t>dari z</a:t>
            </a:r>
            <a:r>
              <a:rPr sz="1800" b="1" spc="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adalah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2944" y="2911221"/>
            <a:ext cx="7938134" cy="17265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700" marR="5588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93065" algn="l"/>
                <a:tab pos="393700" algn="l"/>
              </a:tabLst>
            </a:pPr>
            <a:r>
              <a:rPr sz="1800" spc="-10" dirty="0">
                <a:latin typeface="Arial"/>
                <a:cs typeface="Arial"/>
              </a:rPr>
              <a:t>Banyaknya </a:t>
            </a:r>
            <a:r>
              <a:rPr sz="1800" b="1" spc="-5" dirty="0">
                <a:latin typeface="Arial"/>
                <a:cs typeface="Arial"/>
              </a:rPr>
              <a:t>suku yang terbentuk sesuai </a:t>
            </a:r>
            <a:r>
              <a:rPr sz="1800" b="1" dirty="0">
                <a:latin typeface="Arial"/>
                <a:cs typeface="Arial"/>
              </a:rPr>
              <a:t>dengan </a:t>
            </a:r>
            <a:r>
              <a:rPr sz="1800" b="1" spc="-5" dirty="0">
                <a:latin typeface="Arial"/>
                <a:cs typeface="Arial"/>
              </a:rPr>
              <a:t>banyaknya </a:t>
            </a:r>
            <a:r>
              <a:rPr sz="1800" b="1" spc="-10" dirty="0">
                <a:latin typeface="Arial"/>
                <a:cs typeface="Arial"/>
              </a:rPr>
              <a:t>variabel  </a:t>
            </a:r>
            <a:r>
              <a:rPr sz="1800" b="1" spc="-5" dirty="0">
                <a:latin typeface="Arial"/>
                <a:cs typeface="Arial"/>
              </a:rPr>
              <a:t>bebas </a:t>
            </a:r>
            <a:r>
              <a:rPr sz="1800" spc="-10" dirty="0">
                <a:latin typeface="Arial"/>
                <a:cs typeface="Arial"/>
              </a:rPr>
              <a:t>yang </a:t>
            </a:r>
            <a:r>
              <a:rPr sz="1800" spc="-5" dirty="0">
                <a:latin typeface="Arial"/>
                <a:cs typeface="Arial"/>
              </a:rPr>
              <a:t>dimiliki oleh fungsi itu, dari contoh di </a:t>
            </a:r>
            <a:r>
              <a:rPr sz="1800" dirty="0">
                <a:latin typeface="Arial"/>
                <a:cs typeface="Arial"/>
              </a:rPr>
              <a:t>atas </a:t>
            </a:r>
            <a:r>
              <a:rPr sz="1800" spc="-5" dirty="0">
                <a:latin typeface="Arial"/>
                <a:cs typeface="Arial"/>
              </a:rPr>
              <a:t>fungsi </a:t>
            </a:r>
            <a:r>
              <a:rPr sz="1800" dirty="0">
                <a:latin typeface="Arial"/>
                <a:cs typeface="Arial"/>
              </a:rPr>
              <a:t>z </a:t>
            </a:r>
            <a:r>
              <a:rPr sz="1800" spc="-5" dirty="0">
                <a:latin typeface="Arial"/>
                <a:cs typeface="Arial"/>
              </a:rPr>
              <a:t>memiliki  dua buah variabel bebas sehingga </a:t>
            </a:r>
            <a:r>
              <a:rPr sz="1800" spc="-10" dirty="0">
                <a:latin typeface="Arial"/>
                <a:cs typeface="Arial"/>
              </a:rPr>
              <a:t>diferensialnya </a:t>
            </a:r>
            <a:r>
              <a:rPr sz="1800" spc="-5" dirty="0">
                <a:latin typeface="Arial"/>
                <a:cs typeface="Arial"/>
              </a:rPr>
              <a:t>memiliki dua buah suku.  </a:t>
            </a:r>
            <a:r>
              <a:rPr sz="1800" b="1" spc="-5" dirty="0">
                <a:latin typeface="Arial"/>
                <a:cs typeface="Arial"/>
              </a:rPr>
              <a:t>Bentuk </a:t>
            </a:r>
            <a:r>
              <a:rPr sz="1800" b="1" dirty="0">
                <a:latin typeface="Arial"/>
                <a:cs typeface="Arial"/>
              </a:rPr>
              <a:t>di </a:t>
            </a:r>
            <a:r>
              <a:rPr sz="1800" b="1" spc="-5" dirty="0">
                <a:latin typeface="Arial"/>
                <a:cs typeface="Arial"/>
              </a:rPr>
              <a:t>atas </a:t>
            </a:r>
            <a:r>
              <a:rPr sz="1800" b="1" dirty="0">
                <a:latin typeface="Arial"/>
                <a:cs typeface="Arial"/>
              </a:rPr>
              <a:t>dapat diperluas</a:t>
            </a:r>
            <a:endParaRPr sz="1800">
              <a:latin typeface="Arial"/>
              <a:cs typeface="Arial"/>
            </a:endParaRPr>
          </a:p>
          <a:p>
            <a:pPr marL="393700" marR="218440" indent="-342900">
              <a:lnSpc>
                <a:spcPct val="100000"/>
              </a:lnSpc>
              <a:spcBef>
                <a:spcPts val="434"/>
              </a:spcBef>
              <a:buChar char="•"/>
              <a:tabLst>
                <a:tab pos="393065" algn="l"/>
                <a:tab pos="393700" algn="l"/>
              </a:tabLst>
            </a:pPr>
            <a:r>
              <a:rPr sz="1800" spc="-5" dirty="0">
                <a:latin typeface="Arial"/>
                <a:cs typeface="Arial"/>
              </a:rPr>
              <a:t>Bila </a:t>
            </a:r>
            <a:r>
              <a:rPr sz="1800" spc="-10" dirty="0">
                <a:latin typeface="Arial"/>
                <a:cs typeface="Arial"/>
              </a:rPr>
              <a:t>dipunya </a:t>
            </a:r>
            <a:r>
              <a:rPr sz="1800" spc="-5" dirty="0">
                <a:latin typeface="Arial"/>
                <a:cs typeface="Arial"/>
              </a:rPr>
              <a:t>suatu fungsi </a:t>
            </a:r>
            <a:r>
              <a:rPr sz="1800" b="1" dirty="0">
                <a:latin typeface="Arial"/>
                <a:cs typeface="Arial"/>
              </a:rPr>
              <a:t>z = f </a:t>
            </a:r>
            <a:r>
              <a:rPr sz="1800" b="1" spc="20" dirty="0">
                <a:latin typeface="Arial"/>
                <a:cs typeface="Arial"/>
              </a:rPr>
              <a:t>(</a:t>
            </a:r>
            <a:r>
              <a:rPr sz="1800" spc="20" dirty="0">
                <a:latin typeface="Cambria Math"/>
                <a:cs typeface="Cambria Math"/>
              </a:rPr>
              <a:t>𝒙</a:t>
            </a:r>
            <a:r>
              <a:rPr sz="1950" spc="30" baseline="-14957" dirty="0">
                <a:latin typeface="Cambria Math"/>
                <a:cs typeface="Cambria Math"/>
              </a:rPr>
              <a:t>𝟏</a:t>
            </a:r>
            <a:r>
              <a:rPr sz="1800" b="1" spc="20" dirty="0">
                <a:latin typeface="Arial"/>
                <a:cs typeface="Arial"/>
              </a:rPr>
              <a:t>, </a:t>
            </a:r>
            <a:r>
              <a:rPr sz="1800" spc="25" dirty="0">
                <a:latin typeface="Cambria Math"/>
                <a:cs typeface="Cambria Math"/>
              </a:rPr>
              <a:t>𝒙</a:t>
            </a:r>
            <a:r>
              <a:rPr sz="1950" spc="37" baseline="-14957" dirty="0">
                <a:latin typeface="Cambria Math"/>
                <a:cs typeface="Cambria Math"/>
              </a:rPr>
              <a:t>𝟐</a:t>
            </a:r>
            <a:r>
              <a:rPr sz="1800" b="1" spc="25" dirty="0">
                <a:latin typeface="Arial"/>
                <a:cs typeface="Arial"/>
              </a:rPr>
              <a:t>, </a:t>
            </a:r>
            <a:r>
              <a:rPr sz="1800" spc="15" dirty="0">
                <a:latin typeface="Cambria Math"/>
                <a:cs typeface="Cambria Math"/>
              </a:rPr>
              <a:t>𝒙</a:t>
            </a:r>
            <a:r>
              <a:rPr sz="1950" spc="22" baseline="-14957" dirty="0">
                <a:latin typeface="Cambria Math"/>
                <a:cs typeface="Cambria Math"/>
              </a:rPr>
              <a:t>𝟑</a:t>
            </a:r>
            <a:r>
              <a:rPr sz="1800" b="1" spc="15" dirty="0">
                <a:latin typeface="Arial"/>
                <a:cs typeface="Arial"/>
              </a:rPr>
              <a:t>,… </a:t>
            </a:r>
            <a:r>
              <a:rPr sz="1800" spc="25" dirty="0">
                <a:latin typeface="Cambria Math"/>
                <a:cs typeface="Cambria Math"/>
              </a:rPr>
              <a:t>𝒙</a:t>
            </a:r>
            <a:r>
              <a:rPr sz="1950" spc="37" baseline="-14957" dirty="0">
                <a:latin typeface="Cambria Math"/>
                <a:cs typeface="Cambria Math"/>
              </a:rPr>
              <a:t>𝒏</a:t>
            </a:r>
            <a:r>
              <a:rPr sz="1800" b="1" spc="25" dirty="0">
                <a:latin typeface="Arial"/>
                <a:cs typeface="Arial"/>
              </a:rPr>
              <a:t>) </a:t>
            </a:r>
            <a:r>
              <a:rPr sz="1800" spc="-5" dirty="0">
                <a:latin typeface="Arial"/>
                <a:cs typeface="Arial"/>
              </a:rPr>
              <a:t>maka </a:t>
            </a:r>
            <a:r>
              <a:rPr sz="1800" b="1" spc="-5" dirty="0">
                <a:latin typeface="Arial"/>
                <a:cs typeface="Arial"/>
              </a:rPr>
              <a:t>Diferensial </a:t>
            </a:r>
            <a:r>
              <a:rPr sz="1800" b="1" dirty="0">
                <a:latin typeface="Arial"/>
                <a:cs typeface="Arial"/>
              </a:rPr>
              <a:t>Total  dari z </a:t>
            </a:r>
            <a:r>
              <a:rPr sz="1800" spc="-5" dirty="0">
                <a:latin typeface="Arial"/>
                <a:cs typeface="Arial"/>
              </a:rPr>
              <a:t>atau Diferensial dari </a:t>
            </a:r>
            <a:r>
              <a:rPr sz="1800" dirty="0">
                <a:latin typeface="Arial"/>
                <a:cs typeface="Arial"/>
              </a:rPr>
              <a:t>z</a:t>
            </a:r>
            <a:r>
              <a:rPr sz="1800" spc="3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adalah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219200" y="1066800"/>
            <a:ext cx="2590800" cy="15483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71600" y="4876800"/>
            <a:ext cx="4191000" cy="15331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90600" y="762000"/>
            <a:ext cx="7516368" cy="495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57908" y="392937"/>
            <a:ext cx="64865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Aturan Rantai (Chain Rule)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764540" y="1320749"/>
            <a:ext cx="7891780" cy="1123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  <a:tab pos="356235" algn="l"/>
              </a:tabLst>
            </a:pPr>
            <a:r>
              <a:rPr sz="2400" spc="-5" dirty="0">
                <a:latin typeface="Arial"/>
                <a:cs typeface="Arial"/>
              </a:rPr>
              <a:t>Misalkan </a:t>
            </a:r>
            <a:r>
              <a:rPr sz="2400" b="1" dirty="0">
                <a:latin typeface="Arial"/>
                <a:cs typeface="Arial"/>
              </a:rPr>
              <a:t>y = f(x) </a:t>
            </a:r>
            <a:r>
              <a:rPr sz="2400" spc="-5" dirty="0">
                <a:latin typeface="Arial"/>
                <a:cs typeface="Arial"/>
              </a:rPr>
              <a:t>dan </a:t>
            </a:r>
            <a:r>
              <a:rPr sz="2400" b="1" dirty="0">
                <a:latin typeface="Arial"/>
                <a:cs typeface="Arial"/>
              </a:rPr>
              <a:t>x = </a:t>
            </a:r>
            <a:r>
              <a:rPr sz="2400" b="1" spc="-5" dirty="0">
                <a:latin typeface="Arial"/>
                <a:cs typeface="Arial"/>
              </a:rPr>
              <a:t>g(t) </a:t>
            </a:r>
            <a:r>
              <a:rPr sz="2400" spc="-5" dirty="0">
                <a:latin typeface="Arial"/>
                <a:cs typeface="Arial"/>
              </a:rPr>
              <a:t>dengan </a:t>
            </a:r>
            <a:r>
              <a:rPr sz="2400" b="1" dirty="0">
                <a:latin typeface="Arial"/>
                <a:cs typeface="Arial"/>
              </a:rPr>
              <a:t>f </a:t>
            </a:r>
            <a:r>
              <a:rPr sz="2400" spc="-5" dirty="0">
                <a:latin typeface="Arial"/>
                <a:cs typeface="Arial"/>
              </a:rPr>
              <a:t>dan </a:t>
            </a:r>
            <a:r>
              <a:rPr sz="2400" b="1" dirty="0">
                <a:latin typeface="Arial"/>
                <a:cs typeface="Arial"/>
              </a:rPr>
              <a:t>g </a:t>
            </a:r>
            <a:r>
              <a:rPr sz="2400" spc="-5" dirty="0">
                <a:latin typeface="Arial"/>
                <a:cs typeface="Arial"/>
              </a:rPr>
              <a:t>keduanya  adalah fungsi yang terdiferensial. Maka </a:t>
            </a:r>
            <a:r>
              <a:rPr sz="2400" b="1" spc="-5" dirty="0">
                <a:latin typeface="Arial"/>
                <a:cs typeface="Arial"/>
              </a:rPr>
              <a:t>y </a:t>
            </a:r>
            <a:r>
              <a:rPr sz="2400" spc="-5" dirty="0">
                <a:latin typeface="Arial"/>
                <a:cs typeface="Arial"/>
              </a:rPr>
              <a:t>terdiferensial  di </a:t>
            </a:r>
            <a:r>
              <a:rPr sz="2400" b="1" dirty="0">
                <a:latin typeface="Arial"/>
                <a:cs typeface="Arial"/>
              </a:rPr>
              <a:t>t </a:t>
            </a:r>
            <a:r>
              <a:rPr sz="2400" spc="-5" dirty="0">
                <a:latin typeface="Arial"/>
                <a:cs typeface="Arial"/>
              </a:rPr>
              <a:t>seperti yang terlihat pada aturan rantai</a:t>
            </a:r>
            <a:r>
              <a:rPr sz="2400" spc="10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berikut: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4540" y="4248150"/>
            <a:ext cx="708342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  <a:tab pos="356235" algn="l"/>
              </a:tabLst>
            </a:pPr>
            <a:r>
              <a:rPr sz="2400" spc="-5" dirty="0">
                <a:latin typeface="Arial"/>
                <a:cs typeface="Arial"/>
              </a:rPr>
              <a:t>Untuk fungsi lebih dari </a:t>
            </a:r>
            <a:r>
              <a:rPr sz="2400" dirty="0">
                <a:latin typeface="Arial"/>
                <a:cs typeface="Arial"/>
              </a:rPr>
              <a:t>satu </a:t>
            </a:r>
            <a:r>
              <a:rPr sz="2400" spc="-5" dirty="0">
                <a:latin typeface="Arial"/>
                <a:cs typeface="Arial"/>
              </a:rPr>
              <a:t>variabel, aturan rantai  terbagi kedalam dua versi sebagai</a:t>
            </a:r>
            <a:r>
              <a:rPr sz="2400" spc="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berikut</a:t>
            </a:r>
            <a:r>
              <a:rPr sz="2000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352800" y="2667000"/>
            <a:ext cx="1905000" cy="11308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1044" y="384428"/>
            <a:ext cx="29368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69265" algn="l"/>
              </a:tabLst>
            </a:pPr>
            <a:r>
              <a:rPr sz="2000" dirty="0"/>
              <a:t>1.	Aturan rantai </a:t>
            </a:r>
            <a:r>
              <a:rPr sz="2000" spc="-5" dirty="0"/>
              <a:t>versi</a:t>
            </a:r>
            <a:r>
              <a:rPr sz="2000" spc="-110" dirty="0"/>
              <a:t> </a:t>
            </a:r>
            <a:r>
              <a:rPr sz="2000" dirty="0"/>
              <a:t>1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841044" y="802004"/>
            <a:ext cx="7760970" cy="150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Misalkan </a:t>
            </a:r>
            <a:r>
              <a:rPr sz="1800" spc="-15" dirty="0">
                <a:latin typeface="Arial"/>
                <a:cs typeface="Arial"/>
              </a:rPr>
              <a:t>bahwa </a:t>
            </a:r>
            <a:r>
              <a:rPr sz="1800" b="1" dirty="0">
                <a:latin typeface="Arial"/>
                <a:cs typeface="Arial"/>
              </a:rPr>
              <a:t>z = f(x, </a:t>
            </a:r>
            <a:r>
              <a:rPr sz="1800" b="1" spc="-10" dirty="0">
                <a:latin typeface="Arial"/>
                <a:cs typeface="Arial"/>
              </a:rPr>
              <a:t>y) </a:t>
            </a:r>
            <a:r>
              <a:rPr sz="1800" spc="-5" dirty="0">
                <a:latin typeface="Arial"/>
                <a:cs typeface="Arial"/>
              </a:rPr>
              <a:t>suatau fungsi </a:t>
            </a:r>
            <a:r>
              <a:rPr sz="1800" spc="-10" dirty="0">
                <a:latin typeface="Arial"/>
                <a:cs typeface="Arial"/>
              </a:rPr>
              <a:t>yang </a:t>
            </a:r>
            <a:r>
              <a:rPr sz="1800" spc="-5" dirty="0">
                <a:latin typeface="Arial"/>
                <a:cs typeface="Arial"/>
              </a:rPr>
              <a:t>terdiferensial, dimana </a:t>
            </a:r>
            <a:r>
              <a:rPr sz="1800" b="1" spc="-5" dirty="0">
                <a:latin typeface="Arial"/>
                <a:cs typeface="Arial"/>
              </a:rPr>
              <a:t>x </a:t>
            </a:r>
            <a:r>
              <a:rPr sz="1800" b="1" dirty="0">
                <a:latin typeface="Arial"/>
                <a:cs typeface="Arial"/>
              </a:rPr>
              <a:t>= g(t)  </a:t>
            </a:r>
            <a:r>
              <a:rPr sz="1800" spc="-5" dirty="0">
                <a:latin typeface="Arial"/>
                <a:cs typeface="Arial"/>
              </a:rPr>
              <a:t>dan </a:t>
            </a:r>
            <a:r>
              <a:rPr sz="1800" b="1" spc="-5" dirty="0">
                <a:latin typeface="Arial"/>
                <a:cs typeface="Arial"/>
              </a:rPr>
              <a:t>y </a:t>
            </a:r>
            <a:r>
              <a:rPr sz="1800" b="1" dirty="0">
                <a:latin typeface="Arial"/>
                <a:cs typeface="Arial"/>
              </a:rPr>
              <a:t>= h(t) </a:t>
            </a:r>
            <a:r>
              <a:rPr sz="1800" spc="-10" dirty="0">
                <a:latin typeface="Arial"/>
                <a:cs typeface="Arial"/>
              </a:rPr>
              <a:t>keduanya </a:t>
            </a:r>
            <a:r>
              <a:rPr sz="1800" spc="-5" dirty="0">
                <a:latin typeface="Arial"/>
                <a:cs typeface="Arial"/>
              </a:rPr>
              <a:t>merupakan fungsi </a:t>
            </a:r>
            <a:r>
              <a:rPr sz="1800" spc="-10" dirty="0">
                <a:latin typeface="Arial"/>
                <a:cs typeface="Arial"/>
              </a:rPr>
              <a:t>yang </a:t>
            </a:r>
            <a:r>
              <a:rPr sz="1800" spc="-5" dirty="0">
                <a:latin typeface="Arial"/>
                <a:cs typeface="Arial"/>
              </a:rPr>
              <a:t>terdiferensial di </a:t>
            </a:r>
            <a:r>
              <a:rPr sz="1800" b="1" dirty="0">
                <a:latin typeface="Arial"/>
                <a:cs typeface="Arial"/>
              </a:rPr>
              <a:t>t</a:t>
            </a:r>
            <a:r>
              <a:rPr sz="1800" dirty="0">
                <a:latin typeface="Arial"/>
                <a:cs typeface="Arial"/>
              </a:rPr>
              <a:t>. </a:t>
            </a:r>
            <a:r>
              <a:rPr sz="1800" spc="-5" dirty="0">
                <a:latin typeface="Arial"/>
                <a:cs typeface="Arial"/>
              </a:rPr>
              <a:t>Fungsi </a:t>
            </a:r>
            <a:r>
              <a:rPr sz="1800" b="1" dirty="0">
                <a:latin typeface="Arial"/>
                <a:cs typeface="Arial"/>
              </a:rPr>
              <a:t>z  </a:t>
            </a:r>
            <a:r>
              <a:rPr sz="1800" spc="-5" dirty="0">
                <a:latin typeface="Arial"/>
                <a:cs typeface="Arial"/>
              </a:rPr>
              <a:t>adalah fungsi </a:t>
            </a:r>
            <a:r>
              <a:rPr sz="1800" spc="-10" dirty="0">
                <a:latin typeface="Arial"/>
                <a:cs typeface="Arial"/>
              </a:rPr>
              <a:t>yang </a:t>
            </a:r>
            <a:r>
              <a:rPr sz="1800" spc="-5" dirty="0">
                <a:latin typeface="Arial"/>
                <a:cs typeface="Arial"/>
              </a:rPr>
              <a:t>terdiferensial di</a:t>
            </a:r>
            <a:r>
              <a:rPr sz="1800" spc="7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600">
              <a:latin typeface="Times New Roman"/>
              <a:cs typeface="Times New Roman"/>
            </a:endParaRPr>
          </a:p>
          <a:p>
            <a:pPr marR="649605" algn="ctr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Karena </a:t>
            </a:r>
            <a:r>
              <a:rPr sz="1800" dirty="0">
                <a:latin typeface="Arial"/>
                <a:cs typeface="Arial"/>
              </a:rPr>
              <a:t>z = </a:t>
            </a:r>
            <a:r>
              <a:rPr sz="1800" spc="-5" dirty="0">
                <a:latin typeface="Arial"/>
                <a:cs typeface="Arial"/>
              </a:rPr>
              <a:t>f(x,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15" dirty="0">
                <a:latin typeface="Arial"/>
                <a:cs typeface="Arial"/>
              </a:rPr>
              <a:t>y)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1044" y="2997200"/>
            <a:ext cx="9036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Conto</a:t>
            </a:r>
            <a:r>
              <a:rPr sz="1800" b="1" spc="5" dirty="0">
                <a:latin typeface="Arial"/>
                <a:cs typeface="Arial"/>
              </a:rPr>
              <a:t>h</a:t>
            </a:r>
            <a:r>
              <a:rPr sz="1800" b="1" dirty="0"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14400" y="1828800"/>
            <a:ext cx="2209800" cy="9067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486400" y="1828800"/>
            <a:ext cx="2378963" cy="8793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62000" y="3581400"/>
            <a:ext cx="6477000" cy="27447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540" y="502665"/>
            <a:ext cx="27603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2. Aturan rantai </a:t>
            </a:r>
            <a:r>
              <a:rPr sz="2000" spc="-5" dirty="0"/>
              <a:t>versi</a:t>
            </a:r>
            <a:r>
              <a:rPr sz="2000" spc="-130" dirty="0"/>
              <a:t> </a:t>
            </a:r>
            <a:r>
              <a:rPr sz="2000" dirty="0"/>
              <a:t>2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764540" y="920241"/>
            <a:ext cx="80721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Misalkan </a:t>
            </a:r>
            <a:r>
              <a:rPr sz="1800" spc="-5" dirty="0">
                <a:latin typeface="Arial"/>
                <a:cs typeface="Arial"/>
              </a:rPr>
              <a:t>bahwa </a:t>
            </a:r>
            <a:r>
              <a:rPr sz="1800" b="1" dirty="0">
                <a:latin typeface="Arial"/>
                <a:cs typeface="Arial"/>
              </a:rPr>
              <a:t>z = f(x, </a:t>
            </a:r>
            <a:r>
              <a:rPr sz="1800" b="1" spc="-15" dirty="0">
                <a:latin typeface="Arial"/>
                <a:cs typeface="Arial"/>
              </a:rPr>
              <a:t>y) </a:t>
            </a:r>
            <a:r>
              <a:rPr sz="1800" spc="-5" dirty="0">
                <a:latin typeface="Arial"/>
                <a:cs typeface="Arial"/>
              </a:rPr>
              <a:t>suatau fungsi yang terdiferensial, dimana </a:t>
            </a:r>
            <a:r>
              <a:rPr sz="1800" b="1" spc="-5" dirty="0">
                <a:latin typeface="Arial"/>
                <a:cs typeface="Arial"/>
              </a:rPr>
              <a:t>x </a:t>
            </a:r>
            <a:r>
              <a:rPr sz="1800" b="1" dirty="0">
                <a:latin typeface="Arial"/>
                <a:cs typeface="Arial"/>
              </a:rPr>
              <a:t>= </a:t>
            </a:r>
            <a:r>
              <a:rPr sz="1800" b="1" spc="-5" dirty="0">
                <a:latin typeface="Arial"/>
                <a:cs typeface="Arial"/>
              </a:rPr>
              <a:t>g(s,</a:t>
            </a:r>
            <a:r>
              <a:rPr sz="1800" b="1" spc="8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t)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dan </a:t>
            </a:r>
            <a:r>
              <a:rPr sz="1800" b="1" spc="-5" dirty="0">
                <a:latin typeface="Arial"/>
                <a:cs typeface="Arial"/>
              </a:rPr>
              <a:t>y </a:t>
            </a:r>
            <a:r>
              <a:rPr sz="1800" b="1" dirty="0">
                <a:latin typeface="Arial"/>
                <a:cs typeface="Arial"/>
              </a:rPr>
              <a:t>= h(s, t) </a:t>
            </a:r>
            <a:r>
              <a:rPr sz="1800" spc="-10" dirty="0">
                <a:latin typeface="Arial"/>
                <a:cs typeface="Arial"/>
              </a:rPr>
              <a:t>keduanya </a:t>
            </a:r>
            <a:r>
              <a:rPr sz="1800" spc="-5" dirty="0">
                <a:latin typeface="Arial"/>
                <a:cs typeface="Arial"/>
              </a:rPr>
              <a:t>fungsi </a:t>
            </a:r>
            <a:r>
              <a:rPr sz="1800" spc="-10" dirty="0">
                <a:latin typeface="Arial"/>
                <a:cs typeface="Arial"/>
              </a:rPr>
              <a:t>yang </a:t>
            </a:r>
            <a:r>
              <a:rPr sz="1800" spc="-5" dirty="0">
                <a:latin typeface="Arial"/>
                <a:cs typeface="Arial"/>
              </a:rPr>
              <a:t>terdiferensial di </a:t>
            </a:r>
            <a:r>
              <a:rPr sz="1800" b="1" spc="-5" dirty="0">
                <a:latin typeface="Arial"/>
                <a:cs typeface="Arial"/>
              </a:rPr>
              <a:t>s </a:t>
            </a:r>
            <a:r>
              <a:rPr sz="1800" spc="-5" dirty="0">
                <a:latin typeface="Arial"/>
                <a:cs typeface="Arial"/>
              </a:rPr>
              <a:t>dan</a:t>
            </a:r>
            <a:r>
              <a:rPr sz="1800" spc="14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</a:t>
            </a:r>
            <a:r>
              <a:rPr sz="180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4540" y="2841116"/>
            <a:ext cx="9036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Co</a:t>
            </a:r>
            <a:r>
              <a:rPr sz="1800" b="1" spc="5" dirty="0">
                <a:latin typeface="Arial"/>
                <a:cs typeface="Arial"/>
              </a:rPr>
              <a:t>n</a:t>
            </a:r>
            <a:r>
              <a:rPr sz="1800" b="1" dirty="0">
                <a:latin typeface="Arial"/>
                <a:cs typeface="Arial"/>
              </a:rPr>
              <a:t>t</a:t>
            </a:r>
            <a:r>
              <a:rPr sz="1800" b="1" spc="5" dirty="0">
                <a:latin typeface="Arial"/>
                <a:cs typeface="Arial"/>
              </a:rPr>
              <a:t>o</a:t>
            </a:r>
            <a:r>
              <a:rPr sz="1800" b="1" dirty="0">
                <a:latin typeface="Arial"/>
                <a:cs typeface="Arial"/>
              </a:rPr>
              <a:t>h: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828800" y="1676400"/>
            <a:ext cx="5638800" cy="10591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64540" y="3429000"/>
            <a:ext cx="8303260" cy="2133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540" y="230835"/>
            <a:ext cx="338201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3. Aturan rantai </a:t>
            </a:r>
            <a:r>
              <a:rPr sz="2000" spc="-5" dirty="0"/>
              <a:t>versi</a:t>
            </a:r>
            <a:r>
              <a:rPr sz="2000" spc="-110" dirty="0"/>
              <a:t> </a:t>
            </a:r>
            <a:r>
              <a:rPr sz="2000" dirty="0"/>
              <a:t>umum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751840" y="592582"/>
            <a:ext cx="8027034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1600" spc="-5" dirty="0">
                <a:latin typeface="Arial"/>
                <a:cs typeface="Arial"/>
              </a:rPr>
              <a:t>Misalkan </a:t>
            </a:r>
            <a:r>
              <a:rPr sz="1800" b="1" dirty="0">
                <a:latin typeface="Arial"/>
                <a:cs typeface="Arial"/>
              </a:rPr>
              <a:t>u </a:t>
            </a:r>
            <a:r>
              <a:rPr sz="1600" spc="-5" dirty="0">
                <a:latin typeface="Arial"/>
                <a:cs typeface="Arial"/>
              </a:rPr>
              <a:t>suatu fungsi </a:t>
            </a:r>
            <a:r>
              <a:rPr sz="1600" spc="-10" dirty="0">
                <a:latin typeface="Arial"/>
                <a:cs typeface="Arial"/>
              </a:rPr>
              <a:t>yang </a:t>
            </a:r>
            <a:r>
              <a:rPr sz="1600" spc="-5" dirty="0">
                <a:latin typeface="Arial"/>
                <a:cs typeface="Arial"/>
              </a:rPr>
              <a:t>terdiferensial dengan </a:t>
            </a:r>
            <a:r>
              <a:rPr sz="1800" b="1" dirty="0">
                <a:latin typeface="Arial"/>
                <a:cs typeface="Arial"/>
              </a:rPr>
              <a:t>n </a:t>
            </a:r>
            <a:r>
              <a:rPr sz="1600" spc="-5" dirty="0">
                <a:latin typeface="Arial"/>
                <a:cs typeface="Arial"/>
              </a:rPr>
              <a:t>variabel </a:t>
            </a:r>
            <a:r>
              <a:rPr sz="1800" spc="25" dirty="0">
                <a:latin typeface="Cambria Math"/>
                <a:cs typeface="Cambria Math"/>
              </a:rPr>
              <a:t>𝒙</a:t>
            </a:r>
            <a:r>
              <a:rPr sz="1950" spc="37" baseline="-14957" dirty="0">
                <a:latin typeface="Cambria Math"/>
                <a:cs typeface="Cambria Math"/>
              </a:rPr>
              <a:t>𝟏</a:t>
            </a:r>
            <a:r>
              <a:rPr sz="1800" b="1" spc="25" dirty="0">
                <a:latin typeface="Arial"/>
                <a:cs typeface="Arial"/>
              </a:rPr>
              <a:t>, </a:t>
            </a:r>
            <a:r>
              <a:rPr sz="1800" spc="25" dirty="0">
                <a:latin typeface="Cambria Math"/>
                <a:cs typeface="Cambria Math"/>
              </a:rPr>
              <a:t>𝒙</a:t>
            </a:r>
            <a:r>
              <a:rPr sz="1950" spc="37" baseline="-14957" dirty="0">
                <a:latin typeface="Cambria Math"/>
                <a:cs typeface="Cambria Math"/>
              </a:rPr>
              <a:t>𝟐</a:t>
            </a:r>
            <a:r>
              <a:rPr sz="1800" b="1" spc="25" dirty="0">
                <a:latin typeface="Arial"/>
                <a:cs typeface="Arial"/>
              </a:rPr>
              <a:t>, </a:t>
            </a:r>
            <a:r>
              <a:rPr sz="1800" b="1" dirty="0">
                <a:latin typeface="Arial"/>
                <a:cs typeface="Arial"/>
              </a:rPr>
              <a:t>..., </a:t>
            </a:r>
            <a:r>
              <a:rPr sz="1800" spc="25" dirty="0">
                <a:latin typeface="Cambria Math"/>
                <a:cs typeface="Cambria Math"/>
              </a:rPr>
              <a:t>𝒙</a:t>
            </a:r>
            <a:r>
              <a:rPr sz="1950" spc="37" baseline="-14957" dirty="0">
                <a:latin typeface="Cambria Math"/>
                <a:cs typeface="Cambria Math"/>
              </a:rPr>
              <a:t>𝒏</a:t>
            </a:r>
            <a:r>
              <a:rPr sz="1600" spc="25" dirty="0">
                <a:latin typeface="Arial"/>
                <a:cs typeface="Arial"/>
              </a:rPr>
              <a:t>, </a:t>
            </a:r>
            <a:r>
              <a:rPr sz="1600" spc="-5" dirty="0">
                <a:latin typeface="Arial"/>
                <a:cs typeface="Arial"/>
              </a:rPr>
              <a:t>dan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setiap</a:t>
            </a:r>
            <a:endParaRPr sz="1600">
              <a:latin typeface="Arial"/>
              <a:cs typeface="Arial"/>
            </a:endParaRPr>
          </a:p>
          <a:p>
            <a:pPr marL="25400">
              <a:lnSpc>
                <a:spcPct val="100000"/>
              </a:lnSpc>
            </a:pPr>
            <a:r>
              <a:rPr sz="1800" spc="5" dirty="0">
                <a:latin typeface="Cambria Math"/>
                <a:cs typeface="Cambria Math"/>
              </a:rPr>
              <a:t>𝒙</a:t>
            </a:r>
            <a:r>
              <a:rPr sz="1950" spc="7" baseline="-14957" dirty="0">
                <a:latin typeface="Cambria Math"/>
                <a:cs typeface="Cambria Math"/>
              </a:rPr>
              <a:t>𝒏 </a:t>
            </a:r>
            <a:r>
              <a:rPr sz="1600" spc="-5" dirty="0">
                <a:latin typeface="Arial"/>
                <a:cs typeface="Arial"/>
              </a:rPr>
              <a:t>merupakan suatu fungsi </a:t>
            </a:r>
            <a:r>
              <a:rPr sz="1600" spc="-10" dirty="0">
                <a:latin typeface="Arial"/>
                <a:cs typeface="Arial"/>
              </a:rPr>
              <a:t>yang </a:t>
            </a:r>
            <a:r>
              <a:rPr sz="1600" spc="-5" dirty="0">
                <a:latin typeface="Arial"/>
                <a:cs typeface="Arial"/>
              </a:rPr>
              <a:t>terdiferensial pada </a:t>
            </a:r>
            <a:r>
              <a:rPr sz="1600" b="1" spc="-5" dirty="0">
                <a:latin typeface="Arial"/>
                <a:cs typeface="Arial"/>
              </a:rPr>
              <a:t>m </a:t>
            </a:r>
            <a:r>
              <a:rPr sz="1600" spc="-5" dirty="0">
                <a:latin typeface="Arial"/>
                <a:cs typeface="Arial"/>
              </a:rPr>
              <a:t>variabel </a:t>
            </a:r>
            <a:r>
              <a:rPr sz="1800" spc="20" dirty="0">
                <a:latin typeface="Cambria Math"/>
                <a:cs typeface="Cambria Math"/>
              </a:rPr>
              <a:t>𝒕</a:t>
            </a:r>
            <a:r>
              <a:rPr sz="1950" spc="30" baseline="-14957" dirty="0">
                <a:latin typeface="Cambria Math"/>
                <a:cs typeface="Cambria Math"/>
              </a:rPr>
              <a:t>𝟏</a:t>
            </a:r>
            <a:r>
              <a:rPr sz="1800" spc="20" dirty="0">
                <a:latin typeface="Arial"/>
                <a:cs typeface="Arial"/>
              </a:rPr>
              <a:t>, </a:t>
            </a:r>
            <a:r>
              <a:rPr sz="1800" spc="20" dirty="0">
                <a:latin typeface="Cambria Math"/>
                <a:cs typeface="Cambria Math"/>
              </a:rPr>
              <a:t>𝒕</a:t>
            </a:r>
            <a:r>
              <a:rPr sz="1950" spc="30" baseline="-14957" dirty="0">
                <a:latin typeface="Cambria Math"/>
                <a:cs typeface="Cambria Math"/>
              </a:rPr>
              <a:t>𝟐</a:t>
            </a:r>
            <a:r>
              <a:rPr sz="1800" spc="20" dirty="0">
                <a:latin typeface="Arial"/>
                <a:cs typeface="Arial"/>
              </a:rPr>
              <a:t>, </a:t>
            </a:r>
            <a:r>
              <a:rPr sz="1800" dirty="0">
                <a:latin typeface="Arial"/>
                <a:cs typeface="Arial"/>
              </a:rPr>
              <a:t>..., </a:t>
            </a:r>
            <a:r>
              <a:rPr sz="1800" spc="25" dirty="0">
                <a:latin typeface="Cambria Math"/>
                <a:cs typeface="Cambria Math"/>
              </a:rPr>
              <a:t>𝒕</a:t>
            </a:r>
            <a:r>
              <a:rPr sz="1950" spc="37" baseline="-14957" dirty="0">
                <a:latin typeface="Cambria Math"/>
                <a:cs typeface="Cambria Math"/>
              </a:rPr>
              <a:t>𝒎</a:t>
            </a:r>
            <a:r>
              <a:rPr sz="1600" spc="25" dirty="0">
                <a:latin typeface="Arial"/>
                <a:cs typeface="Arial"/>
              </a:rPr>
              <a:t>. </a:t>
            </a:r>
            <a:r>
              <a:rPr sz="1600" spc="-5" dirty="0">
                <a:latin typeface="Arial"/>
                <a:cs typeface="Arial"/>
              </a:rPr>
              <a:t>Maka</a:t>
            </a:r>
            <a:r>
              <a:rPr sz="1600" spc="8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u</a:t>
            </a:r>
            <a:endParaRPr sz="1800">
              <a:latin typeface="Arial"/>
              <a:cs typeface="Arial"/>
            </a:endParaRPr>
          </a:p>
          <a:p>
            <a:pPr marL="254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adalah suatu fungsi dari </a:t>
            </a:r>
            <a:r>
              <a:rPr sz="1800" spc="20" dirty="0">
                <a:latin typeface="Cambria Math"/>
                <a:cs typeface="Cambria Math"/>
              </a:rPr>
              <a:t>𝒕</a:t>
            </a:r>
            <a:r>
              <a:rPr sz="1950" spc="30" baseline="-14957" dirty="0">
                <a:latin typeface="Cambria Math"/>
                <a:cs typeface="Cambria Math"/>
              </a:rPr>
              <a:t>𝟏</a:t>
            </a:r>
            <a:r>
              <a:rPr sz="1800" spc="20" dirty="0">
                <a:latin typeface="Arial"/>
                <a:cs typeface="Arial"/>
              </a:rPr>
              <a:t>, </a:t>
            </a:r>
            <a:r>
              <a:rPr sz="1800" spc="20" dirty="0">
                <a:latin typeface="Cambria Math"/>
                <a:cs typeface="Cambria Math"/>
              </a:rPr>
              <a:t>𝒕</a:t>
            </a:r>
            <a:r>
              <a:rPr sz="1950" spc="30" baseline="-14957" dirty="0">
                <a:latin typeface="Cambria Math"/>
                <a:cs typeface="Cambria Math"/>
              </a:rPr>
              <a:t>𝟐</a:t>
            </a:r>
            <a:r>
              <a:rPr sz="1800" spc="20" dirty="0">
                <a:latin typeface="Arial"/>
                <a:cs typeface="Arial"/>
              </a:rPr>
              <a:t>, </a:t>
            </a:r>
            <a:r>
              <a:rPr sz="1800" dirty="0">
                <a:latin typeface="Arial"/>
                <a:cs typeface="Arial"/>
              </a:rPr>
              <a:t>..., </a:t>
            </a:r>
            <a:r>
              <a:rPr sz="1800" spc="5" dirty="0">
                <a:latin typeface="Cambria Math"/>
                <a:cs typeface="Cambria Math"/>
              </a:rPr>
              <a:t>𝒕</a:t>
            </a:r>
            <a:r>
              <a:rPr sz="1950" spc="7" baseline="-14957" dirty="0">
                <a:latin typeface="Cambria Math"/>
                <a:cs typeface="Cambria Math"/>
              </a:rPr>
              <a:t>𝒎</a:t>
            </a:r>
            <a:r>
              <a:rPr sz="1950" spc="442" baseline="-14957" dirty="0">
                <a:latin typeface="Cambria Math"/>
                <a:cs typeface="Cambria Math"/>
              </a:rPr>
              <a:t> </a:t>
            </a:r>
            <a:r>
              <a:rPr sz="1600" spc="-5" dirty="0">
                <a:latin typeface="Arial"/>
                <a:cs typeface="Arial"/>
              </a:rPr>
              <a:t>dengan </a:t>
            </a:r>
            <a:r>
              <a:rPr sz="1800" b="1" dirty="0">
                <a:latin typeface="Arial"/>
                <a:cs typeface="Arial"/>
              </a:rPr>
              <a:t>i = </a:t>
            </a:r>
            <a:r>
              <a:rPr sz="1800" b="1" spc="-5" dirty="0">
                <a:latin typeface="Arial"/>
                <a:cs typeface="Arial"/>
              </a:rPr>
              <a:t>1, </a:t>
            </a:r>
            <a:r>
              <a:rPr sz="1800" b="1" dirty="0">
                <a:latin typeface="Arial"/>
                <a:cs typeface="Arial"/>
              </a:rPr>
              <a:t>2, ..., m.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4540" y="2453767"/>
            <a:ext cx="80073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Conto</a:t>
            </a:r>
            <a:r>
              <a:rPr sz="1600" b="1" spc="-20" dirty="0">
                <a:latin typeface="Arial"/>
                <a:cs typeface="Arial"/>
              </a:rPr>
              <a:t>h</a:t>
            </a:r>
            <a:r>
              <a:rPr sz="1600" b="1" spc="-5" dirty="0">
                <a:latin typeface="Arial"/>
                <a:cs typeface="Arial"/>
              </a:rPr>
              <a:t>: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819400" y="1600200"/>
            <a:ext cx="3438144" cy="8580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90600" y="2723007"/>
            <a:ext cx="7543800" cy="413499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26029" y="232664"/>
            <a:ext cx="43954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dirty="0">
                <a:latin typeface="Arial Black"/>
                <a:cs typeface="Arial Black"/>
              </a:rPr>
              <a:t>FUNGSI</a:t>
            </a:r>
            <a:r>
              <a:rPr sz="3600" b="0" spc="-85" dirty="0">
                <a:latin typeface="Arial Black"/>
                <a:cs typeface="Arial Black"/>
              </a:rPr>
              <a:t> </a:t>
            </a:r>
            <a:r>
              <a:rPr sz="3600" b="0" spc="-5" dirty="0">
                <a:latin typeface="Arial Black"/>
                <a:cs typeface="Arial Black"/>
              </a:rPr>
              <a:t>IMPLISIT</a:t>
            </a:r>
            <a:endParaRPr sz="360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1044" y="1168653"/>
            <a:ext cx="7996555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</a:tabLst>
            </a:pPr>
            <a:r>
              <a:rPr sz="2400" dirty="0">
                <a:latin typeface="Arial"/>
                <a:cs typeface="Arial"/>
              </a:rPr>
              <a:t>Misalkan </a:t>
            </a:r>
            <a:r>
              <a:rPr sz="2400" spc="-5" dirty="0">
                <a:latin typeface="Arial"/>
                <a:cs typeface="Arial"/>
              </a:rPr>
              <a:t>F(x,y)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0 mendefinisikan </a:t>
            </a:r>
            <a:r>
              <a:rPr sz="2400" dirty="0">
                <a:latin typeface="Arial"/>
                <a:cs typeface="Arial"/>
              </a:rPr>
              <a:t>y </a:t>
            </a:r>
            <a:r>
              <a:rPr sz="2400" spc="-5" dirty="0">
                <a:latin typeface="Arial"/>
                <a:cs typeface="Arial"/>
              </a:rPr>
              <a:t>secara implisit  </a:t>
            </a:r>
            <a:r>
              <a:rPr sz="2400" dirty="0">
                <a:latin typeface="Arial"/>
                <a:cs typeface="Arial"/>
              </a:rPr>
              <a:t>sebagai </a:t>
            </a:r>
            <a:r>
              <a:rPr sz="2400" spc="-5" dirty="0">
                <a:latin typeface="Arial"/>
                <a:cs typeface="Arial"/>
              </a:rPr>
              <a:t>suatu fungsi </a:t>
            </a:r>
            <a:r>
              <a:rPr sz="2400" spc="-10" dirty="0">
                <a:latin typeface="Arial"/>
                <a:cs typeface="Arial"/>
              </a:rPr>
              <a:t>x, </a:t>
            </a:r>
            <a:r>
              <a:rPr sz="2400" spc="-5" dirty="0">
                <a:latin typeface="Arial"/>
                <a:cs typeface="Arial"/>
              </a:rPr>
              <a:t>katakan </a:t>
            </a:r>
            <a:r>
              <a:rPr sz="2400" dirty="0">
                <a:latin typeface="Arial"/>
                <a:cs typeface="Arial"/>
              </a:rPr>
              <a:t>y = g(x), </a:t>
            </a:r>
            <a:r>
              <a:rPr sz="2400" spc="-5" dirty="0">
                <a:latin typeface="Arial"/>
                <a:cs typeface="Arial"/>
              </a:rPr>
              <a:t>tetapi fungsi g  sukar </a:t>
            </a:r>
            <a:r>
              <a:rPr sz="2400" dirty="0">
                <a:latin typeface="Arial"/>
                <a:cs typeface="Arial"/>
              </a:rPr>
              <a:t>untuk </a:t>
            </a:r>
            <a:r>
              <a:rPr sz="2400" spc="-5" dirty="0">
                <a:latin typeface="Arial"/>
                <a:cs typeface="Arial"/>
              </a:rPr>
              <a:t>ditentukan. Suatu dy/dx </a:t>
            </a:r>
            <a:r>
              <a:rPr sz="2400" dirty="0">
                <a:latin typeface="Arial"/>
                <a:cs typeface="Arial"/>
              </a:rPr>
              <a:t>dari </a:t>
            </a:r>
            <a:r>
              <a:rPr sz="2400" spc="-5" dirty="0">
                <a:latin typeface="Arial"/>
                <a:cs typeface="Arial"/>
              </a:rPr>
              <a:t>kasus ini </a:t>
            </a:r>
            <a:r>
              <a:rPr sz="2400" dirty="0">
                <a:latin typeface="Arial"/>
                <a:cs typeface="Arial"/>
              </a:rPr>
              <a:t>masih  </a:t>
            </a:r>
            <a:r>
              <a:rPr sz="2400" spc="-5" dirty="0">
                <a:latin typeface="Arial"/>
                <a:cs typeface="Arial"/>
              </a:rPr>
              <a:t>dapat ditentukan dengan </a:t>
            </a:r>
            <a:r>
              <a:rPr sz="2400" dirty="0">
                <a:latin typeface="Arial"/>
                <a:cs typeface="Arial"/>
              </a:rPr>
              <a:t>menerapakan </a:t>
            </a:r>
            <a:r>
              <a:rPr sz="2400" spc="-5" dirty="0">
                <a:latin typeface="Arial"/>
                <a:cs typeface="Arial"/>
              </a:rPr>
              <a:t>aturan </a:t>
            </a:r>
            <a:r>
              <a:rPr sz="2400" dirty="0">
                <a:latin typeface="Arial"/>
                <a:cs typeface="Arial"/>
              </a:rPr>
              <a:t>rantai  </a:t>
            </a:r>
            <a:r>
              <a:rPr sz="2400" spc="-5" dirty="0">
                <a:latin typeface="Arial"/>
                <a:cs typeface="Arial"/>
              </a:rPr>
              <a:t>sebagai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berikut: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37844" y="3329940"/>
            <a:ext cx="2648711" cy="990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367528" y="3124200"/>
            <a:ext cx="1600200" cy="13335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258817" y="3696461"/>
            <a:ext cx="762000" cy="190500"/>
          </a:xfrm>
          <a:custGeom>
            <a:avLst/>
            <a:gdLst/>
            <a:ahLst/>
            <a:cxnLst/>
            <a:rect l="l" t="t" r="r" b="b"/>
            <a:pathLst>
              <a:path w="762000" h="190500">
                <a:moveTo>
                  <a:pt x="666750" y="0"/>
                </a:moveTo>
                <a:lnTo>
                  <a:pt x="666750" y="47625"/>
                </a:lnTo>
                <a:lnTo>
                  <a:pt x="0" y="47625"/>
                </a:lnTo>
                <a:lnTo>
                  <a:pt x="0" y="142875"/>
                </a:lnTo>
                <a:lnTo>
                  <a:pt x="666750" y="142875"/>
                </a:lnTo>
                <a:lnTo>
                  <a:pt x="666750" y="190500"/>
                </a:lnTo>
                <a:lnTo>
                  <a:pt x="762000" y="95250"/>
                </a:lnTo>
                <a:lnTo>
                  <a:pt x="6667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258817" y="3696461"/>
            <a:ext cx="762000" cy="190500"/>
          </a:xfrm>
          <a:custGeom>
            <a:avLst/>
            <a:gdLst/>
            <a:ahLst/>
            <a:cxnLst/>
            <a:rect l="l" t="t" r="r" b="b"/>
            <a:pathLst>
              <a:path w="762000" h="190500">
                <a:moveTo>
                  <a:pt x="0" y="47625"/>
                </a:moveTo>
                <a:lnTo>
                  <a:pt x="666750" y="47625"/>
                </a:lnTo>
                <a:lnTo>
                  <a:pt x="666750" y="0"/>
                </a:lnTo>
                <a:lnTo>
                  <a:pt x="762000" y="95250"/>
                </a:lnTo>
                <a:lnTo>
                  <a:pt x="666750" y="190500"/>
                </a:lnTo>
                <a:lnTo>
                  <a:pt x="666750" y="142875"/>
                </a:lnTo>
                <a:lnTo>
                  <a:pt x="0" y="142875"/>
                </a:lnTo>
                <a:lnTo>
                  <a:pt x="0" y="47625"/>
                </a:lnTo>
                <a:close/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2000" y="1219200"/>
            <a:ext cx="8153400" cy="43464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62355" y="211836"/>
            <a:ext cx="1845564" cy="9022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871472" y="211836"/>
            <a:ext cx="649224" cy="90220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809650" y="325882"/>
            <a:ext cx="144843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dirty="0">
                <a:latin typeface="Arial"/>
                <a:cs typeface="Arial"/>
              </a:rPr>
              <a:t>Con</a:t>
            </a:r>
            <a:r>
              <a:rPr sz="3200" b="0" spc="-10" dirty="0">
                <a:latin typeface="Arial"/>
                <a:cs typeface="Arial"/>
              </a:rPr>
              <a:t>t</a:t>
            </a:r>
            <a:r>
              <a:rPr sz="3200" b="0" dirty="0">
                <a:latin typeface="Arial"/>
                <a:cs typeface="Arial"/>
              </a:rPr>
              <a:t>o</a:t>
            </a:r>
            <a:r>
              <a:rPr sz="3200" b="0" spc="-10" dirty="0">
                <a:latin typeface="Arial"/>
                <a:cs typeface="Arial"/>
              </a:rPr>
              <a:t>h</a:t>
            </a:r>
            <a:r>
              <a:rPr sz="3200" b="0" dirty="0">
                <a:latin typeface="Arial"/>
                <a:cs typeface="Arial"/>
              </a:rPr>
              <a:t>: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05277" y="264921"/>
            <a:ext cx="393446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/>
              <a:t>TURUNAN</a:t>
            </a:r>
            <a:r>
              <a:rPr sz="3200" spc="-80" dirty="0"/>
              <a:t> </a:t>
            </a:r>
            <a:r>
              <a:rPr sz="3200" dirty="0"/>
              <a:t>PARSIAL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841044" y="1090929"/>
            <a:ext cx="734187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7685" marR="5080" indent="-515620">
              <a:lnSpc>
                <a:spcPct val="100000"/>
              </a:lnSpc>
              <a:spcBef>
                <a:spcPts val="95"/>
              </a:spcBef>
              <a:tabLst>
                <a:tab pos="527685" algn="l"/>
              </a:tabLst>
            </a:pPr>
            <a:r>
              <a:rPr sz="2800" b="1" dirty="0">
                <a:latin typeface="Arial"/>
                <a:cs typeface="Arial"/>
              </a:rPr>
              <a:t>1.	</a:t>
            </a:r>
            <a:r>
              <a:rPr sz="2800" b="1" spc="-5" dirty="0">
                <a:latin typeface="Arial"/>
                <a:cs typeface="Arial"/>
              </a:rPr>
              <a:t>Turunan parsial pertama dari fungsi </a:t>
            </a:r>
            <a:r>
              <a:rPr sz="2800" b="1" spc="-10" dirty="0">
                <a:latin typeface="Arial"/>
                <a:cs typeface="Arial"/>
              </a:rPr>
              <a:t>dua  </a:t>
            </a:r>
            <a:r>
              <a:rPr sz="2800" b="1" spc="-5" dirty="0">
                <a:latin typeface="Arial"/>
                <a:cs typeface="Arial"/>
              </a:rPr>
              <a:t>variabel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1044" y="4568190"/>
            <a:ext cx="7600315" cy="1002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"/>
                <a:cs typeface="Arial"/>
              </a:rPr>
              <a:t>Turunan parsial dari </a:t>
            </a:r>
            <a:r>
              <a:rPr sz="2000" i="1" dirty="0">
                <a:latin typeface="Arial"/>
                <a:cs typeface="Arial"/>
              </a:rPr>
              <a:t>f(x,y) terhdp x </a:t>
            </a:r>
            <a:r>
              <a:rPr sz="2000" dirty="0">
                <a:latin typeface="Arial"/>
                <a:cs typeface="Arial"/>
              </a:rPr>
              <a:t>dimana hanya variabel </a:t>
            </a:r>
            <a:r>
              <a:rPr sz="2000" i="1" dirty="0">
                <a:latin typeface="Arial"/>
                <a:cs typeface="Arial"/>
              </a:rPr>
              <a:t>x </a:t>
            </a:r>
            <a:r>
              <a:rPr sz="2000" dirty="0">
                <a:latin typeface="Arial"/>
                <a:cs typeface="Arial"/>
              </a:rPr>
              <a:t>saja</a:t>
            </a:r>
            <a:r>
              <a:rPr sz="2000" spc="-19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yg  </a:t>
            </a:r>
            <a:r>
              <a:rPr sz="2000" dirty="0">
                <a:latin typeface="Arial"/>
                <a:cs typeface="Arial"/>
              </a:rPr>
              <a:t>diasumsikan berubah, dan </a:t>
            </a:r>
            <a:r>
              <a:rPr sz="2000" i="1" dirty="0">
                <a:latin typeface="Arial"/>
                <a:cs typeface="Arial"/>
              </a:rPr>
              <a:t>y </a:t>
            </a:r>
            <a:r>
              <a:rPr sz="2000" spc="-5" dirty="0">
                <a:latin typeface="Arial"/>
                <a:cs typeface="Arial"/>
              </a:rPr>
              <a:t>tetap </a:t>
            </a:r>
            <a:r>
              <a:rPr sz="2000" dirty="0">
                <a:latin typeface="Arial"/>
                <a:cs typeface="Arial"/>
              </a:rPr>
              <a:t>konstan. Begitupun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sebaliknya.</a:t>
            </a: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Arial"/>
                <a:cs typeface="Arial"/>
              </a:rPr>
              <a:t>Misal z = </a:t>
            </a:r>
            <a:r>
              <a:rPr sz="2000" spc="-5" dirty="0">
                <a:latin typeface="Arial"/>
                <a:cs typeface="Arial"/>
              </a:rPr>
              <a:t>F(x,y) </a:t>
            </a:r>
            <a:r>
              <a:rPr sz="2000" dirty="0">
                <a:latin typeface="Arial"/>
                <a:cs typeface="Arial"/>
              </a:rPr>
              <a:t>turunan parsial pertama z terhadap x dan</a:t>
            </a:r>
            <a:r>
              <a:rPr sz="2000" spc="-2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y</a:t>
            </a:r>
          </a:p>
        </p:txBody>
      </p:sp>
      <p:sp>
        <p:nvSpPr>
          <p:cNvPr id="5" name="object 5"/>
          <p:cNvSpPr/>
          <p:nvPr/>
        </p:nvSpPr>
        <p:spPr>
          <a:xfrm>
            <a:off x="3127248" y="5903214"/>
            <a:ext cx="306705" cy="0"/>
          </a:xfrm>
          <a:custGeom>
            <a:avLst/>
            <a:gdLst/>
            <a:ahLst/>
            <a:cxnLst/>
            <a:rect l="l" t="t" r="r" b="b"/>
            <a:pathLst>
              <a:path w="306704">
                <a:moveTo>
                  <a:pt x="0" y="0"/>
                </a:moveTo>
                <a:lnTo>
                  <a:pt x="306324" y="0"/>
                </a:lnTo>
              </a:path>
            </a:pathLst>
          </a:custGeom>
          <a:ln w="228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082796" y="5903214"/>
            <a:ext cx="306705" cy="0"/>
          </a:xfrm>
          <a:custGeom>
            <a:avLst/>
            <a:gdLst/>
            <a:ahLst/>
            <a:cxnLst/>
            <a:rect l="l" t="t" r="r" b="b"/>
            <a:pathLst>
              <a:path w="306704">
                <a:moveTo>
                  <a:pt x="0" y="0"/>
                </a:moveTo>
                <a:lnTo>
                  <a:pt x="306324" y="0"/>
                </a:lnTo>
              </a:path>
            </a:pathLst>
          </a:custGeom>
          <a:ln w="228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122802" y="5525516"/>
            <a:ext cx="1271905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967740" algn="l"/>
              </a:tabLst>
            </a:pPr>
            <a:r>
              <a:rPr sz="2050" spc="-15" dirty="0">
                <a:latin typeface="Cambria Math"/>
                <a:cs typeface="Cambria Math"/>
              </a:rPr>
              <a:t>𝝏</a:t>
            </a:r>
            <a:r>
              <a:rPr sz="2050" spc="-10" dirty="0">
                <a:latin typeface="Cambria Math"/>
                <a:cs typeface="Cambria Math"/>
              </a:rPr>
              <a:t>𝒛</a:t>
            </a:r>
            <a:r>
              <a:rPr sz="2050" dirty="0">
                <a:latin typeface="Cambria Math"/>
                <a:cs typeface="Cambria Math"/>
              </a:rPr>
              <a:t>	</a:t>
            </a:r>
            <a:r>
              <a:rPr sz="2050" spc="-15" dirty="0">
                <a:latin typeface="Cambria Math"/>
                <a:cs typeface="Cambria Math"/>
              </a:rPr>
              <a:t>𝝏</a:t>
            </a:r>
            <a:r>
              <a:rPr sz="2050" spc="-10" dirty="0">
                <a:latin typeface="Cambria Math"/>
                <a:cs typeface="Cambria Math"/>
              </a:rPr>
              <a:t>𝒛</a:t>
            </a:r>
            <a:endParaRPr sz="205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15644" y="5734303"/>
            <a:ext cx="3612515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2000" dirty="0">
                <a:latin typeface="Arial"/>
                <a:cs typeface="Arial"/>
              </a:rPr>
              <a:t>dinotasikan dengan </a:t>
            </a:r>
            <a:r>
              <a:rPr sz="3075" spc="-15" baseline="-37940" dirty="0">
                <a:latin typeface="Cambria Math"/>
                <a:cs typeface="Cambria Math"/>
              </a:rPr>
              <a:t>𝝏𝒙 </a:t>
            </a:r>
            <a:r>
              <a:rPr sz="2000" dirty="0" err="1">
                <a:latin typeface="Arial"/>
                <a:cs typeface="Arial"/>
              </a:rPr>
              <a:t>dan</a:t>
            </a:r>
            <a:r>
              <a:rPr sz="2000" spc="220" dirty="0">
                <a:latin typeface="Arial"/>
                <a:cs typeface="Arial"/>
              </a:rPr>
              <a:t> </a:t>
            </a:r>
            <a:r>
              <a:rPr sz="3075" spc="-15" baseline="-37940" dirty="0" smtClean="0">
                <a:latin typeface="Cambria Math"/>
                <a:cs typeface="Cambria Math"/>
              </a:rPr>
              <a:t>𝝏</a:t>
            </a:r>
            <a:r>
              <a:rPr lang="en-US" sz="3075" spc="-15" baseline="-37940" dirty="0" smtClean="0">
                <a:latin typeface="Cambria Math"/>
                <a:cs typeface="Cambria Math"/>
              </a:rPr>
              <a:t>y</a:t>
            </a:r>
            <a:endParaRPr sz="3075" baseline="-37940" dirty="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941832" y="2036064"/>
            <a:ext cx="7592568" cy="24597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91940" y="2526792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082921" y="2526919"/>
            <a:ext cx="324485" cy="215444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165" dirty="0">
                <a:latin typeface="Cambria Math"/>
                <a:cs typeface="Cambria Math"/>
              </a:rPr>
              <a:t>𝜕𝑥</a:t>
            </a:r>
            <a:endParaRPr sz="1300" dirty="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8344" y="559053"/>
            <a:ext cx="8098155" cy="195833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68300" marR="17780" indent="-342900" algn="just">
              <a:lnSpc>
                <a:spcPct val="100000"/>
              </a:lnSpc>
              <a:spcBef>
                <a:spcPts val="105"/>
              </a:spcBef>
              <a:buChar char="•"/>
              <a:tabLst>
                <a:tab pos="368300" algn="l"/>
              </a:tabLst>
            </a:pPr>
            <a:r>
              <a:rPr sz="2000" dirty="0">
                <a:latin typeface="Arial"/>
                <a:cs typeface="Arial"/>
              </a:rPr>
              <a:t>Selanjutnya, misalkan z </a:t>
            </a:r>
            <a:r>
              <a:rPr sz="2000" spc="-5" dirty="0">
                <a:latin typeface="Arial"/>
                <a:cs typeface="Arial"/>
              </a:rPr>
              <a:t>suatu </a:t>
            </a:r>
            <a:r>
              <a:rPr sz="2000" dirty="0">
                <a:latin typeface="Arial"/>
                <a:cs typeface="Arial"/>
              </a:rPr>
              <a:t>fungsi </a:t>
            </a:r>
            <a:r>
              <a:rPr sz="2000" spc="-5" dirty="0">
                <a:latin typeface="Arial"/>
                <a:cs typeface="Arial"/>
              </a:rPr>
              <a:t>implisit </a:t>
            </a:r>
            <a:r>
              <a:rPr sz="2000" dirty="0">
                <a:latin typeface="Arial"/>
                <a:cs typeface="Arial"/>
              </a:rPr>
              <a:t>dari </a:t>
            </a:r>
            <a:r>
              <a:rPr sz="2000" spc="-5" dirty="0">
                <a:latin typeface="Arial"/>
                <a:cs typeface="Arial"/>
              </a:rPr>
              <a:t>f(x, y, </a:t>
            </a:r>
            <a:r>
              <a:rPr sz="2000" dirty="0">
                <a:latin typeface="Arial"/>
                <a:cs typeface="Arial"/>
              </a:rPr>
              <a:t>z) = </a:t>
            </a:r>
            <a:r>
              <a:rPr sz="2000" spc="-5" dirty="0">
                <a:latin typeface="Arial"/>
                <a:cs typeface="Arial"/>
              </a:rPr>
              <a:t>0, maka  diferensiasi </a:t>
            </a:r>
            <a:r>
              <a:rPr sz="2000" dirty="0">
                <a:latin typeface="Arial"/>
                <a:cs typeface="Arial"/>
              </a:rPr>
              <a:t>kedua </a:t>
            </a:r>
            <a:r>
              <a:rPr sz="2000" spc="-5" dirty="0">
                <a:latin typeface="Arial"/>
                <a:cs typeface="Arial"/>
              </a:rPr>
              <a:t>ruas terhadap </a:t>
            </a:r>
            <a:r>
              <a:rPr sz="2000" dirty="0">
                <a:latin typeface="Arial"/>
                <a:cs typeface="Arial"/>
              </a:rPr>
              <a:t>x </a:t>
            </a:r>
            <a:r>
              <a:rPr sz="2000" spc="-5" dirty="0">
                <a:latin typeface="Arial"/>
                <a:cs typeface="Arial"/>
              </a:rPr>
              <a:t>dengan mempertahankan </a:t>
            </a:r>
            <a:r>
              <a:rPr sz="2000" dirty="0">
                <a:latin typeface="Arial"/>
                <a:cs typeface="Arial"/>
              </a:rPr>
              <a:t>y </a:t>
            </a:r>
            <a:r>
              <a:rPr sz="2000" spc="-5" dirty="0">
                <a:latin typeface="Arial"/>
                <a:cs typeface="Arial"/>
              </a:rPr>
              <a:t>tetap  </a:t>
            </a:r>
            <a:r>
              <a:rPr sz="2000" dirty="0">
                <a:latin typeface="Arial"/>
                <a:cs typeface="Arial"/>
              </a:rPr>
              <a:t>adalah sebagai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berikut:</a:t>
            </a: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050" dirty="0">
              <a:latin typeface="Times New Roman"/>
              <a:cs typeface="Times New Roman"/>
            </a:endParaRPr>
          </a:p>
          <a:p>
            <a:pPr marL="3237865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Arial"/>
                <a:cs typeface="Arial"/>
              </a:rPr>
              <a:t>Karena </a:t>
            </a:r>
            <a:r>
              <a:rPr sz="1800" dirty="0">
                <a:latin typeface="Arial"/>
                <a:cs typeface="Arial"/>
              </a:rPr>
              <a:t>y tetap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maka</a:t>
            </a:r>
            <a:endParaRPr sz="1800" dirty="0">
              <a:latin typeface="Arial"/>
              <a:cs typeface="Arial"/>
            </a:endParaRPr>
          </a:p>
          <a:p>
            <a:pPr marL="3263900">
              <a:lnSpc>
                <a:spcPct val="100000"/>
              </a:lnSpc>
              <a:spcBef>
                <a:spcPts val="130"/>
              </a:spcBef>
            </a:pPr>
            <a:r>
              <a:rPr sz="1300" spc="100" dirty="0">
                <a:latin typeface="Cambria Math"/>
                <a:cs typeface="Cambria Math"/>
              </a:rPr>
              <a:t>𝜕𝑦 </a:t>
            </a:r>
            <a:r>
              <a:rPr sz="2700" baseline="-32407" dirty="0">
                <a:latin typeface="Arial"/>
                <a:cs typeface="Arial"/>
              </a:rPr>
              <a:t>=</a:t>
            </a:r>
            <a:r>
              <a:rPr sz="2700" spc="-382" baseline="-32407" dirty="0">
                <a:latin typeface="Arial"/>
                <a:cs typeface="Arial"/>
              </a:rPr>
              <a:t> </a:t>
            </a:r>
            <a:r>
              <a:rPr sz="2700" spc="-7" baseline="-32407" dirty="0">
                <a:latin typeface="Arial"/>
                <a:cs typeface="Arial"/>
              </a:rPr>
              <a:t>0</a:t>
            </a:r>
            <a:endParaRPr sz="2700" baseline="-32407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1044" y="3403472"/>
            <a:ext cx="13938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latin typeface="Arial"/>
                <a:cs typeface="Arial"/>
              </a:rPr>
              <a:t>S</a:t>
            </a:r>
            <a:r>
              <a:rPr sz="1800" spc="-15" dirty="0">
                <a:latin typeface="Arial"/>
                <a:cs typeface="Arial"/>
              </a:rPr>
              <a:t>e</a:t>
            </a:r>
            <a:r>
              <a:rPr sz="1800" spc="-5" dirty="0">
                <a:latin typeface="Arial"/>
                <a:cs typeface="Arial"/>
              </a:rPr>
              <a:t>h</a:t>
            </a:r>
            <a:r>
              <a:rPr sz="1800" spc="-15" dirty="0">
                <a:latin typeface="Arial"/>
                <a:cs typeface="Arial"/>
              </a:rPr>
              <a:t>i</a:t>
            </a:r>
            <a:r>
              <a:rPr sz="1800" spc="-5" dirty="0">
                <a:latin typeface="Arial"/>
                <a:cs typeface="Arial"/>
              </a:rPr>
              <a:t>n</a:t>
            </a:r>
            <a:r>
              <a:rPr sz="1800" spc="-15" dirty="0">
                <a:latin typeface="Arial"/>
                <a:cs typeface="Arial"/>
              </a:rPr>
              <a:t>g</a:t>
            </a:r>
            <a:r>
              <a:rPr sz="1800" spc="-5" dirty="0">
                <a:latin typeface="Arial"/>
                <a:cs typeface="Arial"/>
              </a:rPr>
              <a:t>g</a:t>
            </a:r>
            <a:r>
              <a:rPr sz="1800" spc="-15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36875" y="4391405"/>
            <a:ext cx="4051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dan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185672" y="2002535"/>
            <a:ext cx="2485643" cy="990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58000" y="1921764"/>
            <a:ext cx="1888236" cy="10713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85672" y="3838955"/>
            <a:ext cx="1371600" cy="142036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671315" y="3838955"/>
            <a:ext cx="1472184" cy="128015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2000" y="1524000"/>
            <a:ext cx="8282940" cy="3276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62940" y="778763"/>
            <a:ext cx="1470660" cy="6797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728216" y="778763"/>
            <a:ext cx="507492" cy="67970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847140" y="863853"/>
            <a:ext cx="11925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C</a:t>
            </a:r>
            <a:r>
              <a:rPr sz="2400" spc="-10" dirty="0"/>
              <a:t>o</a:t>
            </a:r>
            <a:r>
              <a:rPr sz="2400" dirty="0"/>
              <a:t>ntoh: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540" y="249682"/>
            <a:ext cx="1628139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-5" dirty="0">
                <a:latin typeface="Arial"/>
                <a:cs typeface="Arial"/>
              </a:rPr>
              <a:t>C</a:t>
            </a:r>
            <a:r>
              <a:rPr sz="3600" b="0" dirty="0">
                <a:latin typeface="Arial"/>
                <a:cs typeface="Arial"/>
              </a:rPr>
              <a:t>o</a:t>
            </a:r>
            <a:r>
              <a:rPr sz="3600" b="0" spc="-5" dirty="0">
                <a:latin typeface="Arial"/>
                <a:cs typeface="Arial"/>
              </a:rPr>
              <a:t>ntoh</a:t>
            </a:r>
            <a:r>
              <a:rPr sz="3600" b="0" dirty="0">
                <a:latin typeface="Arial"/>
                <a:cs typeface="Arial"/>
              </a:rPr>
              <a:t>:</a:t>
            </a:r>
            <a:endParaRPr sz="36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38200" y="769621"/>
            <a:ext cx="7924800" cy="28879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65632" y="3810000"/>
            <a:ext cx="7287768" cy="2971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540" y="406653"/>
            <a:ext cx="74231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2. </a:t>
            </a:r>
            <a:r>
              <a:rPr sz="2400" spc="-5" dirty="0"/>
              <a:t>Turunan </a:t>
            </a:r>
            <a:r>
              <a:rPr sz="2400" dirty="0"/>
              <a:t>parsial </a:t>
            </a:r>
            <a:r>
              <a:rPr sz="2400" spc="-5" dirty="0"/>
              <a:t>pertama </a:t>
            </a:r>
            <a:r>
              <a:rPr sz="2400" dirty="0"/>
              <a:t>dari </a:t>
            </a:r>
            <a:r>
              <a:rPr sz="2400" spc="-5" dirty="0"/>
              <a:t>fungsi </a:t>
            </a:r>
            <a:r>
              <a:rPr sz="2400" dirty="0"/>
              <a:t>tiga</a:t>
            </a:r>
            <a:r>
              <a:rPr sz="2400" spc="-45" dirty="0"/>
              <a:t> </a:t>
            </a:r>
            <a:r>
              <a:rPr sz="2400" dirty="0"/>
              <a:t>variabel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1218922" y="914400"/>
            <a:ext cx="7620277" cy="19777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46632" y="3048000"/>
            <a:ext cx="7592568" cy="3810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540" y="249682"/>
            <a:ext cx="1628139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-5" dirty="0">
                <a:latin typeface="Arial"/>
                <a:cs typeface="Arial"/>
              </a:rPr>
              <a:t>C</a:t>
            </a:r>
            <a:r>
              <a:rPr sz="3600" b="0" dirty="0">
                <a:latin typeface="Arial"/>
                <a:cs typeface="Arial"/>
              </a:rPr>
              <a:t>o</a:t>
            </a:r>
            <a:r>
              <a:rPr sz="3600" b="0" spc="-5" dirty="0">
                <a:latin typeface="Arial"/>
                <a:cs typeface="Arial"/>
              </a:rPr>
              <a:t>ntoh</a:t>
            </a:r>
            <a:r>
              <a:rPr sz="3600" b="0" dirty="0">
                <a:latin typeface="Arial"/>
                <a:cs typeface="Arial"/>
              </a:rPr>
              <a:t>:</a:t>
            </a:r>
            <a:endParaRPr sz="36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9600" y="1286255"/>
            <a:ext cx="4572000" cy="26929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06567" y="1357883"/>
            <a:ext cx="3762755" cy="78943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320284" y="2269235"/>
            <a:ext cx="3762756" cy="72694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306567" y="3198876"/>
            <a:ext cx="3762755" cy="78028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45514" y="409397"/>
            <a:ext cx="673100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Turunan </a:t>
            </a:r>
            <a:r>
              <a:rPr sz="3600" dirty="0"/>
              <a:t>Parsial </a:t>
            </a:r>
            <a:r>
              <a:rPr sz="3600" spc="-5" dirty="0"/>
              <a:t>Tingkat</a:t>
            </a:r>
            <a:r>
              <a:rPr sz="3600" spc="-20" dirty="0"/>
              <a:t> </a:t>
            </a:r>
            <a:r>
              <a:rPr sz="3600" spc="-5" dirty="0"/>
              <a:t>Tinggi</a:t>
            </a:r>
            <a:endParaRPr sz="36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93700" indent="-34353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93700" algn="l"/>
                <a:tab pos="394335" algn="l"/>
              </a:tabLst>
            </a:pPr>
            <a:r>
              <a:rPr b="1" dirty="0">
                <a:latin typeface="Arial"/>
                <a:cs typeface="Arial"/>
              </a:rPr>
              <a:t>Turuna Parsial Kedua </a:t>
            </a:r>
            <a:r>
              <a:rPr dirty="0"/>
              <a:t>Suatu Fungsi dua peubah dapat</a:t>
            </a:r>
            <a:r>
              <a:rPr spc="-145" dirty="0"/>
              <a:t> </a:t>
            </a:r>
            <a:r>
              <a:rPr dirty="0"/>
              <a:t>diperoleh</a:t>
            </a:r>
          </a:p>
          <a:p>
            <a:pPr marL="393700">
              <a:lnSpc>
                <a:spcPct val="100000"/>
              </a:lnSpc>
              <a:spcBef>
                <a:spcPts val="5"/>
              </a:spcBef>
            </a:pPr>
            <a:r>
              <a:rPr dirty="0"/>
              <a:t>dari turunan parsial</a:t>
            </a:r>
            <a:r>
              <a:rPr spc="-70" dirty="0"/>
              <a:t> </a:t>
            </a:r>
            <a:r>
              <a:rPr dirty="0"/>
              <a:t>pertamanya.</a:t>
            </a:r>
          </a:p>
          <a:p>
            <a:pPr marL="393700" marR="144780" indent="-343535">
              <a:lnSpc>
                <a:spcPct val="105200"/>
              </a:lnSpc>
              <a:spcBef>
                <a:spcPts val="365"/>
              </a:spcBef>
              <a:buChar char="•"/>
              <a:tabLst>
                <a:tab pos="393700" algn="l"/>
                <a:tab pos="394335" algn="l"/>
              </a:tabLst>
            </a:pPr>
            <a:r>
              <a:rPr dirty="0"/>
              <a:t>Karena ada dua turunan parsial pertama, </a:t>
            </a:r>
            <a:r>
              <a:rPr dirty="0">
                <a:solidFill>
                  <a:srgbClr val="006FC0"/>
                </a:solidFill>
                <a:latin typeface="Cambria Math"/>
                <a:cs typeface="Cambria Math"/>
              </a:rPr>
              <a:t>𝒇</a:t>
            </a:r>
            <a:r>
              <a:rPr sz="2175" baseline="-15325" dirty="0">
                <a:solidFill>
                  <a:srgbClr val="006FC0"/>
                </a:solidFill>
                <a:latin typeface="Cambria Math"/>
                <a:cs typeface="Cambria Math"/>
              </a:rPr>
              <a:t>𝒙 </a:t>
            </a:r>
            <a:r>
              <a:rPr sz="2000" dirty="0"/>
              <a:t>dan </a:t>
            </a:r>
            <a:r>
              <a:rPr sz="2000" spc="30" dirty="0">
                <a:solidFill>
                  <a:srgbClr val="FF0000"/>
                </a:solidFill>
                <a:latin typeface="Cambria Math"/>
                <a:cs typeface="Cambria Math"/>
              </a:rPr>
              <a:t>𝒇</a:t>
            </a:r>
            <a:r>
              <a:rPr sz="2175" spc="44" baseline="-15325" dirty="0">
                <a:solidFill>
                  <a:srgbClr val="FF0000"/>
                </a:solidFill>
                <a:latin typeface="Cambria Math"/>
                <a:cs typeface="Cambria Math"/>
              </a:rPr>
              <a:t>𝒚</a:t>
            </a:r>
            <a:r>
              <a:rPr sz="2000" spc="30" dirty="0"/>
              <a:t>, </a:t>
            </a:r>
            <a:r>
              <a:rPr sz="2000" dirty="0"/>
              <a:t>dan</a:t>
            </a:r>
            <a:r>
              <a:rPr sz="2000" spc="-240" dirty="0"/>
              <a:t> </a:t>
            </a:r>
            <a:r>
              <a:rPr sz="2000" dirty="0"/>
              <a:t>masing-  masing mempunyai dua turunan parsial, maka kita akan  mendapatkan </a:t>
            </a:r>
            <a:r>
              <a:rPr sz="2000" b="1" i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empat</a:t>
            </a:r>
            <a:r>
              <a:rPr sz="2000" b="1" i="1" dirty="0">
                <a:latin typeface="Arial"/>
                <a:cs typeface="Arial"/>
              </a:rPr>
              <a:t> </a:t>
            </a:r>
            <a:r>
              <a:rPr sz="2000" dirty="0"/>
              <a:t>turunan parsial kedua,</a:t>
            </a:r>
            <a:r>
              <a:rPr sz="2000" spc="-180" dirty="0"/>
              <a:t> </a:t>
            </a:r>
            <a:r>
              <a:rPr sz="2000" spc="-5" dirty="0"/>
              <a:t>Yaitu: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505711" y="3287521"/>
            <a:ext cx="594995" cy="586105"/>
          </a:xfrm>
          <a:custGeom>
            <a:avLst/>
            <a:gdLst/>
            <a:ahLst/>
            <a:cxnLst/>
            <a:rect l="l" t="t" r="r" b="b"/>
            <a:pathLst>
              <a:path w="594994" h="586104">
                <a:moveTo>
                  <a:pt x="468121" y="0"/>
                </a:moveTo>
                <a:lnTo>
                  <a:pt x="462533" y="13842"/>
                </a:lnTo>
                <a:lnTo>
                  <a:pt x="484366" y="31632"/>
                </a:lnTo>
                <a:lnTo>
                  <a:pt x="503745" y="54721"/>
                </a:lnTo>
                <a:lnTo>
                  <a:pt x="535051" y="116839"/>
                </a:lnTo>
                <a:lnTo>
                  <a:pt x="546645" y="155078"/>
                </a:lnTo>
                <a:lnTo>
                  <a:pt x="554942" y="197199"/>
                </a:lnTo>
                <a:lnTo>
                  <a:pt x="559929" y="243177"/>
                </a:lnTo>
                <a:lnTo>
                  <a:pt x="561594" y="292988"/>
                </a:lnTo>
                <a:lnTo>
                  <a:pt x="559950" y="342070"/>
                </a:lnTo>
                <a:lnTo>
                  <a:pt x="555021" y="387603"/>
                </a:lnTo>
                <a:lnTo>
                  <a:pt x="546806" y="429613"/>
                </a:lnTo>
                <a:lnTo>
                  <a:pt x="535305" y="468121"/>
                </a:lnTo>
                <a:lnTo>
                  <a:pt x="503967" y="530812"/>
                </a:lnTo>
                <a:lnTo>
                  <a:pt x="462533" y="571880"/>
                </a:lnTo>
                <a:lnTo>
                  <a:pt x="468121" y="585723"/>
                </a:lnTo>
                <a:lnTo>
                  <a:pt x="520239" y="544004"/>
                </a:lnTo>
                <a:lnTo>
                  <a:pt x="560451" y="477138"/>
                </a:lnTo>
                <a:lnTo>
                  <a:pt x="575433" y="435824"/>
                </a:lnTo>
                <a:lnTo>
                  <a:pt x="586104" y="391318"/>
                </a:lnTo>
                <a:lnTo>
                  <a:pt x="592490" y="343622"/>
                </a:lnTo>
                <a:lnTo>
                  <a:pt x="594613" y="292735"/>
                </a:lnTo>
                <a:lnTo>
                  <a:pt x="592490" y="241488"/>
                </a:lnTo>
                <a:lnTo>
                  <a:pt x="586105" y="193659"/>
                </a:lnTo>
                <a:lnTo>
                  <a:pt x="575433" y="149234"/>
                </a:lnTo>
                <a:lnTo>
                  <a:pt x="560451" y="108203"/>
                </a:lnTo>
                <a:lnTo>
                  <a:pt x="541827" y="71937"/>
                </a:lnTo>
                <a:lnTo>
                  <a:pt x="495675" y="17835"/>
                </a:lnTo>
                <a:lnTo>
                  <a:pt x="468121" y="0"/>
                </a:lnTo>
                <a:close/>
              </a:path>
              <a:path w="594994" h="586104">
                <a:moveTo>
                  <a:pt x="126492" y="0"/>
                </a:moveTo>
                <a:lnTo>
                  <a:pt x="74485" y="41814"/>
                </a:lnTo>
                <a:lnTo>
                  <a:pt x="34290" y="108203"/>
                </a:lnTo>
                <a:lnTo>
                  <a:pt x="19288" y="149234"/>
                </a:lnTo>
                <a:lnTo>
                  <a:pt x="8572" y="193659"/>
                </a:lnTo>
                <a:lnTo>
                  <a:pt x="2143" y="241488"/>
                </a:lnTo>
                <a:lnTo>
                  <a:pt x="0" y="292735"/>
                </a:lnTo>
                <a:lnTo>
                  <a:pt x="2143" y="343622"/>
                </a:lnTo>
                <a:lnTo>
                  <a:pt x="8572" y="391318"/>
                </a:lnTo>
                <a:lnTo>
                  <a:pt x="19288" y="435824"/>
                </a:lnTo>
                <a:lnTo>
                  <a:pt x="34290" y="477138"/>
                </a:lnTo>
                <a:lnTo>
                  <a:pt x="52911" y="513714"/>
                </a:lnTo>
                <a:lnTo>
                  <a:pt x="99012" y="568007"/>
                </a:lnTo>
                <a:lnTo>
                  <a:pt x="126492" y="585723"/>
                </a:lnTo>
                <a:lnTo>
                  <a:pt x="132206" y="571880"/>
                </a:lnTo>
                <a:lnTo>
                  <a:pt x="110154" y="554043"/>
                </a:lnTo>
                <a:lnTo>
                  <a:pt x="90662" y="530812"/>
                </a:lnTo>
                <a:lnTo>
                  <a:pt x="59309" y="468121"/>
                </a:lnTo>
                <a:lnTo>
                  <a:pt x="47880" y="429613"/>
                </a:lnTo>
                <a:lnTo>
                  <a:pt x="39703" y="387603"/>
                </a:lnTo>
                <a:lnTo>
                  <a:pt x="34788" y="342070"/>
                </a:lnTo>
                <a:lnTo>
                  <a:pt x="33146" y="292988"/>
                </a:lnTo>
                <a:lnTo>
                  <a:pt x="34792" y="243177"/>
                </a:lnTo>
                <a:lnTo>
                  <a:pt x="39735" y="197199"/>
                </a:lnTo>
                <a:lnTo>
                  <a:pt x="47988" y="155078"/>
                </a:lnTo>
                <a:lnTo>
                  <a:pt x="59562" y="116839"/>
                </a:lnTo>
                <a:lnTo>
                  <a:pt x="90931" y="54721"/>
                </a:lnTo>
                <a:lnTo>
                  <a:pt x="132206" y="13842"/>
                </a:lnTo>
                <a:lnTo>
                  <a:pt x="126492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50492" y="3580638"/>
            <a:ext cx="306705" cy="0"/>
          </a:xfrm>
          <a:custGeom>
            <a:avLst/>
            <a:gdLst/>
            <a:ahLst/>
            <a:cxnLst/>
            <a:rect l="l" t="t" r="r" b="b"/>
            <a:pathLst>
              <a:path w="306705">
                <a:moveTo>
                  <a:pt x="0" y="0"/>
                </a:moveTo>
                <a:lnTo>
                  <a:pt x="306324" y="0"/>
                </a:lnTo>
              </a:path>
            </a:pathLst>
          </a:custGeom>
          <a:ln w="2286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485644" y="3580638"/>
            <a:ext cx="443865" cy="0"/>
          </a:xfrm>
          <a:custGeom>
            <a:avLst/>
            <a:gdLst/>
            <a:ahLst/>
            <a:cxnLst/>
            <a:rect l="l" t="t" r="r" b="b"/>
            <a:pathLst>
              <a:path w="443864">
                <a:moveTo>
                  <a:pt x="0" y="0"/>
                </a:moveTo>
                <a:lnTo>
                  <a:pt x="443483" y="0"/>
                </a:lnTo>
              </a:path>
            </a:pathLst>
          </a:custGeom>
          <a:ln w="2286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612646" y="3589401"/>
            <a:ext cx="1358900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  <a:tabLst>
                <a:tab pos="873125" algn="l"/>
              </a:tabLst>
            </a:pPr>
            <a:r>
              <a:rPr sz="2050" spc="-10" dirty="0">
                <a:solidFill>
                  <a:srgbClr val="006FC0"/>
                </a:solidFill>
                <a:latin typeface="Cambria Math"/>
                <a:cs typeface="Cambria Math"/>
              </a:rPr>
              <a:t>𝝏𝒙	</a:t>
            </a:r>
            <a:r>
              <a:rPr sz="2050" dirty="0">
                <a:solidFill>
                  <a:srgbClr val="006FC0"/>
                </a:solidFill>
                <a:latin typeface="Cambria Math"/>
                <a:cs typeface="Cambria Math"/>
              </a:rPr>
              <a:t>𝝏𝒙</a:t>
            </a:r>
            <a:r>
              <a:rPr sz="2475" baseline="20202" dirty="0">
                <a:solidFill>
                  <a:srgbClr val="006FC0"/>
                </a:solidFill>
                <a:latin typeface="Cambria Math"/>
                <a:cs typeface="Cambria Math"/>
              </a:rPr>
              <a:t>𝟐</a:t>
            </a:r>
            <a:endParaRPr sz="2475" baseline="20202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89146" y="3484245"/>
            <a:ext cx="324485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50" spc="-15" dirty="0">
                <a:solidFill>
                  <a:srgbClr val="006FC0"/>
                </a:solidFill>
                <a:latin typeface="Cambria Math"/>
                <a:cs typeface="Cambria Math"/>
              </a:rPr>
              <a:t>𝒙𝒙</a:t>
            </a:r>
            <a:endParaRPr sz="205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734811" y="3287521"/>
            <a:ext cx="594995" cy="586105"/>
          </a:xfrm>
          <a:custGeom>
            <a:avLst/>
            <a:gdLst/>
            <a:ahLst/>
            <a:cxnLst/>
            <a:rect l="l" t="t" r="r" b="b"/>
            <a:pathLst>
              <a:path w="594995" h="586104">
                <a:moveTo>
                  <a:pt x="468122" y="0"/>
                </a:moveTo>
                <a:lnTo>
                  <a:pt x="462534" y="13842"/>
                </a:lnTo>
                <a:lnTo>
                  <a:pt x="484366" y="31632"/>
                </a:lnTo>
                <a:lnTo>
                  <a:pt x="503745" y="54721"/>
                </a:lnTo>
                <a:lnTo>
                  <a:pt x="535051" y="116839"/>
                </a:lnTo>
                <a:lnTo>
                  <a:pt x="546645" y="155078"/>
                </a:lnTo>
                <a:lnTo>
                  <a:pt x="554942" y="197199"/>
                </a:lnTo>
                <a:lnTo>
                  <a:pt x="559929" y="243177"/>
                </a:lnTo>
                <a:lnTo>
                  <a:pt x="561593" y="292988"/>
                </a:lnTo>
                <a:lnTo>
                  <a:pt x="559950" y="342070"/>
                </a:lnTo>
                <a:lnTo>
                  <a:pt x="555021" y="387603"/>
                </a:lnTo>
                <a:lnTo>
                  <a:pt x="546806" y="429613"/>
                </a:lnTo>
                <a:lnTo>
                  <a:pt x="535304" y="468121"/>
                </a:lnTo>
                <a:lnTo>
                  <a:pt x="503967" y="530812"/>
                </a:lnTo>
                <a:lnTo>
                  <a:pt x="462534" y="571880"/>
                </a:lnTo>
                <a:lnTo>
                  <a:pt x="468122" y="585723"/>
                </a:lnTo>
                <a:lnTo>
                  <a:pt x="520239" y="544004"/>
                </a:lnTo>
                <a:lnTo>
                  <a:pt x="560451" y="477138"/>
                </a:lnTo>
                <a:lnTo>
                  <a:pt x="575433" y="435824"/>
                </a:lnTo>
                <a:lnTo>
                  <a:pt x="586104" y="391318"/>
                </a:lnTo>
                <a:lnTo>
                  <a:pt x="592490" y="343622"/>
                </a:lnTo>
                <a:lnTo>
                  <a:pt x="594613" y="292735"/>
                </a:lnTo>
                <a:lnTo>
                  <a:pt x="592490" y="241488"/>
                </a:lnTo>
                <a:lnTo>
                  <a:pt x="586104" y="193659"/>
                </a:lnTo>
                <a:lnTo>
                  <a:pt x="575433" y="149234"/>
                </a:lnTo>
                <a:lnTo>
                  <a:pt x="560451" y="108203"/>
                </a:lnTo>
                <a:lnTo>
                  <a:pt x="541827" y="71937"/>
                </a:lnTo>
                <a:lnTo>
                  <a:pt x="495675" y="17835"/>
                </a:lnTo>
                <a:lnTo>
                  <a:pt x="468122" y="0"/>
                </a:lnTo>
                <a:close/>
              </a:path>
              <a:path w="594995" h="586104">
                <a:moveTo>
                  <a:pt x="126491" y="0"/>
                </a:moveTo>
                <a:lnTo>
                  <a:pt x="74485" y="41814"/>
                </a:lnTo>
                <a:lnTo>
                  <a:pt x="34289" y="108203"/>
                </a:lnTo>
                <a:lnTo>
                  <a:pt x="19288" y="149234"/>
                </a:lnTo>
                <a:lnTo>
                  <a:pt x="8572" y="193659"/>
                </a:lnTo>
                <a:lnTo>
                  <a:pt x="2143" y="241488"/>
                </a:lnTo>
                <a:lnTo>
                  <a:pt x="0" y="292735"/>
                </a:lnTo>
                <a:lnTo>
                  <a:pt x="2143" y="343622"/>
                </a:lnTo>
                <a:lnTo>
                  <a:pt x="8572" y="391318"/>
                </a:lnTo>
                <a:lnTo>
                  <a:pt x="19288" y="435824"/>
                </a:lnTo>
                <a:lnTo>
                  <a:pt x="34289" y="477138"/>
                </a:lnTo>
                <a:lnTo>
                  <a:pt x="52911" y="513714"/>
                </a:lnTo>
                <a:lnTo>
                  <a:pt x="99012" y="568007"/>
                </a:lnTo>
                <a:lnTo>
                  <a:pt x="126491" y="585723"/>
                </a:lnTo>
                <a:lnTo>
                  <a:pt x="132207" y="571880"/>
                </a:lnTo>
                <a:lnTo>
                  <a:pt x="110154" y="554043"/>
                </a:lnTo>
                <a:lnTo>
                  <a:pt x="90662" y="530812"/>
                </a:lnTo>
                <a:lnTo>
                  <a:pt x="59309" y="468121"/>
                </a:lnTo>
                <a:lnTo>
                  <a:pt x="47880" y="429613"/>
                </a:lnTo>
                <a:lnTo>
                  <a:pt x="39703" y="387603"/>
                </a:lnTo>
                <a:lnTo>
                  <a:pt x="34788" y="342070"/>
                </a:lnTo>
                <a:lnTo>
                  <a:pt x="33147" y="292988"/>
                </a:lnTo>
                <a:lnTo>
                  <a:pt x="34792" y="243177"/>
                </a:lnTo>
                <a:lnTo>
                  <a:pt x="39735" y="197199"/>
                </a:lnTo>
                <a:lnTo>
                  <a:pt x="47988" y="155078"/>
                </a:lnTo>
                <a:lnTo>
                  <a:pt x="59562" y="116839"/>
                </a:lnTo>
                <a:lnTo>
                  <a:pt x="90932" y="54721"/>
                </a:lnTo>
                <a:lnTo>
                  <a:pt x="132207" y="13842"/>
                </a:lnTo>
                <a:lnTo>
                  <a:pt x="126491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879591" y="3580638"/>
            <a:ext cx="306705" cy="0"/>
          </a:xfrm>
          <a:custGeom>
            <a:avLst/>
            <a:gdLst/>
            <a:ahLst/>
            <a:cxnLst/>
            <a:rect l="l" t="t" r="r" b="b"/>
            <a:pathLst>
              <a:path w="306704">
                <a:moveTo>
                  <a:pt x="0" y="0"/>
                </a:moveTo>
                <a:lnTo>
                  <a:pt x="306324" y="0"/>
                </a:lnTo>
              </a:path>
            </a:pathLst>
          </a:custGeom>
          <a:ln w="2286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713219" y="3580638"/>
            <a:ext cx="619125" cy="0"/>
          </a:xfrm>
          <a:custGeom>
            <a:avLst/>
            <a:gdLst/>
            <a:ahLst/>
            <a:cxnLst/>
            <a:rect l="l" t="t" r="r" b="b"/>
            <a:pathLst>
              <a:path w="619125">
                <a:moveTo>
                  <a:pt x="0" y="0"/>
                </a:moveTo>
                <a:lnTo>
                  <a:pt x="618744" y="0"/>
                </a:lnTo>
              </a:path>
            </a:pathLst>
          </a:custGeom>
          <a:ln w="2286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011936" y="3028172"/>
            <a:ext cx="6297930" cy="897890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10"/>
              </a:spcBef>
              <a:tabLst>
                <a:tab pos="640080" algn="l"/>
                <a:tab pos="1118235" algn="l"/>
                <a:tab pos="4869815" algn="l"/>
                <a:tab pos="5348605" algn="l"/>
                <a:tab pos="5791835" algn="l"/>
              </a:tabLst>
            </a:pPr>
            <a:r>
              <a:rPr sz="2050" u="heavy" spc="7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50" u="heavy" spc="-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mbria Math"/>
                <a:cs typeface="Cambria Math"/>
              </a:rPr>
              <a:t>𝝏</a:t>
            </a:r>
            <a:r>
              <a:rPr sz="2050" spc="-10" dirty="0">
                <a:solidFill>
                  <a:srgbClr val="006FC0"/>
                </a:solidFill>
                <a:latin typeface="Cambria Math"/>
                <a:cs typeface="Cambria Math"/>
              </a:rPr>
              <a:t>	𝝏𝒇	</a:t>
            </a:r>
            <a:r>
              <a:rPr sz="4200" spc="-7" baseline="-32738" dirty="0">
                <a:solidFill>
                  <a:srgbClr val="006FC0"/>
                </a:solidFill>
                <a:latin typeface="Arial Black"/>
                <a:cs typeface="Arial Black"/>
              </a:rPr>
              <a:t>= </a:t>
            </a:r>
            <a:r>
              <a:rPr sz="2050" spc="30" dirty="0">
                <a:solidFill>
                  <a:srgbClr val="006FC0"/>
                </a:solidFill>
                <a:latin typeface="Cambria Math"/>
                <a:cs typeface="Cambria Math"/>
              </a:rPr>
              <a:t>𝝏</a:t>
            </a:r>
            <a:r>
              <a:rPr sz="2475" spc="44" baseline="25252" dirty="0">
                <a:solidFill>
                  <a:srgbClr val="006FC0"/>
                </a:solidFill>
                <a:latin typeface="Cambria Math"/>
                <a:cs typeface="Cambria Math"/>
              </a:rPr>
              <a:t>𝟐</a:t>
            </a:r>
            <a:r>
              <a:rPr sz="2050" spc="30" dirty="0">
                <a:solidFill>
                  <a:srgbClr val="006FC0"/>
                </a:solidFill>
                <a:latin typeface="Cambria Math"/>
                <a:cs typeface="Cambria Math"/>
              </a:rPr>
              <a:t>𝒇 </a:t>
            </a:r>
            <a:r>
              <a:rPr sz="2050" spc="35" dirty="0">
                <a:solidFill>
                  <a:srgbClr val="006FC0"/>
                </a:solidFill>
                <a:latin typeface="Cambria Math"/>
                <a:cs typeface="Cambria Math"/>
              </a:rPr>
              <a:t> </a:t>
            </a:r>
            <a:r>
              <a:rPr sz="4200" spc="-7" baseline="-32738" dirty="0">
                <a:solidFill>
                  <a:srgbClr val="006FC0"/>
                </a:solidFill>
                <a:latin typeface="Arial Black"/>
                <a:cs typeface="Arial Black"/>
              </a:rPr>
              <a:t>=</a:t>
            </a:r>
            <a:r>
              <a:rPr sz="4200" baseline="-32738" dirty="0">
                <a:solidFill>
                  <a:srgbClr val="006FC0"/>
                </a:solidFill>
                <a:latin typeface="Arial Black"/>
                <a:cs typeface="Arial Black"/>
              </a:rPr>
              <a:t> </a:t>
            </a:r>
            <a:r>
              <a:rPr sz="4200" spc="-7" baseline="-32738" dirty="0">
                <a:solidFill>
                  <a:srgbClr val="006FC0"/>
                </a:solidFill>
                <a:latin typeface="Cambria Math"/>
                <a:cs typeface="Cambria Math"/>
              </a:rPr>
              <a:t>𝒇	</a:t>
            </a:r>
            <a:r>
              <a:rPr sz="2050" spc="-10" dirty="0">
                <a:solidFill>
                  <a:srgbClr val="006FC0"/>
                </a:solidFill>
                <a:latin typeface="Cambria Math"/>
                <a:cs typeface="Cambria Math"/>
              </a:rPr>
              <a:t>𝝏𝒇	</a:t>
            </a:r>
            <a:r>
              <a:rPr sz="4200" spc="-7" baseline="-32738" dirty="0">
                <a:solidFill>
                  <a:srgbClr val="006FC0"/>
                </a:solidFill>
                <a:latin typeface="Arial Black"/>
                <a:cs typeface="Arial Black"/>
              </a:rPr>
              <a:t>=	</a:t>
            </a:r>
            <a:r>
              <a:rPr sz="2050" spc="25" dirty="0">
                <a:solidFill>
                  <a:srgbClr val="006FC0"/>
                </a:solidFill>
                <a:latin typeface="Cambria Math"/>
                <a:cs typeface="Cambria Math"/>
              </a:rPr>
              <a:t>𝝏</a:t>
            </a:r>
            <a:r>
              <a:rPr sz="2475" spc="37" baseline="25252" dirty="0">
                <a:solidFill>
                  <a:srgbClr val="006FC0"/>
                </a:solidFill>
                <a:latin typeface="Cambria Math"/>
                <a:cs typeface="Cambria Math"/>
              </a:rPr>
              <a:t>𝟐</a:t>
            </a:r>
            <a:r>
              <a:rPr sz="2050" spc="25" dirty="0">
                <a:solidFill>
                  <a:srgbClr val="006FC0"/>
                </a:solidFill>
                <a:latin typeface="Cambria Math"/>
                <a:cs typeface="Cambria Math"/>
              </a:rPr>
              <a:t>𝒇</a:t>
            </a:r>
            <a:endParaRPr sz="2050" dirty="0">
              <a:latin typeface="Cambria Math"/>
              <a:cs typeface="Cambria Math"/>
            </a:endParaRPr>
          </a:p>
          <a:p>
            <a:pPr marL="38100">
              <a:lnSpc>
                <a:spcPct val="100000"/>
              </a:lnSpc>
              <a:spcBef>
                <a:spcPts val="439"/>
              </a:spcBef>
            </a:pPr>
            <a:r>
              <a:rPr sz="2050" spc="-15" dirty="0">
                <a:solidFill>
                  <a:srgbClr val="006FC0"/>
                </a:solidFill>
                <a:latin typeface="Cambria Math"/>
                <a:cs typeface="Cambria Math"/>
              </a:rPr>
              <a:t>𝝏𝒙</a:t>
            </a:r>
            <a:endParaRPr sz="2050" dirty="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260340" y="3126104"/>
            <a:ext cx="2085339" cy="800100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90"/>
              </a:spcBef>
            </a:pPr>
            <a:r>
              <a:rPr sz="2050" u="heavy" spc="10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50" u="heavy" spc="-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mbria Math"/>
                <a:cs typeface="Cambria Math"/>
              </a:rPr>
              <a:t>𝝏</a:t>
            </a:r>
            <a:r>
              <a:rPr sz="2050" u="heavy" spc="14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mbria Math"/>
                <a:cs typeface="Cambria Math"/>
              </a:rPr>
              <a:t> </a:t>
            </a:r>
            <a:endParaRPr sz="2050">
              <a:latin typeface="Cambria Math"/>
              <a:cs typeface="Cambria Math"/>
            </a:endParaRPr>
          </a:p>
          <a:p>
            <a:pPr marL="13335">
              <a:lnSpc>
                <a:spcPct val="100000"/>
              </a:lnSpc>
              <a:spcBef>
                <a:spcPts val="585"/>
              </a:spcBef>
              <a:tabLst>
                <a:tab pos="619760" algn="l"/>
                <a:tab pos="1453515" algn="l"/>
              </a:tabLst>
            </a:pPr>
            <a:r>
              <a:rPr sz="2050" spc="-15" dirty="0">
                <a:solidFill>
                  <a:srgbClr val="006FC0"/>
                </a:solidFill>
                <a:latin typeface="Cambria Math"/>
                <a:cs typeface="Cambria Math"/>
              </a:rPr>
              <a:t>𝝏</a:t>
            </a:r>
            <a:r>
              <a:rPr sz="2050" spc="-10" dirty="0">
                <a:solidFill>
                  <a:srgbClr val="006FC0"/>
                </a:solidFill>
                <a:latin typeface="Cambria Math"/>
                <a:cs typeface="Cambria Math"/>
              </a:rPr>
              <a:t>𝒚</a:t>
            </a:r>
            <a:r>
              <a:rPr sz="2050" dirty="0">
                <a:solidFill>
                  <a:srgbClr val="006FC0"/>
                </a:solidFill>
                <a:latin typeface="Cambria Math"/>
                <a:cs typeface="Cambria Math"/>
              </a:rPr>
              <a:t>	</a:t>
            </a:r>
            <a:r>
              <a:rPr sz="2050" spc="-15" dirty="0">
                <a:solidFill>
                  <a:srgbClr val="006FC0"/>
                </a:solidFill>
                <a:latin typeface="Cambria Math"/>
                <a:cs typeface="Cambria Math"/>
              </a:rPr>
              <a:t>𝝏</a:t>
            </a:r>
            <a:r>
              <a:rPr sz="2050" spc="-10" dirty="0">
                <a:solidFill>
                  <a:srgbClr val="006FC0"/>
                </a:solidFill>
                <a:latin typeface="Cambria Math"/>
                <a:cs typeface="Cambria Math"/>
              </a:rPr>
              <a:t>𝒙</a:t>
            </a:r>
            <a:r>
              <a:rPr sz="2050" dirty="0">
                <a:solidFill>
                  <a:srgbClr val="006FC0"/>
                </a:solidFill>
                <a:latin typeface="Cambria Math"/>
                <a:cs typeface="Cambria Math"/>
              </a:rPr>
              <a:t>	</a:t>
            </a:r>
            <a:r>
              <a:rPr sz="2050" spc="-10" dirty="0">
                <a:solidFill>
                  <a:srgbClr val="006FC0"/>
                </a:solidFill>
                <a:latin typeface="Cambria Math"/>
                <a:cs typeface="Cambria Math"/>
              </a:rPr>
              <a:t>𝝏𝒙</a:t>
            </a:r>
            <a:r>
              <a:rPr sz="2050" spc="-20" dirty="0">
                <a:solidFill>
                  <a:srgbClr val="006FC0"/>
                </a:solidFill>
                <a:latin typeface="Cambria Math"/>
                <a:cs typeface="Cambria Math"/>
              </a:rPr>
              <a:t>𝝏</a:t>
            </a:r>
            <a:r>
              <a:rPr sz="2050" spc="-10" dirty="0">
                <a:solidFill>
                  <a:srgbClr val="006FC0"/>
                </a:solidFill>
                <a:latin typeface="Cambria Math"/>
                <a:cs typeface="Cambria Math"/>
              </a:rPr>
              <a:t>𝒚</a:t>
            </a:r>
            <a:endParaRPr sz="205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440930" y="3315080"/>
            <a:ext cx="5791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006FC0"/>
                </a:solidFill>
                <a:latin typeface="Arial Black"/>
                <a:cs typeface="Arial Black"/>
              </a:rPr>
              <a:t>=</a:t>
            </a:r>
            <a:r>
              <a:rPr sz="2800" spc="-90" dirty="0">
                <a:solidFill>
                  <a:srgbClr val="006FC0"/>
                </a:solidFill>
                <a:latin typeface="Arial Black"/>
                <a:cs typeface="Arial Black"/>
              </a:rPr>
              <a:t> </a:t>
            </a:r>
            <a:r>
              <a:rPr sz="2800" spc="-5" dirty="0">
                <a:solidFill>
                  <a:srgbClr val="006FC0"/>
                </a:solidFill>
                <a:latin typeface="Cambria Math"/>
                <a:cs typeface="Cambria Math"/>
              </a:rPr>
              <a:t>𝒇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994142" y="3484245"/>
            <a:ext cx="330200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50" spc="-10" dirty="0">
                <a:solidFill>
                  <a:srgbClr val="006FC0"/>
                </a:solidFill>
                <a:latin typeface="Cambria Math"/>
                <a:cs typeface="Cambria Math"/>
              </a:rPr>
              <a:t>𝒙𝒚</a:t>
            </a:r>
            <a:endParaRPr sz="2050">
              <a:latin typeface="Cambria Math"/>
              <a:cs typeface="Cambria Math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499616" y="4605782"/>
            <a:ext cx="600710" cy="586105"/>
          </a:xfrm>
          <a:custGeom>
            <a:avLst/>
            <a:gdLst/>
            <a:ahLst/>
            <a:cxnLst/>
            <a:rect l="l" t="t" r="r" b="b"/>
            <a:pathLst>
              <a:path w="600710" h="586104">
                <a:moveTo>
                  <a:pt x="474217" y="0"/>
                </a:moveTo>
                <a:lnTo>
                  <a:pt x="468629" y="13843"/>
                </a:lnTo>
                <a:lnTo>
                  <a:pt x="490462" y="31632"/>
                </a:lnTo>
                <a:lnTo>
                  <a:pt x="509841" y="54721"/>
                </a:lnTo>
                <a:lnTo>
                  <a:pt x="541147" y="116840"/>
                </a:lnTo>
                <a:lnTo>
                  <a:pt x="552741" y="155078"/>
                </a:lnTo>
                <a:lnTo>
                  <a:pt x="561038" y="197199"/>
                </a:lnTo>
                <a:lnTo>
                  <a:pt x="566025" y="243177"/>
                </a:lnTo>
                <a:lnTo>
                  <a:pt x="567690" y="292989"/>
                </a:lnTo>
                <a:lnTo>
                  <a:pt x="566046" y="342070"/>
                </a:lnTo>
                <a:lnTo>
                  <a:pt x="561117" y="387604"/>
                </a:lnTo>
                <a:lnTo>
                  <a:pt x="552902" y="429613"/>
                </a:lnTo>
                <a:lnTo>
                  <a:pt x="541401" y="468122"/>
                </a:lnTo>
                <a:lnTo>
                  <a:pt x="510063" y="530812"/>
                </a:lnTo>
                <a:lnTo>
                  <a:pt x="468629" y="571881"/>
                </a:lnTo>
                <a:lnTo>
                  <a:pt x="474217" y="585724"/>
                </a:lnTo>
                <a:lnTo>
                  <a:pt x="526335" y="544004"/>
                </a:lnTo>
                <a:lnTo>
                  <a:pt x="566547" y="477139"/>
                </a:lnTo>
                <a:lnTo>
                  <a:pt x="581529" y="435824"/>
                </a:lnTo>
                <a:lnTo>
                  <a:pt x="592200" y="391318"/>
                </a:lnTo>
                <a:lnTo>
                  <a:pt x="598586" y="343622"/>
                </a:lnTo>
                <a:lnTo>
                  <a:pt x="600710" y="292735"/>
                </a:lnTo>
                <a:lnTo>
                  <a:pt x="598586" y="241488"/>
                </a:lnTo>
                <a:lnTo>
                  <a:pt x="592201" y="193659"/>
                </a:lnTo>
                <a:lnTo>
                  <a:pt x="581529" y="149234"/>
                </a:lnTo>
                <a:lnTo>
                  <a:pt x="566547" y="108204"/>
                </a:lnTo>
                <a:lnTo>
                  <a:pt x="547923" y="71937"/>
                </a:lnTo>
                <a:lnTo>
                  <a:pt x="501771" y="17835"/>
                </a:lnTo>
                <a:lnTo>
                  <a:pt x="474217" y="0"/>
                </a:lnTo>
                <a:close/>
              </a:path>
              <a:path w="600710" h="586104">
                <a:moveTo>
                  <a:pt x="126491" y="0"/>
                </a:moveTo>
                <a:lnTo>
                  <a:pt x="74485" y="41814"/>
                </a:lnTo>
                <a:lnTo>
                  <a:pt x="34290" y="108204"/>
                </a:lnTo>
                <a:lnTo>
                  <a:pt x="19288" y="149234"/>
                </a:lnTo>
                <a:lnTo>
                  <a:pt x="8572" y="193659"/>
                </a:lnTo>
                <a:lnTo>
                  <a:pt x="2143" y="241488"/>
                </a:lnTo>
                <a:lnTo>
                  <a:pt x="0" y="292735"/>
                </a:lnTo>
                <a:lnTo>
                  <a:pt x="2143" y="343622"/>
                </a:lnTo>
                <a:lnTo>
                  <a:pt x="8572" y="391318"/>
                </a:lnTo>
                <a:lnTo>
                  <a:pt x="19288" y="435824"/>
                </a:lnTo>
                <a:lnTo>
                  <a:pt x="34290" y="477139"/>
                </a:lnTo>
                <a:lnTo>
                  <a:pt x="52911" y="513715"/>
                </a:lnTo>
                <a:lnTo>
                  <a:pt x="99012" y="568007"/>
                </a:lnTo>
                <a:lnTo>
                  <a:pt x="126491" y="585724"/>
                </a:lnTo>
                <a:lnTo>
                  <a:pt x="132207" y="571881"/>
                </a:lnTo>
                <a:lnTo>
                  <a:pt x="110154" y="554043"/>
                </a:lnTo>
                <a:lnTo>
                  <a:pt x="90662" y="530812"/>
                </a:lnTo>
                <a:lnTo>
                  <a:pt x="59309" y="468122"/>
                </a:lnTo>
                <a:lnTo>
                  <a:pt x="47880" y="429613"/>
                </a:lnTo>
                <a:lnTo>
                  <a:pt x="39703" y="387604"/>
                </a:lnTo>
                <a:lnTo>
                  <a:pt x="34788" y="342070"/>
                </a:lnTo>
                <a:lnTo>
                  <a:pt x="33146" y="292989"/>
                </a:lnTo>
                <a:lnTo>
                  <a:pt x="34792" y="243177"/>
                </a:lnTo>
                <a:lnTo>
                  <a:pt x="39735" y="197199"/>
                </a:lnTo>
                <a:lnTo>
                  <a:pt x="47988" y="155078"/>
                </a:lnTo>
                <a:lnTo>
                  <a:pt x="59562" y="116840"/>
                </a:lnTo>
                <a:lnTo>
                  <a:pt x="90932" y="54721"/>
                </a:lnTo>
                <a:lnTo>
                  <a:pt x="132207" y="13843"/>
                </a:lnTo>
                <a:lnTo>
                  <a:pt x="126491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644395" y="4898897"/>
            <a:ext cx="312420" cy="0"/>
          </a:xfrm>
          <a:custGeom>
            <a:avLst/>
            <a:gdLst/>
            <a:ahLst/>
            <a:cxnLst/>
            <a:rect l="l" t="t" r="r" b="b"/>
            <a:pathLst>
              <a:path w="312419">
                <a:moveTo>
                  <a:pt x="0" y="0"/>
                </a:moveTo>
                <a:lnTo>
                  <a:pt x="312419" y="0"/>
                </a:lnTo>
              </a:path>
            </a:pathLst>
          </a:custGeom>
          <a:ln w="2286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484120" y="4898897"/>
            <a:ext cx="451484" cy="0"/>
          </a:xfrm>
          <a:custGeom>
            <a:avLst/>
            <a:gdLst/>
            <a:ahLst/>
            <a:cxnLst/>
            <a:rect l="l" t="t" r="r" b="b"/>
            <a:pathLst>
              <a:path w="451485">
                <a:moveTo>
                  <a:pt x="0" y="0"/>
                </a:moveTo>
                <a:lnTo>
                  <a:pt x="451104" y="0"/>
                </a:lnTo>
              </a:path>
            </a:pathLst>
          </a:custGeom>
          <a:ln w="2286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606550" y="4908041"/>
            <a:ext cx="1369060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  <a:tabLst>
                <a:tab pos="877569" algn="l"/>
              </a:tabLst>
            </a:pPr>
            <a:r>
              <a:rPr sz="2050" spc="-10" dirty="0">
                <a:solidFill>
                  <a:srgbClr val="FF0000"/>
                </a:solidFill>
                <a:latin typeface="Cambria Math"/>
                <a:cs typeface="Cambria Math"/>
              </a:rPr>
              <a:t>𝝏𝒚	</a:t>
            </a:r>
            <a:r>
              <a:rPr sz="2050" dirty="0">
                <a:solidFill>
                  <a:srgbClr val="FF0000"/>
                </a:solidFill>
                <a:latin typeface="Cambria Math"/>
                <a:cs typeface="Cambria Math"/>
              </a:rPr>
              <a:t>𝝏𝒚</a:t>
            </a:r>
            <a:r>
              <a:rPr sz="2475" baseline="20202" dirty="0">
                <a:solidFill>
                  <a:srgbClr val="FF0000"/>
                </a:solidFill>
                <a:latin typeface="Cambria Math"/>
                <a:cs typeface="Cambria Math"/>
              </a:rPr>
              <a:t>𝟐</a:t>
            </a:r>
            <a:endParaRPr sz="2475" baseline="20202">
              <a:latin typeface="Cambria Math"/>
              <a:cs typeface="Cambria Math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001267" y="4346813"/>
            <a:ext cx="2660015" cy="897890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10"/>
              </a:spcBef>
              <a:tabLst>
                <a:tab pos="647700" algn="l"/>
                <a:tab pos="1129030" algn="l"/>
              </a:tabLst>
            </a:pPr>
            <a:r>
              <a:rPr sz="2050" u="heavy" spc="9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50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mbria Math"/>
                <a:cs typeface="Cambria Math"/>
              </a:rPr>
              <a:t>𝝏</a:t>
            </a:r>
            <a:r>
              <a:rPr sz="2050" spc="-10" dirty="0">
                <a:solidFill>
                  <a:srgbClr val="FF0000"/>
                </a:solidFill>
                <a:latin typeface="Cambria Math"/>
                <a:cs typeface="Cambria Math"/>
              </a:rPr>
              <a:t>	𝝏𝒇	</a:t>
            </a:r>
            <a:r>
              <a:rPr sz="4200" spc="-7" baseline="-32738" dirty="0">
                <a:solidFill>
                  <a:srgbClr val="FF0000"/>
                </a:solidFill>
                <a:latin typeface="Arial Black"/>
                <a:cs typeface="Arial Black"/>
              </a:rPr>
              <a:t>= </a:t>
            </a:r>
            <a:r>
              <a:rPr sz="2050" spc="30" dirty="0">
                <a:solidFill>
                  <a:srgbClr val="FF0000"/>
                </a:solidFill>
                <a:latin typeface="Cambria Math"/>
                <a:cs typeface="Cambria Math"/>
              </a:rPr>
              <a:t>𝝏</a:t>
            </a:r>
            <a:r>
              <a:rPr sz="2475" spc="44" baseline="25252" dirty="0">
                <a:solidFill>
                  <a:srgbClr val="FF0000"/>
                </a:solidFill>
                <a:latin typeface="Cambria Math"/>
                <a:cs typeface="Cambria Math"/>
              </a:rPr>
              <a:t>𝟐</a:t>
            </a:r>
            <a:r>
              <a:rPr sz="2050" spc="30" dirty="0">
                <a:solidFill>
                  <a:srgbClr val="FF0000"/>
                </a:solidFill>
                <a:latin typeface="Cambria Math"/>
                <a:cs typeface="Cambria Math"/>
              </a:rPr>
              <a:t>𝒇 </a:t>
            </a:r>
            <a:r>
              <a:rPr sz="4200" spc="-7" baseline="-32738" dirty="0">
                <a:solidFill>
                  <a:srgbClr val="FF0000"/>
                </a:solidFill>
                <a:latin typeface="Arial Black"/>
                <a:cs typeface="Arial Black"/>
              </a:rPr>
              <a:t>=</a:t>
            </a:r>
            <a:r>
              <a:rPr sz="4200" spc="-22" baseline="-32738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sz="4200" spc="-7" baseline="-32738" dirty="0">
                <a:solidFill>
                  <a:srgbClr val="FF0000"/>
                </a:solidFill>
                <a:latin typeface="Cambria Math"/>
                <a:cs typeface="Cambria Math"/>
              </a:rPr>
              <a:t>𝒇</a:t>
            </a:r>
            <a:endParaRPr sz="4200" baseline="-32738">
              <a:latin typeface="Cambria Math"/>
              <a:cs typeface="Cambria Math"/>
            </a:endParaRPr>
          </a:p>
          <a:p>
            <a:pPr marL="38100">
              <a:lnSpc>
                <a:spcPct val="100000"/>
              </a:lnSpc>
              <a:spcBef>
                <a:spcPts val="439"/>
              </a:spcBef>
            </a:pPr>
            <a:r>
              <a:rPr sz="2050" spc="-10" dirty="0">
                <a:solidFill>
                  <a:srgbClr val="FF0000"/>
                </a:solidFill>
                <a:latin typeface="Cambria Math"/>
                <a:cs typeface="Cambria Math"/>
              </a:rPr>
              <a:t>𝝏𝒚</a:t>
            </a:r>
            <a:endParaRPr sz="2050">
              <a:latin typeface="Cambria Math"/>
              <a:cs typeface="Cambria Math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596766" y="4802885"/>
            <a:ext cx="336550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50" spc="-10" dirty="0">
                <a:solidFill>
                  <a:srgbClr val="FF0000"/>
                </a:solidFill>
                <a:latin typeface="Cambria Math"/>
                <a:cs typeface="Cambria Math"/>
              </a:rPr>
              <a:t>𝒚𝒚</a:t>
            </a:r>
            <a:endParaRPr sz="2050" dirty="0">
              <a:latin typeface="Cambria Math"/>
              <a:cs typeface="Cambria Math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5865876" y="4605782"/>
            <a:ext cx="599440" cy="586105"/>
          </a:xfrm>
          <a:custGeom>
            <a:avLst/>
            <a:gdLst/>
            <a:ahLst/>
            <a:cxnLst/>
            <a:rect l="l" t="t" r="r" b="b"/>
            <a:pathLst>
              <a:path w="599439" h="586104">
                <a:moveTo>
                  <a:pt x="472694" y="0"/>
                </a:moveTo>
                <a:lnTo>
                  <a:pt x="467106" y="13843"/>
                </a:lnTo>
                <a:lnTo>
                  <a:pt x="488938" y="31632"/>
                </a:lnTo>
                <a:lnTo>
                  <a:pt x="508317" y="54721"/>
                </a:lnTo>
                <a:lnTo>
                  <a:pt x="539623" y="116840"/>
                </a:lnTo>
                <a:lnTo>
                  <a:pt x="551217" y="155078"/>
                </a:lnTo>
                <a:lnTo>
                  <a:pt x="559514" y="197199"/>
                </a:lnTo>
                <a:lnTo>
                  <a:pt x="564501" y="243177"/>
                </a:lnTo>
                <a:lnTo>
                  <a:pt x="566165" y="292989"/>
                </a:lnTo>
                <a:lnTo>
                  <a:pt x="564522" y="342070"/>
                </a:lnTo>
                <a:lnTo>
                  <a:pt x="559593" y="387604"/>
                </a:lnTo>
                <a:lnTo>
                  <a:pt x="551378" y="429613"/>
                </a:lnTo>
                <a:lnTo>
                  <a:pt x="539876" y="468122"/>
                </a:lnTo>
                <a:lnTo>
                  <a:pt x="508539" y="530812"/>
                </a:lnTo>
                <a:lnTo>
                  <a:pt x="467106" y="571881"/>
                </a:lnTo>
                <a:lnTo>
                  <a:pt x="472694" y="585724"/>
                </a:lnTo>
                <a:lnTo>
                  <a:pt x="524811" y="544004"/>
                </a:lnTo>
                <a:lnTo>
                  <a:pt x="565023" y="477139"/>
                </a:lnTo>
                <a:lnTo>
                  <a:pt x="580005" y="435824"/>
                </a:lnTo>
                <a:lnTo>
                  <a:pt x="590676" y="391318"/>
                </a:lnTo>
                <a:lnTo>
                  <a:pt x="597062" y="343622"/>
                </a:lnTo>
                <a:lnTo>
                  <a:pt x="599186" y="292735"/>
                </a:lnTo>
                <a:lnTo>
                  <a:pt x="597062" y="241488"/>
                </a:lnTo>
                <a:lnTo>
                  <a:pt x="590676" y="193659"/>
                </a:lnTo>
                <a:lnTo>
                  <a:pt x="580005" y="149234"/>
                </a:lnTo>
                <a:lnTo>
                  <a:pt x="565023" y="108204"/>
                </a:lnTo>
                <a:lnTo>
                  <a:pt x="546399" y="71937"/>
                </a:lnTo>
                <a:lnTo>
                  <a:pt x="500247" y="17835"/>
                </a:lnTo>
                <a:lnTo>
                  <a:pt x="472694" y="0"/>
                </a:lnTo>
                <a:close/>
              </a:path>
              <a:path w="599439" h="586104">
                <a:moveTo>
                  <a:pt x="126491" y="0"/>
                </a:moveTo>
                <a:lnTo>
                  <a:pt x="74485" y="41814"/>
                </a:lnTo>
                <a:lnTo>
                  <a:pt x="34289" y="108204"/>
                </a:lnTo>
                <a:lnTo>
                  <a:pt x="19288" y="149234"/>
                </a:lnTo>
                <a:lnTo>
                  <a:pt x="8572" y="193659"/>
                </a:lnTo>
                <a:lnTo>
                  <a:pt x="2143" y="241488"/>
                </a:lnTo>
                <a:lnTo>
                  <a:pt x="0" y="292735"/>
                </a:lnTo>
                <a:lnTo>
                  <a:pt x="2143" y="343622"/>
                </a:lnTo>
                <a:lnTo>
                  <a:pt x="8572" y="391318"/>
                </a:lnTo>
                <a:lnTo>
                  <a:pt x="19288" y="435824"/>
                </a:lnTo>
                <a:lnTo>
                  <a:pt x="34289" y="477139"/>
                </a:lnTo>
                <a:lnTo>
                  <a:pt x="52911" y="513715"/>
                </a:lnTo>
                <a:lnTo>
                  <a:pt x="99012" y="568007"/>
                </a:lnTo>
                <a:lnTo>
                  <a:pt x="126491" y="585724"/>
                </a:lnTo>
                <a:lnTo>
                  <a:pt x="132207" y="571881"/>
                </a:lnTo>
                <a:lnTo>
                  <a:pt x="110154" y="554043"/>
                </a:lnTo>
                <a:lnTo>
                  <a:pt x="90662" y="530812"/>
                </a:lnTo>
                <a:lnTo>
                  <a:pt x="59309" y="468122"/>
                </a:lnTo>
                <a:lnTo>
                  <a:pt x="47880" y="429613"/>
                </a:lnTo>
                <a:lnTo>
                  <a:pt x="39703" y="387604"/>
                </a:lnTo>
                <a:lnTo>
                  <a:pt x="34788" y="342070"/>
                </a:lnTo>
                <a:lnTo>
                  <a:pt x="33147" y="292989"/>
                </a:lnTo>
                <a:lnTo>
                  <a:pt x="34792" y="243177"/>
                </a:lnTo>
                <a:lnTo>
                  <a:pt x="39735" y="197199"/>
                </a:lnTo>
                <a:lnTo>
                  <a:pt x="47988" y="155078"/>
                </a:lnTo>
                <a:lnTo>
                  <a:pt x="59562" y="116840"/>
                </a:lnTo>
                <a:lnTo>
                  <a:pt x="90932" y="54721"/>
                </a:lnTo>
                <a:lnTo>
                  <a:pt x="132207" y="13843"/>
                </a:lnTo>
                <a:lnTo>
                  <a:pt x="126491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009132" y="4898897"/>
            <a:ext cx="312420" cy="0"/>
          </a:xfrm>
          <a:custGeom>
            <a:avLst/>
            <a:gdLst/>
            <a:ahLst/>
            <a:cxnLst/>
            <a:rect l="l" t="t" r="r" b="b"/>
            <a:pathLst>
              <a:path w="312420">
                <a:moveTo>
                  <a:pt x="0" y="0"/>
                </a:moveTo>
                <a:lnTo>
                  <a:pt x="312420" y="0"/>
                </a:lnTo>
              </a:path>
            </a:pathLst>
          </a:custGeom>
          <a:ln w="2286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5397500" y="4444746"/>
            <a:ext cx="932815" cy="800100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90"/>
              </a:spcBef>
              <a:tabLst>
                <a:tab pos="616585" algn="l"/>
              </a:tabLst>
            </a:pPr>
            <a:r>
              <a:rPr sz="2050" u="heavy" spc="8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50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mbria Math"/>
                <a:cs typeface="Cambria Math"/>
              </a:rPr>
              <a:t>𝝏</a:t>
            </a:r>
            <a:r>
              <a:rPr sz="2050" u="heavy" spc="1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mbria Math"/>
                <a:cs typeface="Cambria Math"/>
              </a:rPr>
              <a:t> </a:t>
            </a:r>
            <a:r>
              <a:rPr sz="2050" dirty="0">
                <a:solidFill>
                  <a:srgbClr val="FF0000"/>
                </a:solidFill>
                <a:latin typeface="Cambria Math"/>
                <a:cs typeface="Cambria Math"/>
              </a:rPr>
              <a:t>	</a:t>
            </a:r>
            <a:r>
              <a:rPr sz="2050" spc="-15" dirty="0">
                <a:solidFill>
                  <a:srgbClr val="FF0000"/>
                </a:solidFill>
                <a:latin typeface="Cambria Math"/>
                <a:cs typeface="Cambria Math"/>
              </a:rPr>
              <a:t>𝝏𝒇</a:t>
            </a:r>
            <a:endParaRPr sz="2050">
              <a:latin typeface="Cambria Math"/>
              <a:cs typeface="Cambria Math"/>
            </a:endParaRPr>
          </a:p>
          <a:p>
            <a:pPr marL="13335">
              <a:lnSpc>
                <a:spcPct val="100000"/>
              </a:lnSpc>
              <a:spcBef>
                <a:spcPts val="585"/>
              </a:spcBef>
            </a:pPr>
            <a:r>
              <a:rPr sz="2050" spc="-10" dirty="0">
                <a:solidFill>
                  <a:srgbClr val="FF0000"/>
                </a:solidFill>
                <a:latin typeface="Cambria Math"/>
                <a:cs typeface="Cambria Math"/>
              </a:rPr>
              <a:t>𝝏𝒙</a:t>
            </a:r>
            <a:endParaRPr sz="2050">
              <a:latin typeface="Cambria Math"/>
              <a:cs typeface="Cambria Math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997321" y="4908041"/>
            <a:ext cx="337820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50" spc="-15" dirty="0">
                <a:solidFill>
                  <a:srgbClr val="FF0000"/>
                </a:solidFill>
                <a:latin typeface="Cambria Math"/>
                <a:cs typeface="Cambria Math"/>
              </a:rPr>
              <a:t>𝝏</a:t>
            </a:r>
            <a:r>
              <a:rPr sz="2050" spc="-10" dirty="0">
                <a:solidFill>
                  <a:srgbClr val="FF0000"/>
                </a:solidFill>
                <a:latin typeface="Cambria Math"/>
                <a:cs typeface="Cambria Math"/>
              </a:rPr>
              <a:t>𝒚</a:t>
            </a:r>
            <a:endParaRPr sz="2050">
              <a:latin typeface="Cambria Math"/>
              <a:cs typeface="Cambria Math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485382" y="4633722"/>
            <a:ext cx="2603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0000"/>
                </a:solidFill>
                <a:latin typeface="Arial Black"/>
                <a:cs typeface="Arial Black"/>
              </a:rPr>
              <a:t>=</a:t>
            </a:r>
            <a:endParaRPr sz="2800">
              <a:latin typeface="Arial Black"/>
              <a:cs typeface="Arial Black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6850380" y="4898897"/>
            <a:ext cx="619125" cy="0"/>
          </a:xfrm>
          <a:custGeom>
            <a:avLst/>
            <a:gdLst/>
            <a:ahLst/>
            <a:cxnLst/>
            <a:rect l="l" t="t" r="r" b="b"/>
            <a:pathLst>
              <a:path w="619125">
                <a:moveTo>
                  <a:pt x="0" y="0"/>
                </a:moveTo>
                <a:lnTo>
                  <a:pt x="618744" y="0"/>
                </a:lnTo>
              </a:path>
            </a:pathLst>
          </a:custGeom>
          <a:ln w="2286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6901942" y="4520946"/>
            <a:ext cx="518159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2050" spc="25" dirty="0">
                <a:solidFill>
                  <a:srgbClr val="FF0000"/>
                </a:solidFill>
                <a:latin typeface="Cambria Math"/>
                <a:cs typeface="Cambria Math"/>
              </a:rPr>
              <a:t>𝝏</a:t>
            </a:r>
            <a:r>
              <a:rPr sz="2475" spc="37" baseline="25252" dirty="0">
                <a:solidFill>
                  <a:srgbClr val="FF0000"/>
                </a:solidFill>
                <a:latin typeface="Cambria Math"/>
                <a:cs typeface="Cambria Math"/>
              </a:rPr>
              <a:t>𝟐</a:t>
            </a:r>
            <a:r>
              <a:rPr sz="2050" spc="25" dirty="0">
                <a:solidFill>
                  <a:srgbClr val="FF0000"/>
                </a:solidFill>
                <a:latin typeface="Cambria Math"/>
                <a:cs typeface="Cambria Math"/>
              </a:rPr>
              <a:t>𝒇</a:t>
            </a:r>
            <a:endParaRPr sz="2050">
              <a:latin typeface="Cambria Math"/>
              <a:cs typeface="Cambria Math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838950" y="4908041"/>
            <a:ext cx="644525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50" spc="-15" dirty="0">
                <a:solidFill>
                  <a:srgbClr val="FF0000"/>
                </a:solidFill>
                <a:latin typeface="Cambria Math"/>
                <a:cs typeface="Cambria Math"/>
              </a:rPr>
              <a:t>𝝏</a:t>
            </a:r>
            <a:r>
              <a:rPr sz="2050" spc="-10" dirty="0">
                <a:solidFill>
                  <a:srgbClr val="FF0000"/>
                </a:solidFill>
                <a:latin typeface="Cambria Math"/>
                <a:cs typeface="Cambria Math"/>
              </a:rPr>
              <a:t>𝒚</a:t>
            </a:r>
            <a:r>
              <a:rPr sz="2050" spc="-15" dirty="0">
                <a:solidFill>
                  <a:srgbClr val="FF0000"/>
                </a:solidFill>
                <a:latin typeface="Cambria Math"/>
                <a:cs typeface="Cambria Math"/>
              </a:rPr>
              <a:t>𝝏</a:t>
            </a:r>
            <a:r>
              <a:rPr sz="2050" spc="-10" dirty="0">
                <a:solidFill>
                  <a:srgbClr val="FF0000"/>
                </a:solidFill>
                <a:latin typeface="Cambria Math"/>
                <a:cs typeface="Cambria Math"/>
              </a:rPr>
              <a:t>𝒙</a:t>
            </a:r>
            <a:endParaRPr sz="2050">
              <a:latin typeface="Cambria Math"/>
              <a:cs typeface="Cambria Math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576566" y="4633722"/>
            <a:ext cx="5791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0000"/>
                </a:solidFill>
                <a:latin typeface="Arial Black"/>
                <a:cs typeface="Arial Black"/>
              </a:rPr>
              <a:t>=</a:t>
            </a:r>
            <a:r>
              <a:rPr sz="2800" spc="-9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Cambria Math"/>
                <a:cs typeface="Cambria Math"/>
              </a:rPr>
              <a:t>𝒇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130031" y="4802885"/>
            <a:ext cx="330835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50" spc="-10" dirty="0">
                <a:solidFill>
                  <a:srgbClr val="FF0000"/>
                </a:solidFill>
                <a:latin typeface="Cambria Math"/>
                <a:cs typeface="Cambria Math"/>
              </a:rPr>
              <a:t>𝒚𝒙</a:t>
            </a:r>
            <a:endParaRPr sz="2050">
              <a:latin typeface="Cambria Math"/>
              <a:cs typeface="Cambria Math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1044" y="0"/>
            <a:ext cx="11925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C</a:t>
            </a:r>
            <a:r>
              <a:rPr sz="2400" spc="-10" dirty="0"/>
              <a:t>o</a:t>
            </a:r>
            <a:r>
              <a:rPr sz="2400" dirty="0"/>
              <a:t>nto</a:t>
            </a:r>
            <a:r>
              <a:rPr sz="2400" spc="-5" dirty="0"/>
              <a:t>h</a:t>
            </a:r>
            <a:r>
              <a:rPr sz="2400" dirty="0"/>
              <a:t>:</a:t>
            </a:r>
          </a:p>
        </p:txBody>
      </p:sp>
      <p:sp>
        <p:nvSpPr>
          <p:cNvPr id="3" name="object 3"/>
          <p:cNvSpPr/>
          <p:nvPr/>
        </p:nvSpPr>
        <p:spPr>
          <a:xfrm>
            <a:off x="873252" y="533400"/>
            <a:ext cx="8118348" cy="5334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06780" y="5943600"/>
            <a:ext cx="7856220" cy="914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540" y="330453"/>
            <a:ext cx="707580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400" b="1" spc="-5" dirty="0">
                <a:latin typeface="Arial"/>
                <a:cs typeface="Arial"/>
              </a:rPr>
              <a:t>Turuna Parsial Ketiga: </a:t>
            </a:r>
            <a:r>
              <a:rPr sz="2400" spc="-5" dirty="0">
                <a:latin typeface="Arial"/>
                <a:cs typeface="Arial"/>
              </a:rPr>
              <a:t>Suatu Fungsi yang </a:t>
            </a:r>
            <a:r>
              <a:rPr sz="2400" spc="-10" dirty="0">
                <a:latin typeface="Arial"/>
                <a:cs typeface="Arial"/>
              </a:rPr>
              <a:t>dapat  </a:t>
            </a:r>
            <a:r>
              <a:rPr sz="2400" spc="-5" dirty="0">
                <a:latin typeface="Arial"/>
                <a:cs typeface="Arial"/>
              </a:rPr>
              <a:t>diperoleh dari turunan parsial</a:t>
            </a:r>
            <a:r>
              <a:rPr sz="2400" spc="8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kedua.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691639" y="146532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456" y="0"/>
                </a:lnTo>
              </a:path>
            </a:pathLst>
          </a:custGeom>
          <a:ln w="16763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016760" y="1255013"/>
            <a:ext cx="425450" cy="419734"/>
          </a:xfrm>
          <a:custGeom>
            <a:avLst/>
            <a:gdLst/>
            <a:ahLst/>
            <a:cxnLst/>
            <a:rect l="l" t="t" r="r" b="b"/>
            <a:pathLst>
              <a:path w="425450" h="419735">
                <a:moveTo>
                  <a:pt x="334771" y="0"/>
                </a:moveTo>
                <a:lnTo>
                  <a:pt x="330834" y="9906"/>
                </a:lnTo>
                <a:lnTo>
                  <a:pt x="346452" y="22649"/>
                </a:lnTo>
                <a:lnTo>
                  <a:pt x="360330" y="39179"/>
                </a:lnTo>
                <a:lnTo>
                  <a:pt x="382777" y="83693"/>
                </a:lnTo>
                <a:lnTo>
                  <a:pt x="397001" y="141351"/>
                </a:lnTo>
                <a:lnTo>
                  <a:pt x="401700" y="210058"/>
                </a:lnTo>
                <a:lnTo>
                  <a:pt x="400532" y="245183"/>
                </a:lnTo>
                <a:lnTo>
                  <a:pt x="391146" y="307909"/>
                </a:lnTo>
                <a:lnTo>
                  <a:pt x="372572" y="359912"/>
                </a:lnTo>
                <a:lnTo>
                  <a:pt x="346525" y="397095"/>
                </a:lnTo>
                <a:lnTo>
                  <a:pt x="330834" y="409828"/>
                </a:lnTo>
                <a:lnTo>
                  <a:pt x="334771" y="419735"/>
                </a:lnTo>
                <a:lnTo>
                  <a:pt x="372094" y="389921"/>
                </a:lnTo>
                <a:lnTo>
                  <a:pt x="400938" y="342011"/>
                </a:lnTo>
                <a:lnTo>
                  <a:pt x="419338" y="280479"/>
                </a:lnTo>
                <a:lnTo>
                  <a:pt x="425450" y="209803"/>
                </a:lnTo>
                <a:lnTo>
                  <a:pt x="423924" y="173106"/>
                </a:lnTo>
                <a:lnTo>
                  <a:pt x="411680" y="106951"/>
                </a:lnTo>
                <a:lnTo>
                  <a:pt x="387582" y="51488"/>
                </a:lnTo>
                <a:lnTo>
                  <a:pt x="354486" y="12765"/>
                </a:lnTo>
                <a:lnTo>
                  <a:pt x="334771" y="0"/>
                </a:lnTo>
                <a:close/>
              </a:path>
              <a:path w="425450" h="419735">
                <a:moveTo>
                  <a:pt x="90677" y="0"/>
                </a:moveTo>
                <a:lnTo>
                  <a:pt x="53355" y="29924"/>
                </a:lnTo>
                <a:lnTo>
                  <a:pt x="24510" y="77470"/>
                </a:lnTo>
                <a:lnTo>
                  <a:pt x="6159" y="138826"/>
                </a:lnTo>
                <a:lnTo>
                  <a:pt x="0" y="209803"/>
                </a:lnTo>
                <a:lnTo>
                  <a:pt x="1543" y="246284"/>
                </a:lnTo>
                <a:lnTo>
                  <a:pt x="13823" y="312388"/>
                </a:lnTo>
                <a:lnTo>
                  <a:pt x="37867" y="368228"/>
                </a:lnTo>
                <a:lnTo>
                  <a:pt x="70963" y="407090"/>
                </a:lnTo>
                <a:lnTo>
                  <a:pt x="90677" y="419735"/>
                </a:lnTo>
                <a:lnTo>
                  <a:pt x="94741" y="409828"/>
                </a:lnTo>
                <a:lnTo>
                  <a:pt x="78906" y="397095"/>
                </a:lnTo>
                <a:lnTo>
                  <a:pt x="64928" y="380444"/>
                </a:lnTo>
                <a:lnTo>
                  <a:pt x="42544" y="335534"/>
                </a:lnTo>
                <a:lnTo>
                  <a:pt x="28432" y="277796"/>
                </a:lnTo>
                <a:lnTo>
                  <a:pt x="23748" y="210058"/>
                </a:lnTo>
                <a:lnTo>
                  <a:pt x="24937" y="174311"/>
                </a:lnTo>
                <a:lnTo>
                  <a:pt x="34411" y="111152"/>
                </a:lnTo>
                <a:lnTo>
                  <a:pt x="53058" y="59519"/>
                </a:lnTo>
                <a:lnTo>
                  <a:pt x="79069" y="22649"/>
                </a:lnTo>
                <a:lnTo>
                  <a:pt x="94741" y="9906"/>
                </a:lnTo>
                <a:lnTo>
                  <a:pt x="90677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19883" y="146532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456" y="0"/>
                </a:lnTo>
              </a:path>
            </a:pathLst>
          </a:custGeom>
          <a:ln w="16763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15767" y="1465325"/>
            <a:ext cx="317500" cy="0"/>
          </a:xfrm>
          <a:custGeom>
            <a:avLst/>
            <a:gdLst/>
            <a:ahLst/>
            <a:cxnLst/>
            <a:rect l="l" t="t" r="r" b="b"/>
            <a:pathLst>
              <a:path w="317500">
                <a:moveTo>
                  <a:pt x="0" y="0"/>
                </a:moveTo>
                <a:lnTo>
                  <a:pt x="316992" y="0"/>
                </a:lnTo>
              </a:path>
            </a:pathLst>
          </a:custGeom>
          <a:ln w="16763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082038" y="1467053"/>
            <a:ext cx="996315" cy="2489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  <a:tabLst>
                <a:tab pos="633730" algn="l"/>
              </a:tabLst>
            </a:pPr>
            <a:r>
              <a:rPr sz="1450" spc="5" dirty="0">
                <a:solidFill>
                  <a:srgbClr val="006FC0"/>
                </a:solidFill>
                <a:latin typeface="Cambria Math"/>
                <a:cs typeface="Cambria Math"/>
              </a:rPr>
              <a:t>𝝏𝒙	</a:t>
            </a:r>
            <a:r>
              <a:rPr sz="1450" dirty="0">
                <a:solidFill>
                  <a:srgbClr val="006FC0"/>
                </a:solidFill>
                <a:latin typeface="Cambria Math"/>
                <a:cs typeface="Cambria Math"/>
              </a:rPr>
              <a:t>𝝏𝒙</a:t>
            </a:r>
            <a:r>
              <a:rPr sz="1800" baseline="20833" dirty="0">
                <a:solidFill>
                  <a:srgbClr val="006FC0"/>
                </a:solidFill>
                <a:latin typeface="Cambria Math"/>
                <a:cs typeface="Cambria Math"/>
              </a:rPr>
              <a:t>𝟐</a:t>
            </a:r>
            <a:endParaRPr sz="1800" baseline="20833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00754" y="1391157"/>
            <a:ext cx="23876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5" dirty="0">
                <a:solidFill>
                  <a:srgbClr val="006FC0"/>
                </a:solidFill>
                <a:latin typeface="Cambria Math"/>
                <a:cs typeface="Cambria Math"/>
              </a:rPr>
              <a:t>𝒙𝒙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573523" y="146532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455" y="0"/>
                </a:lnTo>
              </a:path>
            </a:pathLst>
          </a:custGeom>
          <a:ln w="16763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898644" y="1255013"/>
            <a:ext cx="524510" cy="419734"/>
          </a:xfrm>
          <a:custGeom>
            <a:avLst/>
            <a:gdLst/>
            <a:ahLst/>
            <a:cxnLst/>
            <a:rect l="l" t="t" r="r" b="b"/>
            <a:pathLst>
              <a:path w="524510" h="419735">
                <a:moveTo>
                  <a:pt x="433831" y="0"/>
                </a:moveTo>
                <a:lnTo>
                  <a:pt x="429894" y="9906"/>
                </a:lnTo>
                <a:lnTo>
                  <a:pt x="445512" y="22649"/>
                </a:lnTo>
                <a:lnTo>
                  <a:pt x="459390" y="39179"/>
                </a:lnTo>
                <a:lnTo>
                  <a:pt x="481838" y="83693"/>
                </a:lnTo>
                <a:lnTo>
                  <a:pt x="496062" y="141351"/>
                </a:lnTo>
                <a:lnTo>
                  <a:pt x="500760" y="210058"/>
                </a:lnTo>
                <a:lnTo>
                  <a:pt x="499592" y="245183"/>
                </a:lnTo>
                <a:lnTo>
                  <a:pt x="490206" y="307909"/>
                </a:lnTo>
                <a:lnTo>
                  <a:pt x="471632" y="359912"/>
                </a:lnTo>
                <a:lnTo>
                  <a:pt x="445585" y="397095"/>
                </a:lnTo>
                <a:lnTo>
                  <a:pt x="429894" y="409828"/>
                </a:lnTo>
                <a:lnTo>
                  <a:pt x="433831" y="419735"/>
                </a:lnTo>
                <a:lnTo>
                  <a:pt x="471154" y="389921"/>
                </a:lnTo>
                <a:lnTo>
                  <a:pt x="499998" y="342011"/>
                </a:lnTo>
                <a:lnTo>
                  <a:pt x="518398" y="280479"/>
                </a:lnTo>
                <a:lnTo>
                  <a:pt x="524509" y="209803"/>
                </a:lnTo>
                <a:lnTo>
                  <a:pt x="522984" y="173106"/>
                </a:lnTo>
                <a:lnTo>
                  <a:pt x="510740" y="106951"/>
                </a:lnTo>
                <a:lnTo>
                  <a:pt x="486642" y="51488"/>
                </a:lnTo>
                <a:lnTo>
                  <a:pt x="453546" y="12765"/>
                </a:lnTo>
                <a:lnTo>
                  <a:pt x="433831" y="0"/>
                </a:lnTo>
                <a:close/>
              </a:path>
              <a:path w="524510" h="419735">
                <a:moveTo>
                  <a:pt x="90677" y="0"/>
                </a:moveTo>
                <a:lnTo>
                  <a:pt x="53355" y="29924"/>
                </a:lnTo>
                <a:lnTo>
                  <a:pt x="24510" y="77470"/>
                </a:lnTo>
                <a:lnTo>
                  <a:pt x="6159" y="138826"/>
                </a:lnTo>
                <a:lnTo>
                  <a:pt x="0" y="209803"/>
                </a:lnTo>
                <a:lnTo>
                  <a:pt x="1543" y="246284"/>
                </a:lnTo>
                <a:lnTo>
                  <a:pt x="13823" y="312388"/>
                </a:lnTo>
                <a:lnTo>
                  <a:pt x="37867" y="368228"/>
                </a:lnTo>
                <a:lnTo>
                  <a:pt x="70963" y="407090"/>
                </a:lnTo>
                <a:lnTo>
                  <a:pt x="90677" y="419735"/>
                </a:lnTo>
                <a:lnTo>
                  <a:pt x="94741" y="409828"/>
                </a:lnTo>
                <a:lnTo>
                  <a:pt x="78906" y="397095"/>
                </a:lnTo>
                <a:lnTo>
                  <a:pt x="64928" y="380444"/>
                </a:lnTo>
                <a:lnTo>
                  <a:pt x="42544" y="335534"/>
                </a:lnTo>
                <a:lnTo>
                  <a:pt x="28432" y="277796"/>
                </a:lnTo>
                <a:lnTo>
                  <a:pt x="23748" y="210058"/>
                </a:lnTo>
                <a:lnTo>
                  <a:pt x="24937" y="174311"/>
                </a:lnTo>
                <a:lnTo>
                  <a:pt x="34411" y="111152"/>
                </a:lnTo>
                <a:lnTo>
                  <a:pt x="53058" y="59519"/>
                </a:lnTo>
                <a:lnTo>
                  <a:pt x="79069" y="22649"/>
                </a:lnTo>
                <a:lnTo>
                  <a:pt x="94741" y="9906"/>
                </a:lnTo>
                <a:lnTo>
                  <a:pt x="90677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001767" y="1465325"/>
            <a:ext cx="317500" cy="0"/>
          </a:xfrm>
          <a:custGeom>
            <a:avLst/>
            <a:gdLst/>
            <a:ahLst/>
            <a:cxnLst/>
            <a:rect l="l" t="t" r="r" b="b"/>
            <a:pathLst>
              <a:path w="317500">
                <a:moveTo>
                  <a:pt x="0" y="0"/>
                </a:moveTo>
                <a:lnTo>
                  <a:pt x="316991" y="0"/>
                </a:lnTo>
              </a:path>
            </a:pathLst>
          </a:custGeom>
          <a:ln w="16763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696711" y="1465325"/>
            <a:ext cx="317500" cy="0"/>
          </a:xfrm>
          <a:custGeom>
            <a:avLst/>
            <a:gdLst/>
            <a:ahLst/>
            <a:cxnLst/>
            <a:rect l="l" t="t" r="r" b="b"/>
            <a:pathLst>
              <a:path w="317500">
                <a:moveTo>
                  <a:pt x="0" y="0"/>
                </a:moveTo>
                <a:lnTo>
                  <a:pt x="316991" y="0"/>
                </a:lnTo>
              </a:path>
            </a:pathLst>
          </a:custGeom>
          <a:ln w="16763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4523613" y="1136128"/>
            <a:ext cx="1535430" cy="58039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03505">
              <a:lnSpc>
                <a:spcPct val="100000"/>
              </a:lnSpc>
              <a:spcBef>
                <a:spcPts val="535"/>
              </a:spcBef>
            </a:pPr>
            <a:r>
              <a:rPr sz="1450" spc="5" dirty="0">
                <a:solidFill>
                  <a:srgbClr val="006FC0"/>
                </a:solidFill>
                <a:latin typeface="Cambria Math"/>
                <a:cs typeface="Cambria Math"/>
              </a:rPr>
              <a:t>𝝏</a:t>
            </a:r>
            <a:endParaRPr sz="1450">
              <a:latin typeface="Cambria Math"/>
              <a:cs typeface="Cambria Math"/>
            </a:endParaRPr>
          </a:p>
          <a:p>
            <a:pPr marL="50800">
              <a:lnSpc>
                <a:spcPct val="100000"/>
              </a:lnSpc>
              <a:spcBef>
                <a:spcPts val="445"/>
              </a:spcBef>
              <a:tabLst>
                <a:tab pos="478790" algn="l"/>
                <a:tab pos="1173480" algn="l"/>
              </a:tabLst>
            </a:pPr>
            <a:r>
              <a:rPr sz="1450" spc="5" dirty="0">
                <a:solidFill>
                  <a:srgbClr val="006FC0"/>
                </a:solidFill>
                <a:latin typeface="Cambria Math"/>
                <a:cs typeface="Cambria Math"/>
              </a:rPr>
              <a:t>𝝏𝒙	</a:t>
            </a:r>
            <a:r>
              <a:rPr sz="1450" dirty="0">
                <a:solidFill>
                  <a:srgbClr val="006FC0"/>
                </a:solidFill>
                <a:latin typeface="Cambria Math"/>
                <a:cs typeface="Cambria Math"/>
              </a:rPr>
              <a:t>𝝏𝒙</a:t>
            </a:r>
            <a:r>
              <a:rPr sz="1800" baseline="20833" dirty="0">
                <a:solidFill>
                  <a:srgbClr val="006FC0"/>
                </a:solidFill>
                <a:latin typeface="Cambria Math"/>
                <a:cs typeface="Cambria Math"/>
              </a:rPr>
              <a:t>𝟐	</a:t>
            </a:r>
            <a:r>
              <a:rPr sz="1450" dirty="0">
                <a:solidFill>
                  <a:srgbClr val="006FC0"/>
                </a:solidFill>
                <a:latin typeface="Cambria Math"/>
                <a:cs typeface="Cambria Math"/>
              </a:rPr>
              <a:t>𝝏𝒙</a:t>
            </a:r>
            <a:r>
              <a:rPr sz="1800" baseline="20833" dirty="0">
                <a:solidFill>
                  <a:srgbClr val="006FC0"/>
                </a:solidFill>
                <a:latin typeface="Cambria Math"/>
                <a:cs typeface="Cambria Math"/>
              </a:rPr>
              <a:t>𝟑</a:t>
            </a:r>
            <a:endParaRPr sz="1800" baseline="20833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653794" y="1066426"/>
            <a:ext cx="4903470" cy="64960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535"/>
              </a:spcBef>
              <a:tabLst>
                <a:tab pos="466090" algn="l"/>
                <a:tab pos="3348354" algn="l"/>
              </a:tabLst>
            </a:pPr>
            <a:r>
              <a:rPr sz="1450" spc="5" dirty="0">
                <a:solidFill>
                  <a:srgbClr val="006FC0"/>
                </a:solidFill>
                <a:latin typeface="Cambria Math"/>
                <a:cs typeface="Cambria Math"/>
              </a:rPr>
              <a:t>𝝏	𝝏𝒇 </a:t>
            </a:r>
            <a:r>
              <a:rPr sz="1450" spc="325" dirty="0">
                <a:solidFill>
                  <a:srgbClr val="006FC0"/>
                </a:solidFill>
                <a:latin typeface="Cambria Math"/>
                <a:cs typeface="Cambria Math"/>
              </a:rPr>
              <a:t> </a:t>
            </a:r>
            <a:r>
              <a:rPr sz="3000" baseline="-33333" dirty="0">
                <a:solidFill>
                  <a:srgbClr val="006FC0"/>
                </a:solidFill>
                <a:latin typeface="Arial Black"/>
                <a:cs typeface="Arial Black"/>
              </a:rPr>
              <a:t>= </a:t>
            </a:r>
            <a:r>
              <a:rPr sz="1450" spc="20" dirty="0">
                <a:solidFill>
                  <a:srgbClr val="006FC0"/>
                </a:solidFill>
                <a:latin typeface="Cambria Math"/>
                <a:cs typeface="Cambria Math"/>
              </a:rPr>
              <a:t>𝝏</a:t>
            </a:r>
            <a:r>
              <a:rPr sz="1800" spc="30" baseline="25462" dirty="0">
                <a:solidFill>
                  <a:srgbClr val="006FC0"/>
                </a:solidFill>
                <a:latin typeface="Cambria Math"/>
                <a:cs typeface="Cambria Math"/>
              </a:rPr>
              <a:t>𝟐</a:t>
            </a:r>
            <a:r>
              <a:rPr sz="1450" spc="20" dirty="0">
                <a:solidFill>
                  <a:srgbClr val="006FC0"/>
                </a:solidFill>
                <a:latin typeface="Cambria Math"/>
                <a:cs typeface="Cambria Math"/>
              </a:rPr>
              <a:t>𝒇 </a:t>
            </a:r>
            <a:r>
              <a:rPr sz="1450" spc="30" dirty="0">
                <a:solidFill>
                  <a:srgbClr val="006FC0"/>
                </a:solidFill>
                <a:latin typeface="Cambria Math"/>
                <a:cs typeface="Cambria Math"/>
              </a:rPr>
              <a:t> </a:t>
            </a:r>
            <a:r>
              <a:rPr sz="3000" baseline="-33333" dirty="0">
                <a:solidFill>
                  <a:srgbClr val="006FC0"/>
                </a:solidFill>
                <a:latin typeface="Arial Black"/>
                <a:cs typeface="Arial Black"/>
              </a:rPr>
              <a:t>=</a:t>
            </a:r>
            <a:r>
              <a:rPr sz="3000" spc="7" baseline="-33333" dirty="0">
                <a:solidFill>
                  <a:srgbClr val="006FC0"/>
                </a:solidFill>
                <a:latin typeface="Arial Black"/>
                <a:cs typeface="Arial Black"/>
              </a:rPr>
              <a:t> </a:t>
            </a:r>
            <a:r>
              <a:rPr sz="3000" baseline="-33333" dirty="0">
                <a:solidFill>
                  <a:srgbClr val="006FC0"/>
                </a:solidFill>
                <a:latin typeface="Cambria Math"/>
                <a:cs typeface="Cambria Math"/>
              </a:rPr>
              <a:t>𝒇	</a:t>
            </a:r>
            <a:r>
              <a:rPr sz="1450" spc="20" dirty="0">
                <a:solidFill>
                  <a:srgbClr val="006FC0"/>
                </a:solidFill>
                <a:latin typeface="Cambria Math"/>
                <a:cs typeface="Cambria Math"/>
              </a:rPr>
              <a:t>𝝏</a:t>
            </a:r>
            <a:r>
              <a:rPr sz="1800" spc="30" baseline="25462" dirty="0">
                <a:solidFill>
                  <a:srgbClr val="006FC0"/>
                </a:solidFill>
                <a:latin typeface="Cambria Math"/>
                <a:cs typeface="Cambria Math"/>
              </a:rPr>
              <a:t>𝟐</a:t>
            </a:r>
            <a:r>
              <a:rPr sz="1450" spc="20" dirty="0">
                <a:solidFill>
                  <a:srgbClr val="006FC0"/>
                </a:solidFill>
                <a:latin typeface="Cambria Math"/>
                <a:cs typeface="Cambria Math"/>
              </a:rPr>
              <a:t>𝒇 </a:t>
            </a:r>
            <a:r>
              <a:rPr sz="3000" baseline="-33333" dirty="0">
                <a:solidFill>
                  <a:srgbClr val="006FC0"/>
                </a:solidFill>
                <a:latin typeface="Arial Black"/>
                <a:cs typeface="Arial Black"/>
              </a:rPr>
              <a:t>= </a:t>
            </a:r>
            <a:r>
              <a:rPr sz="1450" spc="20" dirty="0">
                <a:solidFill>
                  <a:srgbClr val="006FC0"/>
                </a:solidFill>
                <a:latin typeface="Cambria Math"/>
                <a:cs typeface="Cambria Math"/>
              </a:rPr>
              <a:t>𝝏</a:t>
            </a:r>
            <a:r>
              <a:rPr sz="1800" spc="30" baseline="25462" dirty="0">
                <a:solidFill>
                  <a:srgbClr val="006FC0"/>
                </a:solidFill>
                <a:latin typeface="Cambria Math"/>
                <a:cs typeface="Cambria Math"/>
              </a:rPr>
              <a:t>𝟑</a:t>
            </a:r>
            <a:r>
              <a:rPr sz="1450" spc="20" dirty="0">
                <a:solidFill>
                  <a:srgbClr val="006FC0"/>
                </a:solidFill>
                <a:latin typeface="Cambria Math"/>
                <a:cs typeface="Cambria Math"/>
              </a:rPr>
              <a:t>𝒇 </a:t>
            </a:r>
            <a:r>
              <a:rPr sz="3000" baseline="-33333" dirty="0">
                <a:solidFill>
                  <a:srgbClr val="006FC0"/>
                </a:solidFill>
                <a:latin typeface="Arial Black"/>
                <a:cs typeface="Arial Black"/>
              </a:rPr>
              <a:t>=</a:t>
            </a:r>
            <a:r>
              <a:rPr sz="3000" spc="-187" baseline="-33333" dirty="0">
                <a:solidFill>
                  <a:srgbClr val="006FC0"/>
                </a:solidFill>
                <a:latin typeface="Arial Black"/>
                <a:cs typeface="Arial Black"/>
              </a:rPr>
              <a:t> </a:t>
            </a:r>
            <a:r>
              <a:rPr sz="3000" baseline="-33333" dirty="0">
                <a:solidFill>
                  <a:srgbClr val="006FC0"/>
                </a:solidFill>
                <a:latin typeface="Cambria Math"/>
                <a:cs typeface="Cambria Math"/>
              </a:rPr>
              <a:t>𝒇</a:t>
            </a:r>
            <a:endParaRPr sz="3000" baseline="-33333">
              <a:latin typeface="Cambria Math"/>
              <a:cs typeface="Cambria Math"/>
            </a:endParaRPr>
          </a:p>
          <a:p>
            <a:pPr marL="38100">
              <a:lnSpc>
                <a:spcPct val="100000"/>
              </a:lnSpc>
              <a:spcBef>
                <a:spcPts val="335"/>
              </a:spcBef>
            </a:pPr>
            <a:r>
              <a:rPr sz="1450" dirty="0">
                <a:solidFill>
                  <a:srgbClr val="006FC0"/>
                </a:solidFill>
                <a:latin typeface="Cambria Math"/>
                <a:cs typeface="Cambria Math"/>
              </a:rPr>
              <a:t>𝝏𝒙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480809" y="1391157"/>
            <a:ext cx="34607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5" dirty="0">
                <a:solidFill>
                  <a:srgbClr val="006FC0"/>
                </a:solidFill>
                <a:latin typeface="Cambria Math"/>
                <a:cs typeface="Cambria Math"/>
              </a:rPr>
              <a:t>𝒙𝒙</a:t>
            </a:r>
            <a:r>
              <a:rPr sz="1450" spc="10" dirty="0">
                <a:solidFill>
                  <a:srgbClr val="006FC0"/>
                </a:solidFill>
                <a:latin typeface="Cambria Math"/>
                <a:cs typeface="Cambria Math"/>
              </a:rPr>
              <a:t>𝒙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809993" y="1270762"/>
            <a:ext cx="38735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i="1" dirty="0">
                <a:solidFill>
                  <a:srgbClr val="006FC0"/>
                </a:solidFill>
                <a:latin typeface="Arial"/>
                <a:cs typeface="Arial"/>
              </a:rPr>
              <a:t>=</a:t>
            </a:r>
            <a:r>
              <a:rPr sz="2000" b="1" i="1" spc="-9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6FC0"/>
                </a:solidFill>
                <a:latin typeface="Cambria Math"/>
                <a:cs typeface="Cambria Math"/>
              </a:rPr>
              <a:t>𝒇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171181" y="1391157"/>
            <a:ext cx="35941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10" dirty="0">
                <a:solidFill>
                  <a:srgbClr val="006FC0"/>
                </a:solidFill>
                <a:latin typeface="Cambria Math"/>
                <a:cs typeface="Cambria Math"/>
              </a:rPr>
              <a:t>𝟏𝟏𝟏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021332" y="2218182"/>
            <a:ext cx="430530" cy="419734"/>
          </a:xfrm>
          <a:custGeom>
            <a:avLst/>
            <a:gdLst/>
            <a:ahLst/>
            <a:cxnLst/>
            <a:rect l="l" t="t" r="r" b="b"/>
            <a:pathLst>
              <a:path w="430530" h="419735">
                <a:moveTo>
                  <a:pt x="339344" y="0"/>
                </a:moveTo>
                <a:lnTo>
                  <a:pt x="335406" y="9905"/>
                </a:lnTo>
                <a:lnTo>
                  <a:pt x="351024" y="22649"/>
                </a:lnTo>
                <a:lnTo>
                  <a:pt x="364902" y="39179"/>
                </a:lnTo>
                <a:lnTo>
                  <a:pt x="387350" y="83692"/>
                </a:lnTo>
                <a:lnTo>
                  <a:pt x="401574" y="141350"/>
                </a:lnTo>
                <a:lnTo>
                  <a:pt x="406273" y="210057"/>
                </a:lnTo>
                <a:lnTo>
                  <a:pt x="405104" y="245183"/>
                </a:lnTo>
                <a:lnTo>
                  <a:pt x="395718" y="307909"/>
                </a:lnTo>
                <a:lnTo>
                  <a:pt x="377144" y="359912"/>
                </a:lnTo>
                <a:lnTo>
                  <a:pt x="351097" y="397095"/>
                </a:lnTo>
                <a:lnTo>
                  <a:pt x="335406" y="409828"/>
                </a:lnTo>
                <a:lnTo>
                  <a:pt x="339344" y="419734"/>
                </a:lnTo>
                <a:lnTo>
                  <a:pt x="376666" y="389921"/>
                </a:lnTo>
                <a:lnTo>
                  <a:pt x="405511" y="342010"/>
                </a:lnTo>
                <a:lnTo>
                  <a:pt x="423910" y="280479"/>
                </a:lnTo>
                <a:lnTo>
                  <a:pt x="430022" y="209803"/>
                </a:lnTo>
                <a:lnTo>
                  <a:pt x="428496" y="173106"/>
                </a:lnTo>
                <a:lnTo>
                  <a:pt x="416252" y="106951"/>
                </a:lnTo>
                <a:lnTo>
                  <a:pt x="392154" y="51488"/>
                </a:lnTo>
                <a:lnTo>
                  <a:pt x="359058" y="12765"/>
                </a:lnTo>
                <a:lnTo>
                  <a:pt x="339344" y="0"/>
                </a:lnTo>
                <a:close/>
              </a:path>
              <a:path w="430530" h="419735">
                <a:moveTo>
                  <a:pt x="90678" y="0"/>
                </a:moveTo>
                <a:lnTo>
                  <a:pt x="53355" y="29924"/>
                </a:lnTo>
                <a:lnTo>
                  <a:pt x="24511" y="77469"/>
                </a:lnTo>
                <a:lnTo>
                  <a:pt x="6159" y="138826"/>
                </a:lnTo>
                <a:lnTo>
                  <a:pt x="0" y="209803"/>
                </a:lnTo>
                <a:lnTo>
                  <a:pt x="1543" y="246284"/>
                </a:lnTo>
                <a:lnTo>
                  <a:pt x="13823" y="312388"/>
                </a:lnTo>
                <a:lnTo>
                  <a:pt x="37867" y="368228"/>
                </a:lnTo>
                <a:lnTo>
                  <a:pt x="70963" y="407090"/>
                </a:lnTo>
                <a:lnTo>
                  <a:pt x="90678" y="419734"/>
                </a:lnTo>
                <a:lnTo>
                  <a:pt x="94742" y="409828"/>
                </a:lnTo>
                <a:lnTo>
                  <a:pt x="78906" y="397095"/>
                </a:lnTo>
                <a:lnTo>
                  <a:pt x="64928" y="380444"/>
                </a:lnTo>
                <a:lnTo>
                  <a:pt x="42544" y="335533"/>
                </a:lnTo>
                <a:lnTo>
                  <a:pt x="28432" y="277796"/>
                </a:lnTo>
                <a:lnTo>
                  <a:pt x="23749" y="210057"/>
                </a:lnTo>
                <a:lnTo>
                  <a:pt x="24937" y="174311"/>
                </a:lnTo>
                <a:lnTo>
                  <a:pt x="34411" y="111152"/>
                </a:lnTo>
                <a:lnTo>
                  <a:pt x="53058" y="59519"/>
                </a:lnTo>
                <a:lnTo>
                  <a:pt x="79069" y="22649"/>
                </a:lnTo>
                <a:lnTo>
                  <a:pt x="94742" y="9905"/>
                </a:lnTo>
                <a:lnTo>
                  <a:pt x="90678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124455" y="2428494"/>
            <a:ext cx="224154" cy="0"/>
          </a:xfrm>
          <a:custGeom>
            <a:avLst/>
            <a:gdLst/>
            <a:ahLst/>
            <a:cxnLst/>
            <a:rect l="l" t="t" r="r" b="b"/>
            <a:pathLst>
              <a:path w="224155">
                <a:moveTo>
                  <a:pt x="0" y="0"/>
                </a:moveTo>
                <a:lnTo>
                  <a:pt x="224028" y="0"/>
                </a:lnTo>
              </a:path>
            </a:pathLst>
          </a:custGeom>
          <a:ln w="16763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678939" y="2099284"/>
            <a:ext cx="682625" cy="580390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  <a:tabLst>
                <a:tab pos="448309" algn="l"/>
              </a:tabLst>
            </a:pPr>
            <a:r>
              <a:rPr sz="1450" u="heavy" spc="6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50" u="heavy" spc="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mbria Math"/>
                <a:cs typeface="Cambria Math"/>
              </a:rPr>
              <a:t>𝝏</a:t>
            </a:r>
            <a:r>
              <a:rPr sz="1450" u="heavy" spc="12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mbria Math"/>
                <a:cs typeface="Cambria Math"/>
              </a:rPr>
              <a:t> </a:t>
            </a:r>
            <a:r>
              <a:rPr sz="1450" dirty="0">
                <a:solidFill>
                  <a:srgbClr val="FF0000"/>
                </a:solidFill>
                <a:latin typeface="Cambria Math"/>
                <a:cs typeface="Cambria Math"/>
              </a:rPr>
              <a:t>	</a:t>
            </a:r>
            <a:r>
              <a:rPr sz="1450" spc="5" dirty="0">
                <a:solidFill>
                  <a:srgbClr val="FF0000"/>
                </a:solidFill>
                <a:latin typeface="Cambria Math"/>
                <a:cs typeface="Cambria Math"/>
              </a:rPr>
              <a:t>𝝏𝒇</a:t>
            </a:r>
            <a:endParaRPr sz="145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  <a:tabLst>
                <a:tab pos="445134" algn="l"/>
              </a:tabLst>
            </a:pPr>
            <a:r>
              <a:rPr sz="1450" spc="5" dirty="0">
                <a:solidFill>
                  <a:srgbClr val="FF0000"/>
                </a:solidFill>
                <a:latin typeface="Cambria Math"/>
                <a:cs typeface="Cambria Math"/>
              </a:rPr>
              <a:t>𝝏</a:t>
            </a:r>
            <a:r>
              <a:rPr sz="1450" spc="10" dirty="0">
                <a:solidFill>
                  <a:srgbClr val="FF0000"/>
                </a:solidFill>
                <a:latin typeface="Cambria Math"/>
                <a:cs typeface="Cambria Math"/>
              </a:rPr>
              <a:t>𝒚</a:t>
            </a:r>
            <a:r>
              <a:rPr sz="1450" dirty="0">
                <a:solidFill>
                  <a:srgbClr val="FF0000"/>
                </a:solidFill>
                <a:latin typeface="Cambria Math"/>
                <a:cs typeface="Cambria Math"/>
              </a:rPr>
              <a:t>	</a:t>
            </a:r>
            <a:r>
              <a:rPr sz="1450" spc="5" dirty="0">
                <a:solidFill>
                  <a:srgbClr val="FF0000"/>
                </a:solidFill>
                <a:latin typeface="Cambria Math"/>
                <a:cs typeface="Cambria Math"/>
              </a:rPr>
              <a:t>𝝏𝒚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724911" y="2428494"/>
            <a:ext cx="321945" cy="0"/>
          </a:xfrm>
          <a:custGeom>
            <a:avLst/>
            <a:gdLst/>
            <a:ahLst/>
            <a:cxnLst/>
            <a:rect l="l" t="t" r="r" b="b"/>
            <a:pathLst>
              <a:path w="321944">
                <a:moveTo>
                  <a:pt x="0" y="0"/>
                </a:moveTo>
                <a:lnTo>
                  <a:pt x="321563" y="0"/>
                </a:lnTo>
              </a:path>
            </a:pathLst>
          </a:custGeom>
          <a:ln w="16763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2687447" y="2430906"/>
            <a:ext cx="39179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450" dirty="0">
                <a:solidFill>
                  <a:srgbClr val="FF0000"/>
                </a:solidFill>
                <a:latin typeface="Cambria Math"/>
                <a:cs typeface="Cambria Math"/>
              </a:rPr>
              <a:t>𝝏𝒚</a:t>
            </a:r>
            <a:r>
              <a:rPr sz="1800" baseline="20833" dirty="0">
                <a:solidFill>
                  <a:srgbClr val="FF0000"/>
                </a:solidFill>
                <a:latin typeface="Cambria Math"/>
                <a:cs typeface="Cambria Math"/>
              </a:rPr>
              <a:t>𝟐</a:t>
            </a:r>
            <a:endParaRPr sz="1800" baseline="20833">
              <a:latin typeface="Cambria Math"/>
              <a:cs typeface="Cambria Math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434082" y="2234311"/>
            <a:ext cx="11315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0000"/>
                </a:solidFill>
                <a:latin typeface="Arial Black"/>
                <a:cs typeface="Arial Black"/>
              </a:rPr>
              <a:t>= </a:t>
            </a:r>
            <a:r>
              <a:rPr sz="2175" spc="30" baseline="45977" dirty="0">
                <a:solidFill>
                  <a:srgbClr val="FF0000"/>
                </a:solidFill>
                <a:latin typeface="Cambria Math"/>
                <a:cs typeface="Cambria Math"/>
              </a:rPr>
              <a:t>𝝏</a:t>
            </a:r>
            <a:r>
              <a:rPr sz="1800" spc="30" baseline="78703" dirty="0">
                <a:solidFill>
                  <a:srgbClr val="FF0000"/>
                </a:solidFill>
                <a:latin typeface="Cambria Math"/>
                <a:cs typeface="Cambria Math"/>
              </a:rPr>
              <a:t>𝟐</a:t>
            </a:r>
            <a:r>
              <a:rPr sz="2175" spc="30" baseline="45977" dirty="0">
                <a:solidFill>
                  <a:srgbClr val="FF0000"/>
                </a:solidFill>
                <a:latin typeface="Cambria Math"/>
                <a:cs typeface="Cambria Math"/>
              </a:rPr>
              <a:t>𝒇 </a:t>
            </a:r>
            <a:r>
              <a:rPr sz="2000" dirty="0">
                <a:solidFill>
                  <a:srgbClr val="FF0000"/>
                </a:solidFill>
                <a:latin typeface="Arial Black"/>
                <a:cs typeface="Arial Black"/>
              </a:rPr>
              <a:t>=</a:t>
            </a:r>
            <a:r>
              <a:rPr sz="2000" spc="-55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sz="2000" dirty="0">
                <a:solidFill>
                  <a:srgbClr val="FF0000"/>
                </a:solidFill>
                <a:latin typeface="Cambria Math"/>
                <a:cs typeface="Cambria Math"/>
              </a:rPr>
              <a:t>𝒇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514471" y="2354706"/>
            <a:ext cx="24828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10" dirty="0">
                <a:solidFill>
                  <a:srgbClr val="FF0000"/>
                </a:solidFill>
                <a:latin typeface="Cambria Math"/>
                <a:cs typeface="Cambria Math"/>
              </a:rPr>
              <a:t>𝒚𝒚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4927600" y="2218182"/>
            <a:ext cx="529590" cy="419734"/>
          </a:xfrm>
          <a:custGeom>
            <a:avLst/>
            <a:gdLst/>
            <a:ahLst/>
            <a:cxnLst/>
            <a:rect l="l" t="t" r="r" b="b"/>
            <a:pathLst>
              <a:path w="529589" h="419735">
                <a:moveTo>
                  <a:pt x="438403" y="0"/>
                </a:moveTo>
                <a:lnTo>
                  <a:pt x="434466" y="9905"/>
                </a:lnTo>
                <a:lnTo>
                  <a:pt x="450084" y="22649"/>
                </a:lnTo>
                <a:lnTo>
                  <a:pt x="463962" y="39179"/>
                </a:lnTo>
                <a:lnTo>
                  <a:pt x="486410" y="83692"/>
                </a:lnTo>
                <a:lnTo>
                  <a:pt x="500634" y="141350"/>
                </a:lnTo>
                <a:lnTo>
                  <a:pt x="505333" y="210057"/>
                </a:lnTo>
                <a:lnTo>
                  <a:pt x="504164" y="245183"/>
                </a:lnTo>
                <a:lnTo>
                  <a:pt x="494778" y="307909"/>
                </a:lnTo>
                <a:lnTo>
                  <a:pt x="476204" y="359912"/>
                </a:lnTo>
                <a:lnTo>
                  <a:pt x="450157" y="397095"/>
                </a:lnTo>
                <a:lnTo>
                  <a:pt x="434466" y="409828"/>
                </a:lnTo>
                <a:lnTo>
                  <a:pt x="438403" y="419734"/>
                </a:lnTo>
                <a:lnTo>
                  <a:pt x="475726" y="389921"/>
                </a:lnTo>
                <a:lnTo>
                  <a:pt x="504571" y="342010"/>
                </a:lnTo>
                <a:lnTo>
                  <a:pt x="522970" y="280479"/>
                </a:lnTo>
                <a:lnTo>
                  <a:pt x="529082" y="209803"/>
                </a:lnTo>
                <a:lnTo>
                  <a:pt x="527556" y="173106"/>
                </a:lnTo>
                <a:lnTo>
                  <a:pt x="515312" y="106951"/>
                </a:lnTo>
                <a:lnTo>
                  <a:pt x="491214" y="51488"/>
                </a:lnTo>
                <a:lnTo>
                  <a:pt x="458118" y="12765"/>
                </a:lnTo>
                <a:lnTo>
                  <a:pt x="438403" y="0"/>
                </a:lnTo>
                <a:close/>
              </a:path>
              <a:path w="529589" h="419735">
                <a:moveTo>
                  <a:pt x="90677" y="0"/>
                </a:moveTo>
                <a:lnTo>
                  <a:pt x="53355" y="29924"/>
                </a:lnTo>
                <a:lnTo>
                  <a:pt x="24511" y="77469"/>
                </a:lnTo>
                <a:lnTo>
                  <a:pt x="6159" y="138826"/>
                </a:lnTo>
                <a:lnTo>
                  <a:pt x="0" y="209803"/>
                </a:lnTo>
                <a:lnTo>
                  <a:pt x="1543" y="246284"/>
                </a:lnTo>
                <a:lnTo>
                  <a:pt x="13823" y="312388"/>
                </a:lnTo>
                <a:lnTo>
                  <a:pt x="37867" y="368228"/>
                </a:lnTo>
                <a:lnTo>
                  <a:pt x="70963" y="407090"/>
                </a:lnTo>
                <a:lnTo>
                  <a:pt x="90677" y="419734"/>
                </a:lnTo>
                <a:lnTo>
                  <a:pt x="94741" y="409828"/>
                </a:lnTo>
                <a:lnTo>
                  <a:pt x="78906" y="397095"/>
                </a:lnTo>
                <a:lnTo>
                  <a:pt x="64928" y="380444"/>
                </a:lnTo>
                <a:lnTo>
                  <a:pt x="42545" y="335533"/>
                </a:lnTo>
                <a:lnTo>
                  <a:pt x="28432" y="277796"/>
                </a:lnTo>
                <a:lnTo>
                  <a:pt x="23749" y="210057"/>
                </a:lnTo>
                <a:lnTo>
                  <a:pt x="24937" y="174311"/>
                </a:lnTo>
                <a:lnTo>
                  <a:pt x="34411" y="111152"/>
                </a:lnTo>
                <a:lnTo>
                  <a:pt x="53058" y="59519"/>
                </a:lnTo>
                <a:lnTo>
                  <a:pt x="79069" y="22649"/>
                </a:lnTo>
                <a:lnTo>
                  <a:pt x="94741" y="9905"/>
                </a:lnTo>
                <a:lnTo>
                  <a:pt x="90677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030723" y="2428494"/>
            <a:ext cx="321945" cy="0"/>
          </a:xfrm>
          <a:custGeom>
            <a:avLst/>
            <a:gdLst/>
            <a:ahLst/>
            <a:cxnLst/>
            <a:rect l="l" t="t" r="r" b="b"/>
            <a:pathLst>
              <a:path w="321945">
                <a:moveTo>
                  <a:pt x="0" y="0"/>
                </a:moveTo>
                <a:lnTo>
                  <a:pt x="321563" y="0"/>
                </a:lnTo>
              </a:path>
            </a:pathLst>
          </a:custGeom>
          <a:ln w="16763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4559808" y="2099284"/>
            <a:ext cx="842644" cy="580390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40"/>
              </a:spcBef>
              <a:tabLst>
                <a:tab pos="474345" algn="l"/>
              </a:tabLst>
            </a:pPr>
            <a:r>
              <a:rPr sz="1450" u="heavy" spc="7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50" u="heavy" spc="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mbria Math"/>
                <a:cs typeface="Cambria Math"/>
              </a:rPr>
              <a:t>𝝏</a:t>
            </a:r>
            <a:r>
              <a:rPr sz="1450" spc="5" dirty="0">
                <a:solidFill>
                  <a:srgbClr val="FF0000"/>
                </a:solidFill>
                <a:latin typeface="Cambria Math"/>
                <a:cs typeface="Cambria Math"/>
              </a:rPr>
              <a:t>	</a:t>
            </a:r>
            <a:r>
              <a:rPr sz="1450" spc="20" dirty="0">
                <a:solidFill>
                  <a:srgbClr val="FF0000"/>
                </a:solidFill>
                <a:latin typeface="Cambria Math"/>
                <a:cs typeface="Cambria Math"/>
              </a:rPr>
              <a:t>𝝏</a:t>
            </a:r>
            <a:r>
              <a:rPr sz="1800" spc="30" baseline="25462" dirty="0">
                <a:solidFill>
                  <a:srgbClr val="FF0000"/>
                </a:solidFill>
                <a:latin typeface="Cambria Math"/>
                <a:cs typeface="Cambria Math"/>
              </a:rPr>
              <a:t>𝟐</a:t>
            </a:r>
            <a:r>
              <a:rPr sz="1450" spc="20" dirty="0">
                <a:solidFill>
                  <a:srgbClr val="FF0000"/>
                </a:solidFill>
                <a:latin typeface="Cambria Math"/>
                <a:cs typeface="Cambria Math"/>
              </a:rPr>
              <a:t>𝒇</a:t>
            </a:r>
            <a:endParaRPr sz="1450">
              <a:latin typeface="Cambria Math"/>
              <a:cs typeface="Cambria Math"/>
            </a:endParaRPr>
          </a:p>
          <a:p>
            <a:pPr marL="38735">
              <a:lnSpc>
                <a:spcPct val="100000"/>
              </a:lnSpc>
              <a:spcBef>
                <a:spcPts val="445"/>
              </a:spcBef>
              <a:tabLst>
                <a:tab pos="471170" algn="l"/>
              </a:tabLst>
            </a:pPr>
            <a:r>
              <a:rPr sz="1450" spc="5" dirty="0">
                <a:solidFill>
                  <a:srgbClr val="FF0000"/>
                </a:solidFill>
                <a:latin typeface="Cambria Math"/>
                <a:cs typeface="Cambria Math"/>
              </a:rPr>
              <a:t>𝝏𝒚	</a:t>
            </a:r>
            <a:r>
              <a:rPr sz="1450" dirty="0">
                <a:solidFill>
                  <a:srgbClr val="FF0000"/>
                </a:solidFill>
                <a:latin typeface="Cambria Math"/>
                <a:cs typeface="Cambria Math"/>
              </a:rPr>
              <a:t>𝝏𝒚</a:t>
            </a:r>
            <a:r>
              <a:rPr sz="1800" baseline="20833" dirty="0">
                <a:solidFill>
                  <a:srgbClr val="FF0000"/>
                </a:solidFill>
                <a:latin typeface="Cambria Math"/>
                <a:cs typeface="Cambria Math"/>
              </a:rPr>
              <a:t>𝟐</a:t>
            </a:r>
            <a:endParaRPr sz="1800" baseline="20833">
              <a:latin typeface="Cambria Math"/>
              <a:cs typeface="Cambria Math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5730240" y="2428494"/>
            <a:ext cx="321945" cy="0"/>
          </a:xfrm>
          <a:custGeom>
            <a:avLst/>
            <a:gdLst/>
            <a:ahLst/>
            <a:cxnLst/>
            <a:rect l="l" t="t" r="r" b="b"/>
            <a:pathLst>
              <a:path w="321945">
                <a:moveTo>
                  <a:pt x="0" y="0"/>
                </a:moveTo>
                <a:lnTo>
                  <a:pt x="321563" y="0"/>
                </a:lnTo>
              </a:path>
            </a:pathLst>
          </a:custGeom>
          <a:ln w="16763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5693028" y="2430906"/>
            <a:ext cx="39179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450" dirty="0">
                <a:solidFill>
                  <a:srgbClr val="FF0000"/>
                </a:solidFill>
                <a:latin typeface="Cambria Math"/>
                <a:cs typeface="Cambria Math"/>
              </a:rPr>
              <a:t>𝝏𝒚</a:t>
            </a:r>
            <a:r>
              <a:rPr sz="1800" baseline="20833" dirty="0">
                <a:solidFill>
                  <a:srgbClr val="FF0000"/>
                </a:solidFill>
                <a:latin typeface="Cambria Math"/>
                <a:cs typeface="Cambria Math"/>
              </a:rPr>
              <a:t>𝟑</a:t>
            </a:r>
            <a:endParaRPr sz="1800" baseline="20833">
              <a:latin typeface="Cambria Math"/>
              <a:cs typeface="Cambria Math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518909" y="2354706"/>
            <a:ext cx="35941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10" dirty="0">
                <a:solidFill>
                  <a:srgbClr val="FF0000"/>
                </a:solidFill>
                <a:latin typeface="Cambria Math"/>
                <a:cs typeface="Cambria Math"/>
              </a:rPr>
              <a:t>𝒚𝒚𝒚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427345" y="2234311"/>
            <a:ext cx="1951989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5"/>
              </a:spcBef>
              <a:tabLst>
                <a:tab pos="1517015" algn="l"/>
              </a:tabLst>
            </a:pPr>
            <a:r>
              <a:rPr sz="2000" dirty="0">
                <a:solidFill>
                  <a:srgbClr val="FF0000"/>
                </a:solidFill>
                <a:latin typeface="Arial Black"/>
                <a:cs typeface="Arial Black"/>
              </a:rPr>
              <a:t>= </a:t>
            </a:r>
            <a:r>
              <a:rPr sz="2175" spc="30" baseline="45977" dirty="0">
                <a:solidFill>
                  <a:srgbClr val="FF0000"/>
                </a:solidFill>
                <a:latin typeface="Cambria Math"/>
                <a:cs typeface="Cambria Math"/>
              </a:rPr>
              <a:t>𝝏</a:t>
            </a:r>
            <a:r>
              <a:rPr sz="1800" spc="30" baseline="78703" dirty="0">
                <a:solidFill>
                  <a:srgbClr val="FF0000"/>
                </a:solidFill>
                <a:latin typeface="Cambria Math"/>
                <a:cs typeface="Cambria Math"/>
              </a:rPr>
              <a:t>𝟑</a:t>
            </a:r>
            <a:r>
              <a:rPr sz="2175" spc="30" baseline="45977" dirty="0">
                <a:solidFill>
                  <a:srgbClr val="FF0000"/>
                </a:solidFill>
                <a:latin typeface="Cambria Math"/>
                <a:cs typeface="Cambria Math"/>
              </a:rPr>
              <a:t>𝒇 </a:t>
            </a:r>
            <a:r>
              <a:rPr sz="2175" spc="67" baseline="45977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000" dirty="0">
                <a:solidFill>
                  <a:srgbClr val="FF0000"/>
                </a:solidFill>
                <a:latin typeface="Arial Black"/>
                <a:cs typeface="Arial Black"/>
              </a:rPr>
              <a:t>=</a:t>
            </a:r>
            <a:r>
              <a:rPr sz="2000" spc="-5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sz="2000" dirty="0">
                <a:solidFill>
                  <a:srgbClr val="FF0000"/>
                </a:solidFill>
                <a:latin typeface="Cambria Math"/>
                <a:cs typeface="Cambria Math"/>
              </a:rPr>
              <a:t>𝒇	</a:t>
            </a:r>
            <a:r>
              <a:rPr sz="2000" dirty="0">
                <a:solidFill>
                  <a:srgbClr val="FF0000"/>
                </a:solidFill>
                <a:latin typeface="Arial Black"/>
                <a:cs typeface="Arial Black"/>
              </a:rPr>
              <a:t>=</a:t>
            </a:r>
            <a:r>
              <a:rPr sz="2000" spc="-7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sz="2000" dirty="0">
                <a:solidFill>
                  <a:srgbClr val="FF0000"/>
                </a:solidFill>
                <a:latin typeface="Cambria Math"/>
                <a:cs typeface="Cambria Math"/>
              </a:rPr>
              <a:t>𝒇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328154" y="2354706"/>
            <a:ext cx="35941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10" dirty="0">
                <a:solidFill>
                  <a:srgbClr val="FF0000"/>
                </a:solidFill>
                <a:latin typeface="Cambria Math"/>
                <a:cs typeface="Cambria Math"/>
              </a:rPr>
              <a:t>𝟐𝟐𝟐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2060955" y="3207257"/>
            <a:ext cx="424180" cy="419734"/>
          </a:xfrm>
          <a:custGeom>
            <a:avLst/>
            <a:gdLst/>
            <a:ahLst/>
            <a:cxnLst/>
            <a:rect l="l" t="t" r="r" b="b"/>
            <a:pathLst>
              <a:path w="424180" h="419735">
                <a:moveTo>
                  <a:pt x="333248" y="0"/>
                </a:moveTo>
                <a:lnTo>
                  <a:pt x="329311" y="9905"/>
                </a:lnTo>
                <a:lnTo>
                  <a:pt x="344928" y="22649"/>
                </a:lnTo>
                <a:lnTo>
                  <a:pt x="358806" y="39179"/>
                </a:lnTo>
                <a:lnTo>
                  <a:pt x="381254" y="83692"/>
                </a:lnTo>
                <a:lnTo>
                  <a:pt x="395478" y="141350"/>
                </a:lnTo>
                <a:lnTo>
                  <a:pt x="400176" y="210057"/>
                </a:lnTo>
                <a:lnTo>
                  <a:pt x="399008" y="245183"/>
                </a:lnTo>
                <a:lnTo>
                  <a:pt x="389622" y="307909"/>
                </a:lnTo>
                <a:lnTo>
                  <a:pt x="371048" y="359912"/>
                </a:lnTo>
                <a:lnTo>
                  <a:pt x="345001" y="397095"/>
                </a:lnTo>
                <a:lnTo>
                  <a:pt x="329311" y="409828"/>
                </a:lnTo>
                <a:lnTo>
                  <a:pt x="333248" y="419734"/>
                </a:lnTo>
                <a:lnTo>
                  <a:pt x="370570" y="389921"/>
                </a:lnTo>
                <a:lnTo>
                  <a:pt x="399414" y="342011"/>
                </a:lnTo>
                <a:lnTo>
                  <a:pt x="417814" y="280479"/>
                </a:lnTo>
                <a:lnTo>
                  <a:pt x="423925" y="209803"/>
                </a:lnTo>
                <a:lnTo>
                  <a:pt x="422400" y="173106"/>
                </a:lnTo>
                <a:lnTo>
                  <a:pt x="410156" y="106951"/>
                </a:lnTo>
                <a:lnTo>
                  <a:pt x="386058" y="51488"/>
                </a:lnTo>
                <a:lnTo>
                  <a:pt x="352962" y="12765"/>
                </a:lnTo>
                <a:lnTo>
                  <a:pt x="333248" y="0"/>
                </a:lnTo>
                <a:close/>
              </a:path>
              <a:path w="424180" h="419735">
                <a:moveTo>
                  <a:pt x="90677" y="0"/>
                </a:moveTo>
                <a:lnTo>
                  <a:pt x="53355" y="29924"/>
                </a:lnTo>
                <a:lnTo>
                  <a:pt x="24511" y="77469"/>
                </a:lnTo>
                <a:lnTo>
                  <a:pt x="6159" y="138826"/>
                </a:lnTo>
                <a:lnTo>
                  <a:pt x="0" y="209803"/>
                </a:lnTo>
                <a:lnTo>
                  <a:pt x="1543" y="246284"/>
                </a:lnTo>
                <a:lnTo>
                  <a:pt x="13823" y="312388"/>
                </a:lnTo>
                <a:lnTo>
                  <a:pt x="37867" y="368228"/>
                </a:lnTo>
                <a:lnTo>
                  <a:pt x="70963" y="407090"/>
                </a:lnTo>
                <a:lnTo>
                  <a:pt x="90677" y="419734"/>
                </a:lnTo>
                <a:lnTo>
                  <a:pt x="94742" y="409828"/>
                </a:lnTo>
                <a:lnTo>
                  <a:pt x="78906" y="397095"/>
                </a:lnTo>
                <a:lnTo>
                  <a:pt x="64928" y="380444"/>
                </a:lnTo>
                <a:lnTo>
                  <a:pt x="42544" y="335533"/>
                </a:lnTo>
                <a:lnTo>
                  <a:pt x="28432" y="277796"/>
                </a:lnTo>
                <a:lnTo>
                  <a:pt x="23749" y="210057"/>
                </a:lnTo>
                <a:lnTo>
                  <a:pt x="24937" y="174311"/>
                </a:lnTo>
                <a:lnTo>
                  <a:pt x="34411" y="111152"/>
                </a:lnTo>
                <a:lnTo>
                  <a:pt x="53058" y="59519"/>
                </a:lnTo>
                <a:lnTo>
                  <a:pt x="79069" y="22649"/>
                </a:lnTo>
                <a:lnTo>
                  <a:pt x="94742" y="9905"/>
                </a:lnTo>
                <a:lnTo>
                  <a:pt x="90677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164079" y="3417570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7931" y="0"/>
                </a:lnTo>
              </a:path>
            </a:pathLst>
          </a:custGeom>
          <a:ln w="16763">
            <a:solidFill>
              <a:srgbClr val="00AF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758439" y="3417570"/>
            <a:ext cx="315595" cy="0"/>
          </a:xfrm>
          <a:custGeom>
            <a:avLst/>
            <a:gdLst/>
            <a:ahLst/>
            <a:cxnLst/>
            <a:rect l="l" t="t" r="r" b="b"/>
            <a:pathLst>
              <a:path w="315594">
                <a:moveTo>
                  <a:pt x="0" y="0"/>
                </a:moveTo>
                <a:lnTo>
                  <a:pt x="315468" y="0"/>
                </a:lnTo>
              </a:path>
            </a:pathLst>
          </a:custGeom>
          <a:ln w="16763">
            <a:solidFill>
              <a:srgbClr val="00AF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2130805" y="3420236"/>
            <a:ext cx="98361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632460" algn="l"/>
              </a:tabLst>
            </a:pPr>
            <a:r>
              <a:rPr sz="1450" spc="5" dirty="0">
                <a:solidFill>
                  <a:srgbClr val="00AF50"/>
                </a:solidFill>
                <a:latin typeface="Cambria Math"/>
                <a:cs typeface="Cambria Math"/>
              </a:rPr>
              <a:t>𝝏𝒛	</a:t>
            </a:r>
            <a:r>
              <a:rPr sz="1450" dirty="0">
                <a:solidFill>
                  <a:srgbClr val="00AF50"/>
                </a:solidFill>
                <a:latin typeface="Cambria Math"/>
                <a:cs typeface="Cambria Math"/>
              </a:rPr>
              <a:t>𝝏𝒛</a:t>
            </a:r>
            <a:r>
              <a:rPr sz="1800" baseline="20833" dirty="0">
                <a:solidFill>
                  <a:srgbClr val="00AF50"/>
                </a:solidFill>
                <a:latin typeface="Cambria Math"/>
                <a:cs typeface="Cambria Math"/>
              </a:rPr>
              <a:t>𝟐</a:t>
            </a:r>
            <a:endParaRPr sz="1800" baseline="20833">
              <a:latin typeface="Cambria Math"/>
              <a:cs typeface="Cambria Math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709927" y="3018797"/>
            <a:ext cx="1896110" cy="650240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40"/>
              </a:spcBef>
              <a:tabLst>
                <a:tab pos="454025" algn="l"/>
              </a:tabLst>
            </a:pPr>
            <a:r>
              <a:rPr sz="1450" u="heavy" spc="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50" u="heavy" spc="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mbria Math"/>
                <a:cs typeface="Cambria Math"/>
              </a:rPr>
              <a:t>𝝏</a:t>
            </a:r>
            <a:r>
              <a:rPr sz="1450" spc="5" dirty="0">
                <a:solidFill>
                  <a:srgbClr val="00AF50"/>
                </a:solidFill>
                <a:latin typeface="Cambria Math"/>
                <a:cs typeface="Cambria Math"/>
              </a:rPr>
              <a:t>	𝝏𝒇</a:t>
            </a:r>
            <a:r>
              <a:rPr sz="1450" spc="325" dirty="0">
                <a:solidFill>
                  <a:srgbClr val="00AF50"/>
                </a:solidFill>
                <a:latin typeface="Cambria Math"/>
                <a:cs typeface="Cambria Math"/>
              </a:rPr>
              <a:t> </a:t>
            </a:r>
            <a:r>
              <a:rPr sz="3000" baseline="-33333" dirty="0">
                <a:solidFill>
                  <a:srgbClr val="00AF50"/>
                </a:solidFill>
                <a:latin typeface="Arial Black"/>
                <a:cs typeface="Arial Black"/>
              </a:rPr>
              <a:t>= </a:t>
            </a:r>
            <a:r>
              <a:rPr sz="1450" spc="20" dirty="0">
                <a:solidFill>
                  <a:srgbClr val="00AF50"/>
                </a:solidFill>
                <a:latin typeface="Cambria Math"/>
                <a:cs typeface="Cambria Math"/>
              </a:rPr>
              <a:t>𝝏</a:t>
            </a:r>
            <a:r>
              <a:rPr sz="1800" spc="30" baseline="25462" dirty="0">
                <a:solidFill>
                  <a:srgbClr val="00AF50"/>
                </a:solidFill>
                <a:latin typeface="Cambria Math"/>
                <a:cs typeface="Cambria Math"/>
              </a:rPr>
              <a:t>𝟐</a:t>
            </a:r>
            <a:r>
              <a:rPr sz="1450" spc="20" dirty="0">
                <a:solidFill>
                  <a:srgbClr val="00AF50"/>
                </a:solidFill>
                <a:latin typeface="Cambria Math"/>
                <a:cs typeface="Cambria Math"/>
              </a:rPr>
              <a:t>𝒇 </a:t>
            </a:r>
            <a:r>
              <a:rPr sz="3000" baseline="-33333" dirty="0">
                <a:solidFill>
                  <a:srgbClr val="00AF50"/>
                </a:solidFill>
                <a:latin typeface="Arial Black"/>
                <a:cs typeface="Arial Black"/>
              </a:rPr>
              <a:t>=</a:t>
            </a:r>
            <a:r>
              <a:rPr sz="3000" spc="-142" baseline="-33333" dirty="0">
                <a:solidFill>
                  <a:srgbClr val="00AF50"/>
                </a:solidFill>
                <a:latin typeface="Arial Black"/>
                <a:cs typeface="Arial Black"/>
              </a:rPr>
              <a:t> </a:t>
            </a:r>
            <a:r>
              <a:rPr sz="3000" baseline="-33333" dirty="0">
                <a:solidFill>
                  <a:srgbClr val="00AF50"/>
                </a:solidFill>
                <a:latin typeface="Cambria Math"/>
                <a:cs typeface="Cambria Math"/>
              </a:rPr>
              <a:t>𝒇</a:t>
            </a:r>
            <a:endParaRPr sz="3000" baseline="-33333">
              <a:latin typeface="Cambria Math"/>
              <a:cs typeface="Cambria Math"/>
            </a:endParaRPr>
          </a:p>
          <a:p>
            <a:pPr marL="38100">
              <a:lnSpc>
                <a:spcPct val="100000"/>
              </a:lnSpc>
              <a:spcBef>
                <a:spcPts val="334"/>
              </a:spcBef>
            </a:pPr>
            <a:r>
              <a:rPr sz="1450" spc="5" dirty="0">
                <a:solidFill>
                  <a:srgbClr val="00AF50"/>
                </a:solidFill>
                <a:latin typeface="Cambria Math"/>
                <a:cs typeface="Cambria Math"/>
              </a:rPr>
              <a:t>𝝏𝒛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541903" y="3344036"/>
            <a:ext cx="217804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5" dirty="0">
                <a:solidFill>
                  <a:srgbClr val="00AF50"/>
                </a:solidFill>
                <a:latin typeface="Cambria Math"/>
                <a:cs typeface="Cambria Math"/>
              </a:rPr>
              <a:t>𝒛𝒛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4906264" y="3207257"/>
            <a:ext cx="523240" cy="419734"/>
          </a:xfrm>
          <a:custGeom>
            <a:avLst/>
            <a:gdLst/>
            <a:ahLst/>
            <a:cxnLst/>
            <a:rect l="l" t="t" r="r" b="b"/>
            <a:pathLst>
              <a:path w="523239" h="419735">
                <a:moveTo>
                  <a:pt x="432308" y="0"/>
                </a:moveTo>
                <a:lnTo>
                  <a:pt x="428371" y="9905"/>
                </a:lnTo>
                <a:lnTo>
                  <a:pt x="443988" y="22649"/>
                </a:lnTo>
                <a:lnTo>
                  <a:pt x="457866" y="39179"/>
                </a:lnTo>
                <a:lnTo>
                  <a:pt x="480313" y="83692"/>
                </a:lnTo>
                <a:lnTo>
                  <a:pt x="494538" y="141350"/>
                </a:lnTo>
                <a:lnTo>
                  <a:pt x="499237" y="210057"/>
                </a:lnTo>
                <a:lnTo>
                  <a:pt x="498068" y="245183"/>
                </a:lnTo>
                <a:lnTo>
                  <a:pt x="488682" y="307909"/>
                </a:lnTo>
                <a:lnTo>
                  <a:pt x="470108" y="359912"/>
                </a:lnTo>
                <a:lnTo>
                  <a:pt x="444061" y="397095"/>
                </a:lnTo>
                <a:lnTo>
                  <a:pt x="428371" y="409828"/>
                </a:lnTo>
                <a:lnTo>
                  <a:pt x="432308" y="419734"/>
                </a:lnTo>
                <a:lnTo>
                  <a:pt x="469630" y="389921"/>
                </a:lnTo>
                <a:lnTo>
                  <a:pt x="498475" y="342011"/>
                </a:lnTo>
                <a:lnTo>
                  <a:pt x="516874" y="280479"/>
                </a:lnTo>
                <a:lnTo>
                  <a:pt x="522986" y="209803"/>
                </a:lnTo>
                <a:lnTo>
                  <a:pt x="521460" y="173106"/>
                </a:lnTo>
                <a:lnTo>
                  <a:pt x="509216" y="106951"/>
                </a:lnTo>
                <a:lnTo>
                  <a:pt x="485118" y="51488"/>
                </a:lnTo>
                <a:lnTo>
                  <a:pt x="452022" y="12765"/>
                </a:lnTo>
                <a:lnTo>
                  <a:pt x="432308" y="0"/>
                </a:lnTo>
                <a:close/>
              </a:path>
              <a:path w="523239" h="419735">
                <a:moveTo>
                  <a:pt x="90677" y="0"/>
                </a:moveTo>
                <a:lnTo>
                  <a:pt x="53355" y="29924"/>
                </a:lnTo>
                <a:lnTo>
                  <a:pt x="24511" y="77469"/>
                </a:lnTo>
                <a:lnTo>
                  <a:pt x="6159" y="138826"/>
                </a:lnTo>
                <a:lnTo>
                  <a:pt x="0" y="209803"/>
                </a:lnTo>
                <a:lnTo>
                  <a:pt x="1543" y="246284"/>
                </a:lnTo>
                <a:lnTo>
                  <a:pt x="13823" y="312388"/>
                </a:lnTo>
                <a:lnTo>
                  <a:pt x="37867" y="368228"/>
                </a:lnTo>
                <a:lnTo>
                  <a:pt x="70963" y="407090"/>
                </a:lnTo>
                <a:lnTo>
                  <a:pt x="90677" y="419734"/>
                </a:lnTo>
                <a:lnTo>
                  <a:pt x="94741" y="409828"/>
                </a:lnTo>
                <a:lnTo>
                  <a:pt x="78906" y="397095"/>
                </a:lnTo>
                <a:lnTo>
                  <a:pt x="64928" y="380444"/>
                </a:lnTo>
                <a:lnTo>
                  <a:pt x="42545" y="335533"/>
                </a:lnTo>
                <a:lnTo>
                  <a:pt x="28432" y="277796"/>
                </a:lnTo>
                <a:lnTo>
                  <a:pt x="23749" y="210057"/>
                </a:lnTo>
                <a:lnTo>
                  <a:pt x="24937" y="174311"/>
                </a:lnTo>
                <a:lnTo>
                  <a:pt x="34411" y="111152"/>
                </a:lnTo>
                <a:lnTo>
                  <a:pt x="53058" y="59519"/>
                </a:lnTo>
                <a:lnTo>
                  <a:pt x="79069" y="22649"/>
                </a:lnTo>
                <a:lnTo>
                  <a:pt x="94741" y="9905"/>
                </a:lnTo>
                <a:lnTo>
                  <a:pt x="90677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009388" y="3417570"/>
            <a:ext cx="315595" cy="0"/>
          </a:xfrm>
          <a:custGeom>
            <a:avLst/>
            <a:gdLst/>
            <a:ahLst/>
            <a:cxnLst/>
            <a:rect l="l" t="t" r="r" b="b"/>
            <a:pathLst>
              <a:path w="315595">
                <a:moveTo>
                  <a:pt x="0" y="0"/>
                </a:moveTo>
                <a:lnTo>
                  <a:pt x="315467" y="0"/>
                </a:lnTo>
              </a:path>
            </a:pathLst>
          </a:custGeom>
          <a:ln w="16763">
            <a:solidFill>
              <a:srgbClr val="00AF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702808" y="3417570"/>
            <a:ext cx="315595" cy="0"/>
          </a:xfrm>
          <a:custGeom>
            <a:avLst/>
            <a:gdLst/>
            <a:ahLst/>
            <a:cxnLst/>
            <a:rect l="l" t="t" r="r" b="b"/>
            <a:pathLst>
              <a:path w="315595">
                <a:moveTo>
                  <a:pt x="0" y="0"/>
                </a:moveTo>
                <a:lnTo>
                  <a:pt x="315467" y="0"/>
                </a:lnTo>
              </a:path>
            </a:pathLst>
          </a:custGeom>
          <a:ln w="16763">
            <a:solidFill>
              <a:srgbClr val="00AF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4964048" y="3420236"/>
            <a:ext cx="109537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10"/>
              </a:spcBef>
              <a:tabLst>
                <a:tab pos="743585" algn="l"/>
              </a:tabLst>
            </a:pPr>
            <a:r>
              <a:rPr sz="1450" dirty="0">
                <a:solidFill>
                  <a:srgbClr val="00AF50"/>
                </a:solidFill>
                <a:latin typeface="Cambria Math"/>
                <a:cs typeface="Cambria Math"/>
              </a:rPr>
              <a:t>𝝏𝒛</a:t>
            </a:r>
            <a:r>
              <a:rPr sz="1800" baseline="20833" dirty="0">
                <a:solidFill>
                  <a:srgbClr val="00AF50"/>
                </a:solidFill>
                <a:latin typeface="Cambria Math"/>
                <a:cs typeface="Cambria Math"/>
              </a:rPr>
              <a:t>𝟐	</a:t>
            </a:r>
            <a:r>
              <a:rPr sz="1450" dirty="0">
                <a:solidFill>
                  <a:srgbClr val="00AF50"/>
                </a:solidFill>
                <a:latin typeface="Cambria Math"/>
                <a:cs typeface="Cambria Math"/>
              </a:rPr>
              <a:t>𝝏𝒛</a:t>
            </a:r>
            <a:r>
              <a:rPr sz="1800" baseline="20833" dirty="0">
                <a:solidFill>
                  <a:srgbClr val="00AF50"/>
                </a:solidFill>
                <a:latin typeface="Cambria Math"/>
                <a:cs typeface="Cambria Math"/>
              </a:rPr>
              <a:t>𝟑</a:t>
            </a:r>
            <a:endParaRPr sz="1800" baseline="20833">
              <a:latin typeface="Cambria Math"/>
              <a:cs typeface="Cambria Math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555235" y="3018797"/>
            <a:ext cx="1993900" cy="650240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40"/>
              </a:spcBef>
              <a:tabLst>
                <a:tab pos="454659" algn="l"/>
              </a:tabLst>
            </a:pPr>
            <a:r>
              <a:rPr sz="1450" u="heavy" spc="10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50" u="heavy" spc="5" dirty="0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Cambria Math"/>
                <a:cs typeface="Cambria Math"/>
              </a:rPr>
              <a:t>𝝏</a:t>
            </a:r>
            <a:r>
              <a:rPr sz="1450" spc="5" dirty="0">
                <a:solidFill>
                  <a:srgbClr val="00AF50"/>
                </a:solidFill>
                <a:latin typeface="Cambria Math"/>
                <a:cs typeface="Cambria Math"/>
              </a:rPr>
              <a:t>	</a:t>
            </a:r>
            <a:r>
              <a:rPr sz="1450" spc="20" dirty="0">
                <a:solidFill>
                  <a:srgbClr val="00AF50"/>
                </a:solidFill>
                <a:latin typeface="Cambria Math"/>
                <a:cs typeface="Cambria Math"/>
              </a:rPr>
              <a:t>𝝏</a:t>
            </a:r>
            <a:r>
              <a:rPr sz="1800" spc="30" baseline="25462" dirty="0">
                <a:solidFill>
                  <a:srgbClr val="00AF50"/>
                </a:solidFill>
                <a:latin typeface="Cambria Math"/>
                <a:cs typeface="Cambria Math"/>
              </a:rPr>
              <a:t>𝟐</a:t>
            </a:r>
            <a:r>
              <a:rPr sz="1450" spc="20" dirty="0">
                <a:solidFill>
                  <a:srgbClr val="00AF50"/>
                </a:solidFill>
                <a:latin typeface="Cambria Math"/>
                <a:cs typeface="Cambria Math"/>
              </a:rPr>
              <a:t>𝒇 </a:t>
            </a:r>
            <a:r>
              <a:rPr sz="3000" baseline="-33333" dirty="0">
                <a:solidFill>
                  <a:srgbClr val="00AF50"/>
                </a:solidFill>
                <a:latin typeface="Arial Black"/>
                <a:cs typeface="Arial Black"/>
              </a:rPr>
              <a:t>= </a:t>
            </a:r>
            <a:r>
              <a:rPr sz="1450" spc="20" dirty="0">
                <a:solidFill>
                  <a:srgbClr val="00AF50"/>
                </a:solidFill>
                <a:latin typeface="Cambria Math"/>
                <a:cs typeface="Cambria Math"/>
              </a:rPr>
              <a:t>𝝏</a:t>
            </a:r>
            <a:r>
              <a:rPr sz="1800" spc="30" baseline="25462" dirty="0">
                <a:solidFill>
                  <a:srgbClr val="00AF50"/>
                </a:solidFill>
                <a:latin typeface="Cambria Math"/>
                <a:cs typeface="Cambria Math"/>
              </a:rPr>
              <a:t>𝟑</a:t>
            </a:r>
            <a:r>
              <a:rPr sz="1450" spc="20" dirty="0">
                <a:solidFill>
                  <a:srgbClr val="00AF50"/>
                </a:solidFill>
                <a:latin typeface="Cambria Math"/>
                <a:cs typeface="Cambria Math"/>
              </a:rPr>
              <a:t>𝒇 </a:t>
            </a:r>
            <a:r>
              <a:rPr sz="3000" baseline="-33333" dirty="0">
                <a:solidFill>
                  <a:srgbClr val="00AF50"/>
                </a:solidFill>
                <a:latin typeface="Arial Black"/>
                <a:cs typeface="Arial Black"/>
              </a:rPr>
              <a:t>=</a:t>
            </a:r>
            <a:r>
              <a:rPr sz="3000" spc="-225" baseline="-33333" dirty="0">
                <a:solidFill>
                  <a:srgbClr val="00AF50"/>
                </a:solidFill>
                <a:latin typeface="Arial Black"/>
                <a:cs typeface="Arial Black"/>
              </a:rPr>
              <a:t> </a:t>
            </a:r>
            <a:r>
              <a:rPr sz="3000" baseline="-33333" dirty="0">
                <a:solidFill>
                  <a:srgbClr val="00AF50"/>
                </a:solidFill>
                <a:latin typeface="Cambria Math"/>
                <a:cs typeface="Cambria Math"/>
              </a:rPr>
              <a:t>𝒇</a:t>
            </a:r>
            <a:endParaRPr sz="3000" baseline="-33333">
              <a:latin typeface="Cambria Math"/>
              <a:cs typeface="Cambria Math"/>
            </a:endParaRPr>
          </a:p>
          <a:p>
            <a:pPr marL="38735">
              <a:lnSpc>
                <a:spcPct val="100000"/>
              </a:lnSpc>
              <a:spcBef>
                <a:spcPts val="334"/>
              </a:spcBef>
            </a:pPr>
            <a:r>
              <a:rPr sz="1450" spc="5" dirty="0">
                <a:solidFill>
                  <a:srgbClr val="00AF50"/>
                </a:solidFill>
                <a:latin typeface="Cambria Math"/>
                <a:cs typeface="Cambria Math"/>
              </a:rPr>
              <a:t>𝝏𝒛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485382" y="3344036"/>
            <a:ext cx="31369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5" dirty="0">
                <a:solidFill>
                  <a:srgbClr val="00AF50"/>
                </a:solidFill>
                <a:latin typeface="Cambria Math"/>
                <a:cs typeface="Cambria Math"/>
              </a:rPr>
              <a:t>𝒛𝒛𝒛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851142" y="3223641"/>
            <a:ext cx="4222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00AF50"/>
                </a:solidFill>
                <a:latin typeface="Arial Black"/>
                <a:cs typeface="Arial Black"/>
              </a:rPr>
              <a:t>=</a:t>
            </a:r>
            <a:r>
              <a:rPr sz="2000" spc="-85" dirty="0">
                <a:solidFill>
                  <a:srgbClr val="00AF50"/>
                </a:solidFill>
                <a:latin typeface="Arial Black"/>
                <a:cs typeface="Arial Black"/>
              </a:rPr>
              <a:t> </a:t>
            </a:r>
            <a:r>
              <a:rPr sz="2000" dirty="0">
                <a:solidFill>
                  <a:srgbClr val="00AF50"/>
                </a:solidFill>
                <a:latin typeface="Cambria Math"/>
                <a:cs typeface="Cambria Math"/>
              </a:rPr>
              <a:t>𝒇</a:t>
            </a:r>
            <a:endParaRPr sz="2000" dirty="0">
              <a:latin typeface="Cambria Math"/>
              <a:cs typeface="Cambria Math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7247381" y="3344036"/>
            <a:ext cx="35941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10" dirty="0">
                <a:solidFill>
                  <a:srgbClr val="00AF50"/>
                </a:solidFill>
                <a:latin typeface="Cambria Math"/>
                <a:cs typeface="Cambria Math"/>
              </a:rPr>
              <a:t>𝟑𝟑𝟑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3883152" y="2362200"/>
            <a:ext cx="545591" cy="2407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883152" y="1336547"/>
            <a:ext cx="545591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947159" y="3346703"/>
            <a:ext cx="545591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143000" y="3886200"/>
            <a:ext cx="7162800" cy="29718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659891"/>
            <a:ext cx="5791200" cy="7879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7244" y="253695"/>
            <a:ext cx="100203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Conto</a:t>
            </a:r>
            <a:r>
              <a:rPr sz="2000" spc="-5" dirty="0"/>
              <a:t>h</a:t>
            </a:r>
            <a:r>
              <a:rPr sz="2000" dirty="0"/>
              <a:t>:</a:t>
            </a:r>
            <a:endParaRPr sz="2000"/>
          </a:p>
        </p:txBody>
      </p:sp>
      <p:sp>
        <p:nvSpPr>
          <p:cNvPr id="4" name="object 4"/>
          <p:cNvSpPr/>
          <p:nvPr/>
        </p:nvSpPr>
        <p:spPr>
          <a:xfrm>
            <a:off x="838200" y="1600200"/>
            <a:ext cx="6477000" cy="5257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Words>677</Words>
  <Application>Microsoft Office PowerPoint</Application>
  <PresentationFormat>On-screen Show (4:3)</PresentationFormat>
  <Paragraphs>117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DIFERENSIAL KALKULUS DARI  FUNGSI BEBERAPA VARIABEL</vt:lpstr>
      <vt:lpstr>TURUNAN PARSIAL</vt:lpstr>
      <vt:lpstr>Contoh:</vt:lpstr>
      <vt:lpstr>2. Turunan parsial pertama dari fungsi tiga variabel</vt:lpstr>
      <vt:lpstr>Contoh:</vt:lpstr>
      <vt:lpstr>Turunan Parsial Tingkat Tinggi</vt:lpstr>
      <vt:lpstr>Contoh:</vt:lpstr>
      <vt:lpstr>PowerPoint Presentation</vt:lpstr>
      <vt:lpstr>Contoh:</vt:lpstr>
      <vt:lpstr>SOAL LATIHAN</vt:lpstr>
      <vt:lpstr>DIFERENSIAL TOTAL</vt:lpstr>
      <vt:lpstr>PowerPoint Presentation</vt:lpstr>
      <vt:lpstr>PowerPoint Presentation</vt:lpstr>
      <vt:lpstr>Aturan Rantai (Chain Rule)</vt:lpstr>
      <vt:lpstr>1. Aturan rantai versi 1</vt:lpstr>
      <vt:lpstr>2. Aturan rantai versi 2</vt:lpstr>
      <vt:lpstr>3. Aturan rantai versi umum</vt:lpstr>
      <vt:lpstr>FUNGSI IMPLISIT</vt:lpstr>
      <vt:lpstr>Contoh:</vt:lpstr>
      <vt:lpstr>PowerPoint Presentation</vt:lpstr>
      <vt:lpstr>Contoh: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TURUNAN PARSIAL</dc:title>
  <dc:creator>Dwi</dc:creator>
  <cp:lastModifiedBy>User</cp:lastModifiedBy>
  <cp:revision>4</cp:revision>
  <dcterms:created xsi:type="dcterms:W3CDTF">2020-07-21T13:30:59Z</dcterms:created>
  <dcterms:modified xsi:type="dcterms:W3CDTF">2020-10-29T10:24:26Z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2017-10-12T00:00:00Z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2020-07-21T00:00:00Z</vt:filetime>
  </property>
</Properties>
</file>