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1"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6AD6EE87-EBD5-4F12-A48A-63ACA297AC8F}" type="datetimeFigureOut">
              <a:rPr lang="en-US" smtClean="0"/>
              <a:t>3/27/2018</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4FAB73BC-B049-4115-A692-8D63A059BFB8}" type="slidenum">
              <a:rPr lang="en-US" smtClean="0"/>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588064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298CD5-6C1E-4009-B41F-6DF62E31D3BE}" type="datetimeFigureOut">
              <a:rPr lang="en-US" smtClean="0"/>
              <a:pPr/>
              <a:t>3/27/2018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6343854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0298CD5-6C1E-4009-B41F-6DF62E31D3BE}" type="datetimeFigureOut">
              <a:rPr lang="en-US" smtClean="0"/>
              <a:pPr/>
              <a:t>3/27/2018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558522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0298CD5-6C1E-4009-B41F-6DF62E31D3BE}" type="datetimeFigureOut">
              <a:rPr lang="en-US" smtClean="0"/>
              <a:pPr/>
              <a:t>3/27/2018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159375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0298CD5-6C1E-4009-B41F-6DF62E31D3BE}" type="datetimeFigureOut">
              <a:rPr lang="en-US" smtClean="0"/>
              <a:pPr/>
              <a:t>3/27/2018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5215388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0298CD5-6C1E-4009-B41F-6DF62E31D3BE}" type="datetimeFigureOut">
              <a:rPr lang="en-US" smtClean="0"/>
              <a:pPr/>
              <a:t>3/27/2018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694585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0298CD5-6C1E-4009-B41F-6DF62E31D3BE}" type="datetimeFigureOut">
              <a:rPr lang="en-US" smtClean="0"/>
              <a:pPr/>
              <a:t>3/27/2018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631285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smtClean="0"/>
              <a:t>3/27/2018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377184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smtClean="0"/>
              <a:t>3/27/2018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493055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smtClean="0"/>
              <a:t>3/27/2018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35486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61015F-7CC6-4D0A-9D87-873EA4C304CC}" type="datetimeFigureOut">
              <a:rPr lang="en-US" smtClean="0"/>
              <a:t>3/27/2018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392528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smtClean="0"/>
              <a:t>3/27/2018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145504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smtClean="0"/>
              <a:t>3/27/2018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67841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smtClean="0"/>
              <a:t>3/27/2018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587821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smtClean="0"/>
              <a:t>3/27/2018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854451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C68B11-C5A8-448C-8CE9-B1A273C79CFC}" type="datetimeFigureOut">
              <a:rPr lang="en-US" smtClean="0"/>
              <a:t>3/27/2018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88969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616CA0-919D-4A49-9C8A-62FDFB3A5183}" type="datetimeFigureOut">
              <a:rPr lang="en-US" smtClean="0"/>
              <a:t>3/27/2018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smtClean="0"/>
              <a:t>‹#›</a:t>
            </a:fld>
            <a:endParaRPr lang="en-US" dirty="0"/>
          </a:p>
        </p:txBody>
      </p:sp>
    </p:spTree>
    <p:extLst>
      <p:ext uri="{BB962C8B-B14F-4D97-AF65-F5344CB8AC3E}">
        <p14:creationId xmlns:p14="http://schemas.microsoft.com/office/powerpoint/2010/main" val="1858419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0298CD5-6C1E-4009-B41F-6DF62E31D3BE}" type="datetimeFigureOut">
              <a:rPr lang="en-US" smtClean="0"/>
              <a:pPr/>
              <a:t>3/27/2018</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59927288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id-ID" dirty="0" smtClean="0"/>
              <a:t>Artikel ILMIAH</a:t>
            </a:r>
            <a:endParaRPr lang="id-ID" dirty="0"/>
          </a:p>
        </p:txBody>
      </p:sp>
      <p:sp>
        <p:nvSpPr>
          <p:cNvPr id="3" name="Subtitle 2"/>
          <p:cNvSpPr>
            <a:spLocks noGrp="1"/>
          </p:cNvSpPr>
          <p:nvPr>
            <p:ph type="subTitle" idx="1"/>
          </p:nvPr>
        </p:nvSpPr>
        <p:spPr/>
        <p:txBody>
          <a:bodyPr/>
          <a:lstStyle/>
          <a:p>
            <a:endParaRPr lang="id-ID"/>
          </a:p>
        </p:txBody>
      </p:sp>
    </p:spTree>
    <p:extLst>
      <p:ext uri="{BB962C8B-B14F-4D97-AF65-F5344CB8AC3E}">
        <p14:creationId xmlns:p14="http://schemas.microsoft.com/office/powerpoint/2010/main" val="2053787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b="1" dirty="0"/>
              <a:t>3. Susun Alinea Pertama</a:t>
            </a:r>
            <a:r>
              <a:rPr lang="id-ID" dirty="0"/>
              <a:t/>
            </a:r>
            <a:br>
              <a:rPr lang="id-ID" dirty="0"/>
            </a:br>
            <a:endParaRPr lang="id-ID" dirty="0"/>
          </a:p>
        </p:txBody>
      </p:sp>
      <p:sp>
        <p:nvSpPr>
          <p:cNvPr id="3" name="Content Placeholder 2"/>
          <p:cNvSpPr>
            <a:spLocks noGrp="1"/>
          </p:cNvSpPr>
          <p:nvPr>
            <p:ph idx="1"/>
          </p:nvPr>
        </p:nvSpPr>
        <p:spPr/>
        <p:txBody>
          <a:bodyPr>
            <a:normAutofit lnSpcReduction="10000"/>
          </a:bodyPr>
          <a:lstStyle/>
          <a:p>
            <a:pPr lvl="0"/>
            <a:r>
              <a:rPr lang="id-ID" dirty="0" smtClean="0"/>
              <a:t>Satu </a:t>
            </a:r>
            <a:r>
              <a:rPr lang="id-ID" dirty="0"/>
              <a:t>alinea biasa mengandung satu pokok pikiran</a:t>
            </a:r>
          </a:p>
          <a:p>
            <a:pPr lvl="0"/>
            <a:r>
              <a:rPr lang="id-ID" dirty="0"/>
              <a:t>Uraikan inti masalah dengan singkat (3-5 kalimat)</a:t>
            </a:r>
          </a:p>
          <a:p>
            <a:pPr lvl="0"/>
            <a:r>
              <a:rPr lang="id-ID" dirty="0"/>
              <a:t>Alinea pertama mengandung pokok pikiran UTAMA atau tesis yang akan dipertahankan</a:t>
            </a:r>
          </a:p>
          <a:p>
            <a:pPr lvl="0"/>
            <a:r>
              <a:rPr lang="id-ID" dirty="0"/>
              <a:t>Sifatnya, apakah menanggapi opini orang lain atau mengajukan opini tersendiri</a:t>
            </a:r>
          </a:p>
          <a:p>
            <a:pPr lvl="0"/>
            <a:r>
              <a:rPr lang="id-ID" dirty="0"/>
              <a:t>Pilihan bentuk alinea bervariasi</a:t>
            </a:r>
          </a:p>
          <a:p>
            <a:endParaRPr lang="id-ID" dirty="0"/>
          </a:p>
        </p:txBody>
      </p:sp>
    </p:spTree>
    <p:extLst>
      <p:ext uri="{BB962C8B-B14F-4D97-AF65-F5344CB8AC3E}">
        <p14:creationId xmlns:p14="http://schemas.microsoft.com/office/powerpoint/2010/main" val="24103502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b="1" dirty="0"/>
              <a:t>4. Susun Alinea Penjelas</a:t>
            </a:r>
            <a:r>
              <a:rPr lang="id-ID" dirty="0"/>
              <a:t/>
            </a:r>
            <a:br>
              <a:rPr lang="id-ID" dirty="0"/>
            </a:br>
            <a:endParaRPr lang="id-ID" dirty="0"/>
          </a:p>
        </p:txBody>
      </p:sp>
      <p:sp>
        <p:nvSpPr>
          <p:cNvPr id="3" name="Content Placeholder 2"/>
          <p:cNvSpPr>
            <a:spLocks noGrp="1"/>
          </p:cNvSpPr>
          <p:nvPr>
            <p:ph idx="1"/>
          </p:nvPr>
        </p:nvSpPr>
        <p:spPr/>
        <p:txBody>
          <a:bodyPr>
            <a:normAutofit fontScale="85000" lnSpcReduction="20000"/>
          </a:bodyPr>
          <a:lstStyle/>
          <a:p>
            <a:pPr lvl="0"/>
            <a:r>
              <a:rPr lang="id-ID" dirty="0" smtClean="0"/>
              <a:t>Uraikan </a:t>
            </a:r>
            <a:r>
              <a:rPr lang="id-ID" dirty="0"/>
              <a:t>pokok pikiran utama (</a:t>
            </a:r>
            <a:r>
              <a:rPr lang="id-ID" i="1" dirty="0"/>
              <a:t>main idea</a:t>
            </a:r>
            <a:r>
              <a:rPr lang="id-ID" dirty="0"/>
              <a:t>) menjadi beberapa pokok pikiran penunjang/ turunan</a:t>
            </a:r>
          </a:p>
          <a:p>
            <a:pPr lvl="0"/>
            <a:r>
              <a:rPr lang="id-ID" dirty="0"/>
              <a:t>Setiap pokok pikiran itu disusun dalam alinea tersendiri</a:t>
            </a:r>
          </a:p>
          <a:p>
            <a:pPr lvl="0"/>
            <a:r>
              <a:rPr lang="id-ID" dirty="0"/>
              <a:t>Hubungkan satu alinea dengan alinea selanjutnya dengan jembatan pikiran (</a:t>
            </a:r>
            <a:r>
              <a:rPr lang="id-ID" i="1" dirty="0"/>
              <a:t>bridging</a:t>
            </a:r>
            <a:r>
              <a:rPr lang="id-ID" dirty="0"/>
              <a:t>) yang kuat</a:t>
            </a:r>
          </a:p>
          <a:p>
            <a:pPr lvl="0"/>
            <a:r>
              <a:rPr lang="id-ID" dirty="0"/>
              <a:t>Hubungan antar alinea bisa bersifat:</a:t>
            </a:r>
          </a:p>
          <a:p>
            <a:r>
              <a:rPr lang="id-ID" dirty="0"/>
              <a:t>– kronologis (waktu)</a:t>
            </a:r>
          </a:p>
          <a:p>
            <a:r>
              <a:rPr lang="id-ID" dirty="0"/>
              <a:t>– spasiologis (ruang)</a:t>
            </a:r>
          </a:p>
          <a:p>
            <a:r>
              <a:rPr lang="id-ID" dirty="0"/>
              <a:t>– kausalitas (sebab-akibat)</a:t>
            </a:r>
          </a:p>
          <a:p>
            <a:endParaRPr lang="id-ID" dirty="0"/>
          </a:p>
        </p:txBody>
      </p:sp>
    </p:spTree>
    <p:extLst>
      <p:ext uri="{BB962C8B-B14F-4D97-AF65-F5344CB8AC3E}">
        <p14:creationId xmlns:p14="http://schemas.microsoft.com/office/powerpoint/2010/main" val="19207903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b="1" dirty="0"/>
              <a:t>5. Mengolah Gaya Penulisan</a:t>
            </a:r>
            <a:r>
              <a:rPr lang="id-ID" dirty="0"/>
              <a:t/>
            </a:r>
            <a:br>
              <a:rPr lang="id-ID" dirty="0"/>
            </a:br>
            <a:endParaRPr lang="id-ID" dirty="0"/>
          </a:p>
        </p:txBody>
      </p:sp>
      <p:sp>
        <p:nvSpPr>
          <p:cNvPr id="3" name="Content Placeholder 2"/>
          <p:cNvSpPr>
            <a:spLocks noGrp="1"/>
          </p:cNvSpPr>
          <p:nvPr>
            <p:ph idx="1"/>
          </p:nvPr>
        </p:nvSpPr>
        <p:spPr/>
        <p:txBody>
          <a:bodyPr>
            <a:normAutofit lnSpcReduction="10000"/>
          </a:bodyPr>
          <a:lstStyle/>
          <a:p>
            <a:pPr lvl="0"/>
            <a:r>
              <a:rPr lang="id-ID" dirty="0" smtClean="0"/>
              <a:t>Ada </a:t>
            </a:r>
            <a:r>
              <a:rPr lang="id-ID" dirty="0"/>
              <a:t>tiga gaya utama:</a:t>
            </a:r>
          </a:p>
          <a:p>
            <a:r>
              <a:rPr lang="id-ID" dirty="0"/>
              <a:t>1. Deskripsi, memerikan fakta apa adanya secara detail</a:t>
            </a:r>
          </a:p>
          <a:p>
            <a:r>
              <a:rPr lang="id-ID" dirty="0"/>
              <a:t>2. Narasi, menguraikan fakta secara kronologis/ spasiologis</a:t>
            </a:r>
          </a:p>
          <a:p>
            <a:r>
              <a:rPr lang="id-ID" dirty="0"/>
              <a:t>3. Argumentasi, menjelaskan fakta dan sebab-akibat yang melatarinya</a:t>
            </a:r>
          </a:p>
          <a:p>
            <a:pPr lvl="0"/>
            <a:r>
              <a:rPr lang="id-ID" dirty="0"/>
              <a:t>Kembangkan gaya yang cocok dengan karakter penulis atau tema yang dibahas</a:t>
            </a:r>
          </a:p>
          <a:p>
            <a:pPr lvl="0"/>
            <a:r>
              <a:rPr lang="id-ID" dirty="0"/>
              <a:t>Setiap gaya memiliki efek yang berbeda kepada pembaca</a:t>
            </a:r>
          </a:p>
          <a:p>
            <a:endParaRPr lang="id-ID" dirty="0"/>
          </a:p>
        </p:txBody>
      </p:sp>
    </p:spTree>
    <p:extLst>
      <p:ext uri="{BB962C8B-B14F-4D97-AF65-F5344CB8AC3E}">
        <p14:creationId xmlns:p14="http://schemas.microsoft.com/office/powerpoint/2010/main" val="15969005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b="1" dirty="0"/>
              <a:t>6. Eksploitasi Data atau Rujukan</a:t>
            </a:r>
            <a:r>
              <a:rPr lang="id-ID" dirty="0"/>
              <a:t/>
            </a:r>
            <a:br>
              <a:rPr lang="id-ID" dirty="0"/>
            </a:br>
            <a:endParaRPr lang="id-ID" dirty="0"/>
          </a:p>
        </p:txBody>
      </p:sp>
      <p:sp>
        <p:nvSpPr>
          <p:cNvPr id="3" name="Content Placeholder 2"/>
          <p:cNvSpPr>
            <a:spLocks noGrp="1"/>
          </p:cNvSpPr>
          <p:nvPr>
            <p:ph idx="1"/>
          </p:nvPr>
        </p:nvSpPr>
        <p:spPr/>
        <p:txBody>
          <a:bodyPr/>
          <a:lstStyle/>
          <a:p>
            <a:pPr lvl="0"/>
            <a:r>
              <a:rPr lang="id-ID" dirty="0" smtClean="0"/>
              <a:t>Data </a:t>
            </a:r>
            <a:r>
              <a:rPr lang="id-ID" dirty="0"/>
              <a:t>penting untuk memperkuat tesis yang diajukan</a:t>
            </a:r>
          </a:p>
          <a:p>
            <a:pPr lvl="0"/>
            <a:r>
              <a:rPr lang="id-ID" dirty="0"/>
              <a:t>Referensi penting untuk menunjukkan bahwa semua pendapat yang sama/ berbeda sudah dipertimbangkan</a:t>
            </a:r>
          </a:p>
          <a:p>
            <a:pPr lvl="0"/>
            <a:r>
              <a:rPr lang="id-ID" dirty="0"/>
              <a:t>Kutipan data/referensi dalam format sederhana, karena panjang artikel terbatas</a:t>
            </a:r>
          </a:p>
          <a:p>
            <a:endParaRPr lang="id-ID" dirty="0"/>
          </a:p>
        </p:txBody>
      </p:sp>
    </p:spTree>
    <p:extLst>
      <p:ext uri="{BB962C8B-B14F-4D97-AF65-F5344CB8AC3E}">
        <p14:creationId xmlns:p14="http://schemas.microsoft.com/office/powerpoint/2010/main" val="18199847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969253"/>
            <a:ext cx="9601196" cy="1303867"/>
          </a:xfrm>
        </p:spPr>
        <p:txBody>
          <a:bodyPr>
            <a:normAutofit fontScale="90000"/>
          </a:bodyPr>
          <a:lstStyle/>
          <a:p>
            <a:r>
              <a:rPr lang="id-ID" b="1" dirty="0"/>
              <a:t>7. Simpulkan Pendapat dalam Alinea Penutup</a:t>
            </a:r>
            <a:r>
              <a:rPr lang="id-ID" dirty="0"/>
              <a:t/>
            </a:r>
            <a:br>
              <a:rPr lang="id-ID" dirty="0"/>
            </a:br>
            <a:endParaRPr lang="id-ID" dirty="0"/>
          </a:p>
        </p:txBody>
      </p:sp>
      <p:sp>
        <p:nvSpPr>
          <p:cNvPr id="3" name="Content Placeholder 2"/>
          <p:cNvSpPr>
            <a:spLocks noGrp="1"/>
          </p:cNvSpPr>
          <p:nvPr>
            <p:ph idx="1"/>
          </p:nvPr>
        </p:nvSpPr>
        <p:spPr/>
        <p:txBody>
          <a:bodyPr>
            <a:normAutofit/>
          </a:bodyPr>
          <a:lstStyle/>
          <a:p>
            <a:pPr lvl="0"/>
            <a:r>
              <a:rPr lang="id-ID" dirty="0" smtClean="0"/>
              <a:t>Simpulkan </a:t>
            </a:r>
            <a:r>
              <a:rPr lang="id-ID" dirty="0"/>
              <a:t>uraian yang terdapat dalam Alinea Penjelas dalam alinea penutup</a:t>
            </a:r>
          </a:p>
          <a:p>
            <a:pPr lvl="0"/>
            <a:r>
              <a:rPr lang="id-ID" dirty="0"/>
              <a:t>Konfirmasi Alinea Penutup/Simpulan dengan Alinea Pertama/Pendapat Awal yang telah diajukan</a:t>
            </a:r>
          </a:p>
          <a:p>
            <a:pPr lvl="0"/>
            <a:r>
              <a:rPr lang="id-ID" dirty="0"/>
              <a:t>Gunakan kalimat yang menggugah, bukan memaksakan kehendak</a:t>
            </a:r>
          </a:p>
          <a:p>
            <a:pPr lvl="0"/>
            <a:r>
              <a:rPr lang="id-ID" dirty="0"/>
              <a:t>Buka kesempatan orang lain untuk berbeda pendapat, bukan merasa benar sendiri</a:t>
            </a:r>
          </a:p>
          <a:p>
            <a:endParaRPr lang="id-ID" dirty="0"/>
          </a:p>
        </p:txBody>
      </p:sp>
    </p:spTree>
    <p:extLst>
      <p:ext uri="{BB962C8B-B14F-4D97-AF65-F5344CB8AC3E}">
        <p14:creationId xmlns:p14="http://schemas.microsoft.com/office/powerpoint/2010/main" val="6327671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b="1" dirty="0"/>
              <a:t>8. Mengedit Tulisan</a:t>
            </a:r>
            <a:r>
              <a:rPr lang="id-ID" dirty="0"/>
              <a:t/>
            </a:r>
            <a:br>
              <a:rPr lang="id-ID" dirty="0"/>
            </a:br>
            <a:endParaRPr lang="id-ID" dirty="0"/>
          </a:p>
        </p:txBody>
      </p:sp>
      <p:sp>
        <p:nvSpPr>
          <p:cNvPr id="3" name="Content Placeholder 2"/>
          <p:cNvSpPr>
            <a:spLocks noGrp="1"/>
          </p:cNvSpPr>
          <p:nvPr>
            <p:ph idx="1"/>
          </p:nvPr>
        </p:nvSpPr>
        <p:spPr/>
        <p:txBody>
          <a:bodyPr>
            <a:normAutofit/>
          </a:bodyPr>
          <a:lstStyle/>
          <a:p>
            <a:pPr lvl="0"/>
            <a:r>
              <a:rPr lang="id-ID" dirty="0" smtClean="0"/>
              <a:t>Selesaikan </a:t>
            </a:r>
            <a:r>
              <a:rPr lang="id-ID" dirty="0"/>
              <a:t>Draf Awal tulisan, apapun bentuknya, jangan ditunda-tunda</a:t>
            </a:r>
          </a:p>
          <a:p>
            <a:pPr lvl="0"/>
            <a:r>
              <a:rPr lang="id-ID" dirty="0"/>
              <a:t>Endapkan tulisan awal selama beberapa waktu, lalu cari inspirasi/kesibukan, namun tetap perhatikan deadline/batas tenggat</a:t>
            </a:r>
          </a:p>
          <a:p>
            <a:pPr lvl="0"/>
            <a:r>
              <a:rPr lang="id-ID" dirty="0"/>
              <a:t>Tinjau ulang Draf Awal dan periksa dari segi substansi, struktur argumentai atau gaya penulisannya</a:t>
            </a:r>
          </a:p>
          <a:p>
            <a:pPr lvl="0"/>
            <a:r>
              <a:rPr lang="id-ID" dirty="0"/>
              <a:t>Lakukan koreksi mulai dari yang mudah: standar bahasa, validitas data/referensi hingga yang sulit keandalan argumentasi</a:t>
            </a:r>
          </a:p>
          <a:p>
            <a:endParaRPr lang="id-ID" dirty="0"/>
          </a:p>
        </p:txBody>
      </p:sp>
    </p:spTree>
    <p:extLst>
      <p:ext uri="{BB962C8B-B14F-4D97-AF65-F5344CB8AC3E}">
        <p14:creationId xmlns:p14="http://schemas.microsoft.com/office/powerpoint/2010/main" val="23314669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b="1" dirty="0"/>
              <a:t>9. </a:t>
            </a:r>
            <a:r>
              <a:rPr lang="id-ID" b="1"/>
              <a:t>Menyebarkan/ Memasarkan Tulisan</a:t>
            </a:r>
            <a:r>
              <a:rPr lang="id-ID"/>
              <a:t/>
            </a:r>
            <a:br>
              <a:rPr lang="id-ID"/>
            </a:br>
            <a:endParaRPr lang="id-ID"/>
          </a:p>
        </p:txBody>
      </p:sp>
      <p:sp>
        <p:nvSpPr>
          <p:cNvPr id="3" name="Content Placeholder 2"/>
          <p:cNvSpPr>
            <a:spLocks noGrp="1"/>
          </p:cNvSpPr>
          <p:nvPr>
            <p:ph idx="1"/>
          </p:nvPr>
        </p:nvSpPr>
        <p:spPr/>
        <p:txBody>
          <a:bodyPr>
            <a:normAutofit fontScale="85000" lnSpcReduction="20000"/>
          </a:bodyPr>
          <a:lstStyle/>
          <a:p>
            <a:pPr lvl="0"/>
            <a:r>
              <a:rPr lang="id-ID" dirty="0" smtClean="0"/>
              <a:t>Kirimkan </a:t>
            </a:r>
            <a:r>
              <a:rPr lang="id-ID" dirty="0"/>
              <a:t>draf tulisan kepada sejumlah kawan yang memahami standar penulisan yang baik (minta koreksi dan penilaian)</a:t>
            </a:r>
          </a:p>
          <a:p>
            <a:pPr lvl="0"/>
            <a:r>
              <a:rPr lang="id-ID" dirty="0"/>
              <a:t>Perbaikan draf tulisan berdasarkan masukan dari semua pihak dan juga pembacaan ulang sendiri (jadilah Draf Final)</a:t>
            </a:r>
          </a:p>
          <a:p>
            <a:pPr lvl="0"/>
            <a:r>
              <a:rPr lang="id-ID" dirty="0"/>
              <a:t>Kirimkan artikel ke media massa yang sesuai dan minta alasan/komentar, jika artikel tak dimuat</a:t>
            </a:r>
          </a:p>
          <a:p>
            <a:pPr lvl="0"/>
            <a:r>
              <a:rPr lang="id-ID" dirty="0"/>
              <a:t>Jaga hubungan baik dengan Editor Opini di sejumlah media, sehingga tahu kebutuhan artikel macam apa yang bisa diakomodasi </a:t>
            </a:r>
            <a:r>
              <a:rPr lang="id-ID" dirty="0" smtClean="0"/>
              <a:t>media</a:t>
            </a:r>
          </a:p>
          <a:p>
            <a:r>
              <a:rPr lang="id-ID"/>
              <a:t>Simpan artikel yang SUDAH dimuat atau yang BELUM dimuat di media, jadikan khazanah pemikiran pribadi</a:t>
            </a:r>
          </a:p>
          <a:p>
            <a:pPr lvl="0"/>
            <a:endParaRPr lang="id-ID" dirty="0"/>
          </a:p>
          <a:p>
            <a:endParaRPr lang="id-ID" dirty="0"/>
          </a:p>
        </p:txBody>
      </p:sp>
    </p:spTree>
    <p:extLst>
      <p:ext uri="{BB962C8B-B14F-4D97-AF65-F5344CB8AC3E}">
        <p14:creationId xmlns:p14="http://schemas.microsoft.com/office/powerpoint/2010/main" val="6714564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kutipan</a:t>
            </a:r>
            <a:endParaRPr lang="id-ID" dirty="0"/>
          </a:p>
        </p:txBody>
      </p:sp>
      <p:sp>
        <p:nvSpPr>
          <p:cNvPr id="3" name="Content Placeholder 2"/>
          <p:cNvSpPr>
            <a:spLocks noGrp="1"/>
          </p:cNvSpPr>
          <p:nvPr>
            <p:ph idx="1"/>
          </p:nvPr>
        </p:nvSpPr>
        <p:spPr/>
        <p:txBody>
          <a:bodyPr>
            <a:normAutofit/>
          </a:bodyPr>
          <a:lstStyle/>
          <a:p>
            <a:r>
              <a:rPr lang="id-ID" sz="3600" i="1" dirty="0"/>
              <a:t>Mulailah menulis satu kata, lalu satu kalimat, kemudian satu paragraf</a:t>
            </a:r>
            <a:endParaRPr lang="id-ID" sz="3600" dirty="0"/>
          </a:p>
          <a:p>
            <a:r>
              <a:rPr lang="id-ID" sz="3600" i="1" dirty="0"/>
              <a:t>selanjutnya satu halaman, sampai akhirnya menjadi satu buku…</a:t>
            </a:r>
            <a:endParaRPr lang="id-ID" sz="3600" dirty="0"/>
          </a:p>
          <a:p>
            <a:endParaRPr lang="id-ID" sz="3600" dirty="0"/>
          </a:p>
        </p:txBody>
      </p:sp>
    </p:spTree>
    <p:extLst>
      <p:ext uri="{BB962C8B-B14F-4D97-AF65-F5344CB8AC3E}">
        <p14:creationId xmlns:p14="http://schemas.microsoft.com/office/powerpoint/2010/main" val="27727551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b="1" dirty="0"/>
              <a:t>A. PENGERTIAN ARTIKEL</a:t>
            </a:r>
            <a:r>
              <a:rPr lang="id-ID" dirty="0"/>
              <a:t/>
            </a:r>
            <a:br>
              <a:rPr lang="id-ID" dirty="0"/>
            </a:br>
            <a:endParaRPr lang="id-ID" dirty="0"/>
          </a:p>
        </p:txBody>
      </p:sp>
      <p:sp>
        <p:nvSpPr>
          <p:cNvPr id="3" name="Content Placeholder 2"/>
          <p:cNvSpPr>
            <a:spLocks noGrp="1"/>
          </p:cNvSpPr>
          <p:nvPr>
            <p:ph idx="1"/>
          </p:nvPr>
        </p:nvSpPr>
        <p:spPr/>
        <p:txBody>
          <a:bodyPr>
            <a:normAutofit/>
          </a:bodyPr>
          <a:lstStyle/>
          <a:p>
            <a:pPr lvl="0"/>
            <a:r>
              <a:rPr lang="id-ID" dirty="0" smtClean="0"/>
              <a:t>Karya </a:t>
            </a:r>
            <a:r>
              <a:rPr lang="id-ID" dirty="0"/>
              <a:t>tulis yang disusun untuk mengungkapkan PENDAPAT seorang penulis atas suatu FAKTA/DATA/ PENDAPAT orang lain berdasarkan rangkaian LOGIKA tersendiri.</a:t>
            </a:r>
          </a:p>
          <a:p>
            <a:pPr lvl="0"/>
            <a:r>
              <a:rPr lang="id-ID" dirty="0"/>
              <a:t>Tulisan lepas berisi opini seseorang yang MENGUPAS tuntas suatu masalah tertentu yang sifatnya AKTUAL dan atau KONTROVERSIAL dengan tujuan untuk memberitahu (INFORMATIF), memengaruhi dan meyakinkan (PERSUASIF ARGUMENTATIF), atau menghibur khalayak pembaca (REKREATIF).</a:t>
            </a:r>
          </a:p>
          <a:p>
            <a:endParaRPr lang="id-ID" dirty="0"/>
          </a:p>
        </p:txBody>
      </p:sp>
    </p:spTree>
    <p:extLst>
      <p:ext uri="{BB962C8B-B14F-4D97-AF65-F5344CB8AC3E}">
        <p14:creationId xmlns:p14="http://schemas.microsoft.com/office/powerpoint/2010/main" val="9123681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b="1" dirty="0"/>
              <a:t>B. KARAKTERISTIK ARTIKEL</a:t>
            </a:r>
            <a:r>
              <a:rPr lang="id-ID" dirty="0"/>
              <a:t/>
            </a:r>
            <a:br>
              <a:rPr lang="id-ID" dirty="0"/>
            </a:br>
            <a:endParaRPr lang="id-ID" dirty="0"/>
          </a:p>
        </p:txBody>
      </p:sp>
      <p:sp>
        <p:nvSpPr>
          <p:cNvPr id="3" name="Content Placeholder 2"/>
          <p:cNvSpPr>
            <a:spLocks noGrp="1"/>
          </p:cNvSpPr>
          <p:nvPr>
            <p:ph idx="1"/>
          </p:nvPr>
        </p:nvSpPr>
        <p:spPr/>
        <p:txBody>
          <a:bodyPr>
            <a:normAutofit fontScale="92500" lnSpcReduction="20000"/>
          </a:bodyPr>
          <a:lstStyle/>
          <a:p>
            <a:pPr lvl="0"/>
            <a:r>
              <a:rPr lang="id-ID" dirty="0" smtClean="0"/>
              <a:t>Ditulis </a:t>
            </a:r>
            <a:r>
              <a:rPr lang="id-ID" dirty="0"/>
              <a:t>dengan atas nama (</a:t>
            </a:r>
            <a:r>
              <a:rPr lang="id-ID" i="1" dirty="0"/>
              <a:t>by line story</a:t>
            </a:r>
            <a:r>
              <a:rPr lang="id-ID" dirty="0"/>
              <a:t>)</a:t>
            </a:r>
          </a:p>
          <a:p>
            <a:pPr lvl="0"/>
            <a:r>
              <a:rPr lang="id-ID" dirty="0"/>
              <a:t>Mengandung gagasan aktual dan atau kontroversial</a:t>
            </a:r>
          </a:p>
          <a:p>
            <a:pPr lvl="0"/>
            <a:r>
              <a:rPr lang="id-ID" dirty="0"/>
              <a:t>Gagasan yang diangkat harus menyangkut kepentingan sebagian besar khalayak pembaca.</a:t>
            </a:r>
          </a:p>
          <a:p>
            <a:pPr lvl="0"/>
            <a:r>
              <a:rPr lang="id-ID" dirty="0"/>
              <a:t>Ditulis secara referensial dengan visi intelektual</a:t>
            </a:r>
          </a:p>
          <a:p>
            <a:pPr lvl="0"/>
            <a:r>
              <a:rPr lang="id-ID" dirty="0"/>
              <a:t>Disajikan dalam bahasa yang hidup, segar, populer, komunikatif</a:t>
            </a:r>
          </a:p>
          <a:p>
            <a:pPr lvl="0"/>
            <a:r>
              <a:rPr lang="id-ID" dirty="0"/>
              <a:t>Singkat dan tuntas</a:t>
            </a:r>
          </a:p>
          <a:p>
            <a:pPr lvl="0"/>
            <a:r>
              <a:rPr lang="id-ID" dirty="0"/>
              <a:t>Orisinal</a:t>
            </a:r>
          </a:p>
          <a:p>
            <a:endParaRPr lang="id-ID" dirty="0"/>
          </a:p>
        </p:txBody>
      </p:sp>
    </p:spTree>
    <p:extLst>
      <p:ext uri="{BB962C8B-B14F-4D97-AF65-F5344CB8AC3E}">
        <p14:creationId xmlns:p14="http://schemas.microsoft.com/office/powerpoint/2010/main" val="1028046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b="1" dirty="0"/>
              <a:t>C. STRUKTUR ARTIKEL</a:t>
            </a:r>
            <a:r>
              <a:rPr lang="id-ID" dirty="0"/>
              <a:t/>
            </a:r>
            <a:br>
              <a:rPr lang="id-ID" dirty="0"/>
            </a:br>
            <a:endParaRPr lang="id-ID" dirty="0"/>
          </a:p>
        </p:txBody>
      </p:sp>
      <p:sp>
        <p:nvSpPr>
          <p:cNvPr id="3" name="Content Placeholder 2"/>
          <p:cNvSpPr>
            <a:spLocks noGrp="1"/>
          </p:cNvSpPr>
          <p:nvPr>
            <p:ph idx="1"/>
          </p:nvPr>
        </p:nvSpPr>
        <p:spPr/>
        <p:txBody>
          <a:bodyPr/>
          <a:lstStyle/>
          <a:p>
            <a:pPr lvl="0"/>
            <a:r>
              <a:rPr lang="id-ID" dirty="0" smtClean="0"/>
              <a:t>Judul</a:t>
            </a:r>
            <a:endParaRPr lang="id-ID" dirty="0"/>
          </a:p>
          <a:p>
            <a:pPr lvl="0"/>
            <a:r>
              <a:rPr lang="id-ID" dirty="0"/>
              <a:t>Alinea Pembuka (Lead)</a:t>
            </a:r>
          </a:p>
          <a:p>
            <a:pPr lvl="0"/>
            <a:r>
              <a:rPr lang="id-ID" dirty="0"/>
              <a:t>Alinea Penjelas (Batang Tubuh)</a:t>
            </a:r>
          </a:p>
          <a:p>
            <a:pPr lvl="0"/>
            <a:r>
              <a:rPr lang="id-ID" dirty="0"/>
              <a:t>Alinea Penutup (Ending)</a:t>
            </a:r>
          </a:p>
          <a:p>
            <a:endParaRPr lang="id-ID" dirty="0"/>
          </a:p>
        </p:txBody>
      </p:sp>
    </p:spTree>
    <p:extLst>
      <p:ext uri="{BB962C8B-B14F-4D97-AF65-F5344CB8AC3E}">
        <p14:creationId xmlns:p14="http://schemas.microsoft.com/office/powerpoint/2010/main" val="3881987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b="1" dirty="0"/>
              <a:t>D. CARA MENULIS ARTIKEL</a:t>
            </a:r>
            <a:r>
              <a:rPr lang="id-ID" dirty="0"/>
              <a:t/>
            </a:r>
            <a:br>
              <a:rPr lang="id-ID" dirty="0"/>
            </a:br>
            <a:endParaRPr lang="id-ID" dirty="0"/>
          </a:p>
        </p:txBody>
      </p:sp>
      <p:sp>
        <p:nvSpPr>
          <p:cNvPr id="3" name="Content Placeholder 2"/>
          <p:cNvSpPr>
            <a:spLocks noGrp="1"/>
          </p:cNvSpPr>
          <p:nvPr>
            <p:ph idx="1"/>
          </p:nvPr>
        </p:nvSpPr>
        <p:spPr/>
        <p:txBody>
          <a:bodyPr>
            <a:normAutofit/>
          </a:bodyPr>
          <a:lstStyle/>
          <a:p>
            <a:pPr lvl="0"/>
            <a:r>
              <a:rPr lang="id-ID" dirty="0" smtClean="0"/>
              <a:t>Pilih </a:t>
            </a:r>
            <a:r>
              <a:rPr lang="id-ID" dirty="0"/>
              <a:t>tema</a:t>
            </a:r>
          </a:p>
          <a:p>
            <a:pPr lvl="0"/>
            <a:r>
              <a:rPr lang="id-ID" dirty="0"/>
              <a:t>Tentukan judul (bisa juga ditentukan belakangan)</a:t>
            </a:r>
          </a:p>
          <a:p>
            <a:pPr lvl="0"/>
            <a:r>
              <a:rPr lang="id-ID" dirty="0"/>
              <a:t>Susun alinea pertama</a:t>
            </a:r>
          </a:p>
          <a:p>
            <a:pPr lvl="0"/>
            <a:r>
              <a:rPr lang="id-ID" dirty="0"/>
              <a:t>Uraikan tema dalam beberapa alinea penjelas (tergantung panjang-pendek tulisan)</a:t>
            </a:r>
          </a:p>
          <a:p>
            <a:endParaRPr lang="id-ID" dirty="0"/>
          </a:p>
        </p:txBody>
      </p:sp>
    </p:spTree>
    <p:extLst>
      <p:ext uri="{BB962C8B-B14F-4D97-AF65-F5344CB8AC3E}">
        <p14:creationId xmlns:p14="http://schemas.microsoft.com/office/powerpoint/2010/main" val="10739849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pPr lvl="0"/>
            <a:r>
              <a:rPr lang="id-ID" dirty="0"/>
              <a:t>Perhatikan format/gaya penulisan (ilmiah atau populer?)</a:t>
            </a:r>
          </a:p>
          <a:p>
            <a:pPr lvl="0"/>
            <a:r>
              <a:rPr lang="id-ID" dirty="0"/>
              <a:t>Eksploitasi data/ referensi penting </a:t>
            </a:r>
          </a:p>
          <a:p>
            <a:pPr lvl="0"/>
            <a:r>
              <a:rPr lang="id-ID" dirty="0"/>
              <a:t>Simpulkan pendapat dalam alinea penutup (jadilah draf awal artikel)</a:t>
            </a:r>
          </a:p>
          <a:p>
            <a:pPr lvl="0"/>
            <a:r>
              <a:rPr lang="id-ID" dirty="0"/>
              <a:t>Edit ulang draf awal (judul bisa ditentukan saat ini)</a:t>
            </a:r>
          </a:p>
          <a:p>
            <a:pPr lvl="0"/>
            <a:r>
              <a:rPr lang="id-ID" dirty="0"/>
              <a:t>Draf final artikel (langsung dikirimkan ke media massa, atau dimintakan pendapat orang lain sebagai </a:t>
            </a:r>
            <a:r>
              <a:rPr lang="id-ID" i="1" dirty="0"/>
              <a:t>proof reader</a:t>
            </a:r>
            <a:r>
              <a:rPr lang="id-ID" dirty="0"/>
              <a:t>)</a:t>
            </a:r>
          </a:p>
          <a:p>
            <a:endParaRPr lang="id-ID" dirty="0"/>
          </a:p>
        </p:txBody>
      </p:sp>
    </p:spTree>
    <p:extLst>
      <p:ext uri="{BB962C8B-B14F-4D97-AF65-F5344CB8AC3E}">
        <p14:creationId xmlns:p14="http://schemas.microsoft.com/office/powerpoint/2010/main" val="8683450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b="1" dirty="0"/>
              <a:t>1. Memilih Tema</a:t>
            </a:r>
            <a:r>
              <a:rPr lang="id-ID" dirty="0"/>
              <a:t/>
            </a:r>
            <a:br>
              <a:rPr lang="id-ID" dirty="0"/>
            </a:br>
            <a:endParaRPr lang="id-ID" dirty="0"/>
          </a:p>
        </p:txBody>
      </p:sp>
      <p:sp>
        <p:nvSpPr>
          <p:cNvPr id="3" name="Content Placeholder 2"/>
          <p:cNvSpPr>
            <a:spLocks noGrp="1"/>
          </p:cNvSpPr>
          <p:nvPr>
            <p:ph idx="1"/>
          </p:nvPr>
        </p:nvSpPr>
        <p:spPr/>
        <p:txBody>
          <a:bodyPr/>
          <a:lstStyle/>
          <a:p>
            <a:pPr lvl="0"/>
            <a:r>
              <a:rPr lang="id-ID" dirty="0" smtClean="0"/>
              <a:t>Eksplorasi </a:t>
            </a:r>
            <a:r>
              <a:rPr lang="id-ID" dirty="0"/>
              <a:t>gagasan seluas mungkin (banyak membaca, mendengar, berdiskusi)</a:t>
            </a:r>
          </a:p>
          <a:p>
            <a:pPr lvl="0"/>
            <a:r>
              <a:rPr lang="id-ID" dirty="0"/>
              <a:t>Pilih tema yang relevan dengan minat/ bidang kompetensi</a:t>
            </a:r>
          </a:p>
          <a:p>
            <a:pPr lvl="0"/>
            <a:r>
              <a:rPr lang="id-ID" dirty="0"/>
              <a:t>Pilih tema yang aktual (sedang hangat dan jadi perbincangan publik)</a:t>
            </a:r>
          </a:p>
          <a:p>
            <a:pPr lvl="0"/>
            <a:r>
              <a:rPr lang="id-ID" dirty="0"/>
              <a:t>Tentukan sikap atas tema/masalah yang akan dibahas (pro atau kontra?)</a:t>
            </a:r>
          </a:p>
          <a:p>
            <a:endParaRPr lang="id-ID" dirty="0"/>
          </a:p>
        </p:txBody>
      </p:sp>
    </p:spTree>
    <p:extLst>
      <p:ext uri="{BB962C8B-B14F-4D97-AF65-F5344CB8AC3E}">
        <p14:creationId xmlns:p14="http://schemas.microsoft.com/office/powerpoint/2010/main" val="10937454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b="1" dirty="0"/>
              <a:t>2. Memilih Judul</a:t>
            </a:r>
            <a:r>
              <a:rPr lang="id-ID" dirty="0"/>
              <a:t/>
            </a:r>
            <a:br>
              <a:rPr lang="id-ID" dirty="0"/>
            </a:br>
            <a:endParaRPr lang="id-ID" dirty="0"/>
          </a:p>
        </p:txBody>
      </p:sp>
      <p:sp>
        <p:nvSpPr>
          <p:cNvPr id="3" name="Content Placeholder 2"/>
          <p:cNvSpPr>
            <a:spLocks noGrp="1"/>
          </p:cNvSpPr>
          <p:nvPr>
            <p:ph idx="1"/>
          </p:nvPr>
        </p:nvSpPr>
        <p:spPr/>
        <p:txBody>
          <a:bodyPr/>
          <a:lstStyle/>
          <a:p>
            <a:pPr lvl="0"/>
            <a:r>
              <a:rPr lang="id-ID" dirty="0" smtClean="0"/>
              <a:t>Judul </a:t>
            </a:r>
            <a:r>
              <a:rPr lang="id-ID" dirty="0"/>
              <a:t>mewakili tema yang akan dibahas atau pendapat yang akan diajukan</a:t>
            </a:r>
          </a:p>
          <a:p>
            <a:pPr lvl="0"/>
            <a:r>
              <a:rPr lang="id-ID" dirty="0"/>
              <a:t>Singkat (3 – 5 kata) dan padat (sarat makna)</a:t>
            </a:r>
          </a:p>
          <a:p>
            <a:pPr lvl="0"/>
            <a:r>
              <a:rPr lang="id-ID" dirty="0"/>
              <a:t>Menarik dan menggugah orang untuk membaca tulisan secara keseluruhan</a:t>
            </a:r>
          </a:p>
          <a:p>
            <a:pPr lvl="0"/>
            <a:r>
              <a:rPr lang="id-ID" dirty="0"/>
              <a:t>Gunakan istilah/idiom populer</a:t>
            </a:r>
          </a:p>
          <a:p>
            <a:endParaRPr lang="id-ID" dirty="0"/>
          </a:p>
        </p:txBody>
      </p:sp>
    </p:spTree>
    <p:extLst>
      <p:ext uri="{BB962C8B-B14F-4D97-AF65-F5344CB8AC3E}">
        <p14:creationId xmlns:p14="http://schemas.microsoft.com/office/powerpoint/2010/main" val="366825820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10</TotalTime>
  <Words>739</Words>
  <Application>Microsoft Office PowerPoint</Application>
  <PresentationFormat>Widescreen</PresentationFormat>
  <Paragraphs>81</Paragraphs>
  <Slides>16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Garamond</vt:lpstr>
      <vt:lpstr>Organic</vt:lpstr>
      <vt:lpstr>Artikel ILMIAH</vt:lpstr>
      <vt:lpstr>kutipan</vt:lpstr>
      <vt:lpstr>A. PENGERTIAN ARTIKEL </vt:lpstr>
      <vt:lpstr>B. KARAKTERISTIK ARTIKEL </vt:lpstr>
      <vt:lpstr>C. STRUKTUR ARTIKEL </vt:lpstr>
      <vt:lpstr>D. CARA MENULIS ARTIKEL </vt:lpstr>
      <vt:lpstr>PowerPoint Presentation</vt:lpstr>
      <vt:lpstr>1. Memilih Tema </vt:lpstr>
      <vt:lpstr>2. Memilih Judul </vt:lpstr>
      <vt:lpstr>3. Susun Alinea Pertama </vt:lpstr>
      <vt:lpstr>4. Susun Alinea Penjelas </vt:lpstr>
      <vt:lpstr>5. Mengolah Gaya Penulisan </vt:lpstr>
      <vt:lpstr>6. Eksploitasi Data atau Rujukan </vt:lpstr>
      <vt:lpstr>7. Simpulkan Pendapat dalam Alinea Penutup </vt:lpstr>
      <vt:lpstr>8. Mengedit Tulisan </vt:lpstr>
      <vt:lpstr>9. Menyebarkan/ Memasarkan Tulisan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Artikel ILMIAH</dc:title>
  <dc:creator>User</dc:creator>
  <cp:lastModifiedBy>User</cp:lastModifiedBy>
  <cp:revision>3</cp:revision>
  <dcterms:created xsi:type="dcterms:W3CDTF">2018-03-27T16:18:39Z</dcterms:created>
  <dcterms:modified xsi:type="dcterms:W3CDTF">2018-03-27T16:29:52Z</dcterms:modified>
</cp:coreProperties>
</file>