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9"/>
  </p:notesMasterIdLst>
  <p:sldIdLst>
    <p:sldId id="263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25BDFA-D165-44BB-A713-EF9D9F35C602}" type="datetimeFigureOut">
              <a:rPr lang="id-ID" smtClean="0"/>
              <a:pPr/>
              <a:t>25/09/2020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662B67-D224-476E-AC63-59C5FED0FC39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EA1E48F-BC0C-44EC-848A-EAF313E4BFE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d-ID" smtClean="0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AFAC1DB-F262-4144-AD37-DA044BE9BD27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d-ID" smtClean="0"/>
          </a:p>
        </p:txBody>
      </p:sp>
      <p:sp>
        <p:nvSpPr>
          <p:cNvPr id="737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E8A67ED-DAC5-4F58-BFEB-E43CD0D854E6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d-ID" smtClean="0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422F8E-B8A5-4E9F-8969-17EA9CBB1AFC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d-ID" smtClean="0"/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DD3A505-C032-4FCB-B2DB-1E009CE5ECAF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d-ID" smtClean="0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227AF5B-894D-467F-AA29-7E278B681AD2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662B67-D224-476E-AC63-59C5FED0FC39}" type="slidenum">
              <a:rPr lang="id-ID" smtClean="0"/>
              <a:pPr/>
              <a:t>7</a:t>
            </a:fld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5D4BCD7-4714-4FF0-96CD-B257C7051AD6}" type="datetimeFigureOut">
              <a:rPr lang="id-ID" smtClean="0"/>
              <a:pPr/>
              <a:t>25/09/2020</a:t>
            </a:fld>
            <a:endParaRPr lang="id-ID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EDD2C00B-CB51-4EB5-82E8-6B782C18163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D4BCD7-4714-4FF0-96CD-B257C7051AD6}" type="datetimeFigureOut">
              <a:rPr lang="id-ID" smtClean="0"/>
              <a:pPr/>
              <a:t>25/09/2020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D2C00B-CB51-4EB5-82E8-6B782C18163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05D4BCD7-4714-4FF0-96CD-B257C7051AD6}" type="datetimeFigureOut">
              <a:rPr lang="id-ID" smtClean="0"/>
              <a:pPr/>
              <a:t>25/09/2020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DD2C00B-CB51-4EB5-82E8-6B782C18163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D4BCD7-4714-4FF0-96CD-B257C7051AD6}" type="datetimeFigureOut">
              <a:rPr lang="id-ID" smtClean="0"/>
              <a:pPr/>
              <a:t>25/09/2020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D2C00B-CB51-4EB5-82E8-6B782C18163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5D4BCD7-4714-4FF0-96CD-B257C7051AD6}" type="datetimeFigureOut">
              <a:rPr lang="id-ID" smtClean="0"/>
              <a:pPr/>
              <a:t>25/09/2020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EDD2C00B-CB51-4EB5-82E8-6B782C18163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D4BCD7-4714-4FF0-96CD-B257C7051AD6}" type="datetimeFigureOut">
              <a:rPr lang="id-ID" smtClean="0"/>
              <a:pPr/>
              <a:t>25/09/2020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D2C00B-CB51-4EB5-82E8-6B782C18163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D4BCD7-4714-4FF0-96CD-B257C7051AD6}" type="datetimeFigureOut">
              <a:rPr lang="id-ID" smtClean="0"/>
              <a:pPr/>
              <a:t>25/09/2020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D2C00B-CB51-4EB5-82E8-6B782C18163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D4BCD7-4714-4FF0-96CD-B257C7051AD6}" type="datetimeFigureOut">
              <a:rPr lang="id-ID" smtClean="0"/>
              <a:pPr/>
              <a:t>25/09/2020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D2C00B-CB51-4EB5-82E8-6B782C18163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5D4BCD7-4714-4FF0-96CD-B257C7051AD6}" type="datetimeFigureOut">
              <a:rPr lang="id-ID" smtClean="0"/>
              <a:pPr/>
              <a:t>25/09/2020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D2C00B-CB51-4EB5-82E8-6B782C18163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D4BCD7-4714-4FF0-96CD-B257C7051AD6}" type="datetimeFigureOut">
              <a:rPr lang="id-ID" smtClean="0"/>
              <a:pPr/>
              <a:t>25/09/2020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D2C00B-CB51-4EB5-82E8-6B782C18163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D4BCD7-4714-4FF0-96CD-B257C7051AD6}" type="datetimeFigureOut">
              <a:rPr lang="id-ID" smtClean="0"/>
              <a:pPr/>
              <a:t>25/09/2020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DD2C00B-CB51-4EB5-82E8-6B782C18163B}" type="slidenum">
              <a:rPr lang="id-ID" smtClean="0"/>
              <a:pPr/>
              <a:t>‹#›</a:t>
            </a:fld>
            <a:endParaRPr lang="id-ID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05D4BCD7-4714-4FF0-96CD-B257C7051AD6}" type="datetimeFigureOut">
              <a:rPr lang="id-ID" smtClean="0"/>
              <a:pPr/>
              <a:t>25/09/2020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EDD2C00B-CB51-4EB5-82E8-6B782C18163B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LQ (42)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57200" y="3429000"/>
            <a:ext cx="8229600" cy="2590800"/>
          </a:xfrm>
        </p:spPr>
        <p:txBody>
          <a:bodyPr>
            <a:normAutofit fontScale="92500" lnSpcReduction="10000"/>
          </a:bodyPr>
          <a:lstStyle/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en-US" sz="2800" b="1" dirty="0" smtClean="0"/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en-US" sz="2800" b="1" dirty="0" smtClean="0"/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en-US" sz="2800" b="1" dirty="0" smtClean="0"/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en-US" sz="2800" b="1" dirty="0" smtClean="0"/>
          </a:p>
          <a:p>
            <a:pPr marL="0" indent="0" algn="ctr" eaLnBrk="1" hangingPunct="1">
              <a:lnSpc>
                <a:spcPct val="80000"/>
              </a:lnSpc>
              <a:buFontTx/>
              <a:buNone/>
              <a:defRPr/>
            </a:pPr>
            <a:endParaRPr lang="en-US" sz="2800" b="1" dirty="0" smtClean="0"/>
          </a:p>
          <a:p>
            <a:pPr marL="0" indent="0" algn="ctr" eaLnBrk="1" hangingPunct="1">
              <a:lnSpc>
                <a:spcPct val="80000"/>
              </a:lnSpc>
              <a:buFontTx/>
              <a:buNone/>
              <a:defRPr/>
            </a:pPr>
            <a:r>
              <a:rPr lang="id-ID" sz="2800" b="1" dirty="0" smtClean="0"/>
              <a:t>UNIVERSITAS LAMPUNG</a:t>
            </a:r>
            <a:endParaRPr lang="en-US" sz="2800" b="1" dirty="0" smtClean="0"/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r>
              <a:rPr lang="en-US" sz="2800" b="1" dirty="0" smtClean="0"/>
              <a:t>		</a:t>
            </a:r>
            <a:r>
              <a:rPr lang="en-US" sz="2800" b="1" dirty="0" smtClean="0"/>
              <a:t>20</a:t>
            </a:r>
            <a:r>
              <a:rPr lang="id-ID" sz="2800" b="1" smtClean="0"/>
              <a:t>20</a:t>
            </a:r>
            <a:r>
              <a:rPr lang="en-US" sz="2800" b="1" dirty="0" smtClean="0">
                <a:latin typeface="Times New Roman" pitchFamily="18" charset="0"/>
              </a:rPr>
              <a:t>		</a:t>
            </a: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endParaRPr lang="en-US" sz="2800" b="1" dirty="0" smtClean="0">
              <a:latin typeface="Times New Roman" pitchFamily="18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endParaRPr lang="en-US" sz="2800" b="1" dirty="0" smtClean="0">
              <a:latin typeface="Times New Roman" pitchFamily="18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endParaRPr lang="en-US" sz="2800" b="1" dirty="0" smtClean="0">
              <a:latin typeface="Times New Roman" pitchFamily="18" charset="0"/>
            </a:endParaRPr>
          </a:p>
        </p:txBody>
      </p:sp>
      <p:sp>
        <p:nvSpPr>
          <p:cNvPr id="2052" name="Title 5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228602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id-ID" sz="4000" b="1" dirty="0" smtClean="0"/>
              <a:t/>
            </a:r>
            <a:br>
              <a:rPr lang="id-ID" sz="4000" b="1" dirty="0" smtClean="0"/>
            </a:br>
            <a:r>
              <a:rPr lang="id-ID" sz="4000" dirty="0" smtClean="0"/>
              <a:t/>
            </a:r>
            <a:br>
              <a:rPr lang="id-ID" sz="4000" dirty="0" smtClean="0"/>
            </a:br>
            <a:r>
              <a:rPr lang="id-ID" sz="4000" dirty="0" smtClean="0"/>
              <a:t/>
            </a:r>
            <a:br>
              <a:rPr lang="id-ID" sz="4000" dirty="0" smtClean="0"/>
            </a:br>
            <a:r>
              <a:rPr lang="id-ID" sz="4000" dirty="0" smtClean="0"/>
              <a:t/>
            </a:r>
            <a:br>
              <a:rPr lang="id-ID" sz="4000" dirty="0" smtClean="0"/>
            </a:br>
            <a:r>
              <a:rPr lang="id-ID" sz="4000" dirty="0" smtClean="0"/>
              <a:t/>
            </a:r>
            <a:br>
              <a:rPr lang="id-ID" sz="4000" dirty="0" smtClean="0"/>
            </a:br>
            <a:r>
              <a:rPr lang="id-ID" sz="4000" dirty="0" smtClean="0"/>
              <a:t/>
            </a:r>
            <a:br>
              <a:rPr lang="id-ID" sz="4000" dirty="0" smtClean="0"/>
            </a:br>
            <a:r>
              <a:rPr lang="id-ID" sz="4000" b="1" dirty="0" smtClean="0"/>
              <a:t>TATA KATA ii</a:t>
            </a:r>
            <a:br>
              <a:rPr lang="id-ID" sz="4000" b="1" dirty="0" smtClean="0"/>
            </a:br>
            <a:r>
              <a:rPr lang="en-US" sz="4000" b="1" dirty="0" smtClean="0"/>
              <a:t>BAHASA INDONESIA</a:t>
            </a:r>
            <a:br>
              <a:rPr lang="en-US" sz="4000" b="1" dirty="0" smtClean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endParaRPr lang="en-US" sz="4000" b="1" dirty="0" smtClean="0"/>
          </a:p>
        </p:txBody>
      </p:sp>
      <p:pic>
        <p:nvPicPr>
          <p:cNvPr id="2053" name="Picture 5" descr="LogoUnila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38600" y="4038600"/>
            <a:ext cx="100965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Oval 7"/>
          <p:cNvSpPr/>
          <p:nvPr/>
        </p:nvSpPr>
        <p:spPr>
          <a:xfrm>
            <a:off x="1857375" y="2786063"/>
            <a:ext cx="5357813" cy="1143000"/>
          </a:xfrm>
          <a:prstGeom prst="ellipse">
            <a:avLst/>
          </a:prstGeom>
          <a:solidFill>
            <a:srgbClr val="CC66FF"/>
          </a:solidFill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80000"/>
              </a:lnSpc>
              <a:defRPr/>
            </a:pPr>
            <a:r>
              <a:rPr lang="id-ID" sz="2800" b="1" dirty="0" smtClean="0">
                <a:solidFill>
                  <a:schemeClr val="tx1"/>
                </a:solidFill>
              </a:rPr>
              <a:t>MKU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endParaRPr lang="en-US" sz="2800" b="1" dirty="0">
              <a:solidFill>
                <a:schemeClr val="tx1"/>
              </a:solidFill>
            </a:endParaRPr>
          </a:p>
          <a:p>
            <a:pPr algn="ctr">
              <a:lnSpc>
                <a:spcPct val="80000"/>
              </a:lnSpc>
              <a:defRPr/>
            </a:pPr>
            <a:r>
              <a:rPr lang="en-US" sz="2800" b="1" dirty="0">
                <a:solidFill>
                  <a:schemeClr val="tx1"/>
                </a:solidFill>
              </a:rPr>
              <a:t>BAHASA INDONESIA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3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3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3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build="p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endParaRPr lang="en-US" dirty="0" smtClean="0"/>
          </a:p>
        </p:txBody>
      </p:sp>
      <p:sp>
        <p:nvSpPr>
          <p:cNvPr id="25604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981200"/>
            <a:ext cx="8991600" cy="4114800"/>
          </a:xfrm>
        </p:spPr>
        <p:txBody>
          <a:bodyPr/>
          <a:lstStyle/>
          <a:p>
            <a:pPr eaLnBrk="1" hangingPunct="1"/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endParaRPr lang="en-US" dirty="0" smtClean="0"/>
          </a:p>
          <a:p>
            <a:pPr eaLnBrk="1" hangingPunct="1"/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Turunan</a:t>
            </a:r>
            <a:r>
              <a:rPr lang="en-US" dirty="0" smtClean="0"/>
              <a:t>/</a:t>
            </a:r>
            <a:r>
              <a:rPr lang="en-US" dirty="0" err="1" smtClean="0"/>
              <a:t>Jadian</a:t>
            </a:r>
            <a:endParaRPr lang="en-US" dirty="0" smtClean="0"/>
          </a:p>
          <a:p>
            <a:pPr eaLnBrk="1" hangingPunct="1">
              <a:buNone/>
            </a:pPr>
            <a:r>
              <a:rPr lang="id-ID" dirty="0" smtClean="0">
                <a:sym typeface="Wingdings" pitchFamily="2" charset="2"/>
              </a:rPr>
              <a:t>		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err="1" smtClean="0">
                <a:sym typeface="Wingdings" pitchFamily="2" charset="2"/>
              </a:rPr>
              <a:t>pengafiksan</a:t>
            </a:r>
            <a:r>
              <a:rPr lang="en-US" dirty="0" smtClean="0">
                <a:sym typeface="Wingdings" pitchFamily="2" charset="2"/>
              </a:rPr>
              <a:t>/</a:t>
            </a:r>
            <a:r>
              <a:rPr lang="en-US" dirty="0" err="1" smtClean="0">
                <a:sym typeface="Wingdings" pitchFamily="2" charset="2"/>
              </a:rPr>
              <a:t>pengimbuhan</a:t>
            </a:r>
            <a:r>
              <a:rPr lang="en-US" dirty="0" smtClean="0">
                <a:sym typeface="Wingdings" pitchFamily="2" charset="2"/>
              </a:rPr>
              <a:t> (</a:t>
            </a:r>
            <a:r>
              <a:rPr lang="en-US" dirty="0" err="1" smtClean="0">
                <a:sym typeface="Wingdings" pitchFamily="2" charset="2"/>
              </a:rPr>
              <a:t>afiksasi</a:t>
            </a:r>
            <a:r>
              <a:rPr lang="en-US" dirty="0" smtClean="0">
                <a:sym typeface="Wingdings" pitchFamily="2" charset="2"/>
              </a:rPr>
              <a:t>)</a:t>
            </a:r>
            <a:endParaRPr lang="en-US" dirty="0" smtClean="0"/>
          </a:p>
          <a:p>
            <a:pPr eaLnBrk="1" hangingPunct="1">
              <a:buNone/>
            </a:pPr>
            <a:r>
              <a:rPr lang="id-ID" dirty="0" smtClean="0">
                <a:sym typeface="Wingdings" pitchFamily="2" charset="2"/>
              </a:rPr>
              <a:t>		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err="1" smtClean="0">
                <a:sym typeface="Wingdings" pitchFamily="2" charset="2"/>
              </a:rPr>
              <a:t>pengulangan</a:t>
            </a:r>
            <a:r>
              <a:rPr lang="en-US" dirty="0" smtClean="0">
                <a:sym typeface="Wingdings" pitchFamily="2" charset="2"/>
              </a:rPr>
              <a:t> (</a:t>
            </a:r>
            <a:r>
              <a:rPr lang="en-US" dirty="0" err="1" smtClean="0">
                <a:sym typeface="Wingdings" pitchFamily="2" charset="2"/>
              </a:rPr>
              <a:t>reduplikasi</a:t>
            </a:r>
            <a:r>
              <a:rPr lang="en-US" dirty="0" smtClean="0">
                <a:sym typeface="Wingdings" pitchFamily="2" charset="2"/>
              </a:rPr>
              <a:t>)</a:t>
            </a:r>
          </a:p>
          <a:p>
            <a:pPr eaLnBrk="1" hangingPunct="1">
              <a:buNone/>
            </a:pPr>
            <a:r>
              <a:rPr lang="id-ID" dirty="0" smtClean="0">
                <a:sym typeface="Wingdings" pitchFamily="2" charset="2"/>
              </a:rPr>
              <a:t>		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err="1" smtClean="0">
                <a:sym typeface="Wingdings" pitchFamily="2" charset="2"/>
              </a:rPr>
              <a:t>pemajemukan</a:t>
            </a:r>
            <a:endParaRPr lang="en-US" dirty="0" smtClean="0"/>
          </a:p>
        </p:txBody>
      </p:sp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1FEFA54-9BDF-4F85-9B2E-132469FB6C50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0" y="304800"/>
            <a:ext cx="9144000" cy="6553200"/>
          </a:xfrm>
        </p:spPr>
        <p:txBody>
          <a:bodyPr/>
          <a:lstStyle/>
          <a:p>
            <a:pPr eaLnBrk="1" hangingPunct="1"/>
            <a:r>
              <a:rPr lang="en-US" sz="2800" b="1" i="1" dirty="0" err="1" smtClean="0">
                <a:solidFill>
                  <a:srgbClr val="FF0000"/>
                </a:solidFill>
              </a:rPr>
              <a:t>Pengimbuhan</a:t>
            </a:r>
            <a:r>
              <a:rPr lang="en-US" sz="2800" b="1" i="1" dirty="0" err="1" smtClean="0">
                <a:solidFill>
                  <a:srgbClr val="FF0000"/>
                </a:solidFill>
                <a:sym typeface="Wingdings" pitchFamily="2" charset="2"/>
              </a:rPr>
              <a:t>kata</a:t>
            </a:r>
            <a:r>
              <a:rPr lang="en-US" sz="2800" b="1" i="1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sym typeface="Wingdings" pitchFamily="2" charset="2"/>
              </a:rPr>
              <a:t>berimbuhan</a:t>
            </a:r>
            <a:endParaRPr lang="en-US" sz="2800" b="1" i="1" dirty="0" smtClean="0">
              <a:solidFill>
                <a:srgbClr val="FF0000"/>
              </a:solidFill>
            </a:endParaRPr>
          </a:p>
          <a:p>
            <a:pPr eaLnBrk="1" hangingPunct="1">
              <a:buNone/>
            </a:pPr>
            <a:r>
              <a:rPr lang="id-ID" sz="2800" dirty="0" smtClean="0">
                <a:sym typeface="Wingdings" pitchFamily="2" charset="2"/>
              </a:rPr>
              <a:t>	</a:t>
            </a:r>
            <a:r>
              <a:rPr lang="en-US" sz="2800" dirty="0" smtClean="0">
                <a:sym typeface="Wingdings" pitchFamily="2" charset="2"/>
              </a:rPr>
              <a:t></a:t>
            </a:r>
            <a:r>
              <a:rPr lang="en-US" sz="2800" dirty="0" err="1" smtClean="0">
                <a:sym typeface="Wingdings" pitchFamily="2" charset="2"/>
              </a:rPr>
              <a:t>prefiks</a:t>
            </a:r>
            <a:r>
              <a:rPr lang="en-US" sz="2800" dirty="0" smtClean="0">
                <a:sym typeface="Wingdings" pitchFamily="2" charset="2"/>
              </a:rPr>
              <a:t>/</a:t>
            </a:r>
            <a:r>
              <a:rPr lang="en-US" sz="2800" dirty="0" err="1" smtClean="0">
                <a:sym typeface="Wingdings" pitchFamily="2" charset="2"/>
              </a:rPr>
              <a:t>awalan</a:t>
            </a:r>
            <a:endParaRPr lang="en-US" sz="2800" dirty="0" smtClean="0">
              <a:sym typeface="Wingdings" pitchFamily="2" charset="2"/>
            </a:endParaRPr>
          </a:p>
          <a:p>
            <a:pPr eaLnBrk="1" hangingPunct="1">
              <a:buNone/>
            </a:pPr>
            <a:r>
              <a:rPr lang="id-ID" sz="2800" dirty="0" smtClean="0">
                <a:sym typeface="Wingdings" pitchFamily="2" charset="2"/>
              </a:rPr>
              <a:t>	</a:t>
            </a:r>
            <a:r>
              <a:rPr lang="en-US" sz="2800" dirty="0" smtClean="0">
                <a:sym typeface="Wingdings" pitchFamily="2" charset="2"/>
              </a:rPr>
              <a:t></a:t>
            </a:r>
            <a:r>
              <a:rPr lang="en-US" sz="2800" dirty="0" err="1" smtClean="0">
                <a:sym typeface="Wingdings" pitchFamily="2" charset="2"/>
              </a:rPr>
              <a:t>infiks</a:t>
            </a:r>
            <a:r>
              <a:rPr lang="en-US" sz="2800" dirty="0" smtClean="0">
                <a:sym typeface="Wingdings" pitchFamily="2" charset="2"/>
              </a:rPr>
              <a:t>/</a:t>
            </a:r>
            <a:r>
              <a:rPr lang="en-US" sz="2800" dirty="0" err="1" smtClean="0">
                <a:sym typeface="Wingdings" pitchFamily="2" charset="2"/>
              </a:rPr>
              <a:t>sisipan</a:t>
            </a:r>
            <a:endParaRPr lang="en-US" sz="2800" dirty="0" smtClean="0">
              <a:sym typeface="Wingdings" pitchFamily="2" charset="2"/>
            </a:endParaRPr>
          </a:p>
          <a:p>
            <a:pPr eaLnBrk="1" hangingPunct="1">
              <a:buNone/>
            </a:pPr>
            <a:r>
              <a:rPr lang="id-ID" sz="2800" dirty="0" smtClean="0">
                <a:sym typeface="Wingdings" pitchFamily="2" charset="2"/>
              </a:rPr>
              <a:t>	</a:t>
            </a:r>
            <a:r>
              <a:rPr lang="en-US" sz="2800" dirty="0" smtClean="0">
                <a:sym typeface="Wingdings" pitchFamily="2" charset="2"/>
              </a:rPr>
              <a:t></a:t>
            </a:r>
            <a:r>
              <a:rPr lang="en-US" sz="2800" dirty="0" err="1" smtClean="0">
                <a:sym typeface="Wingdings" pitchFamily="2" charset="2"/>
              </a:rPr>
              <a:t>sufiks</a:t>
            </a:r>
            <a:r>
              <a:rPr lang="en-US" sz="2800" dirty="0" smtClean="0">
                <a:sym typeface="Wingdings" pitchFamily="2" charset="2"/>
              </a:rPr>
              <a:t>/</a:t>
            </a:r>
            <a:r>
              <a:rPr lang="en-US" sz="2800" dirty="0" err="1" smtClean="0">
                <a:sym typeface="Wingdings" pitchFamily="2" charset="2"/>
              </a:rPr>
              <a:t>akhiran</a:t>
            </a:r>
            <a:endParaRPr lang="en-US" sz="2800" dirty="0" smtClean="0">
              <a:sym typeface="Wingdings" pitchFamily="2" charset="2"/>
            </a:endParaRPr>
          </a:p>
          <a:p>
            <a:pPr eaLnBrk="1" hangingPunct="1">
              <a:buNone/>
            </a:pPr>
            <a:r>
              <a:rPr lang="id-ID" sz="2800" dirty="0" smtClean="0">
                <a:sym typeface="Wingdings" pitchFamily="2" charset="2"/>
              </a:rPr>
              <a:t>	</a:t>
            </a:r>
            <a:r>
              <a:rPr lang="en-US" sz="2800" dirty="0" smtClean="0">
                <a:sym typeface="Wingdings" pitchFamily="2" charset="2"/>
              </a:rPr>
              <a:t></a:t>
            </a:r>
            <a:r>
              <a:rPr lang="en-US" sz="2800" dirty="0" err="1" smtClean="0">
                <a:sym typeface="Wingdings" pitchFamily="2" charset="2"/>
              </a:rPr>
              <a:t>konfiks</a:t>
            </a:r>
            <a:r>
              <a:rPr lang="en-US" sz="2800" dirty="0" smtClean="0">
                <a:sym typeface="Wingdings" pitchFamily="2" charset="2"/>
              </a:rPr>
              <a:t>/</a:t>
            </a:r>
            <a:r>
              <a:rPr lang="en-US" sz="2800" dirty="0" err="1" smtClean="0">
                <a:sym typeface="Wingdings" pitchFamily="2" charset="2"/>
              </a:rPr>
              <a:t>simulfiks</a:t>
            </a:r>
            <a:r>
              <a:rPr lang="en-US" sz="2800" dirty="0" smtClean="0">
                <a:sym typeface="Wingdings" pitchFamily="2" charset="2"/>
              </a:rPr>
              <a:t> (</a:t>
            </a:r>
            <a:r>
              <a:rPr lang="en-US" sz="2800" dirty="0" err="1" smtClean="0">
                <a:sym typeface="Wingdings" pitchFamily="2" charset="2"/>
              </a:rPr>
              <a:t>afiks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gabung</a:t>
            </a:r>
            <a:r>
              <a:rPr lang="en-US" sz="2800" dirty="0" smtClean="0">
                <a:sym typeface="Wingdings" pitchFamily="2" charset="2"/>
              </a:rPr>
              <a:t>)</a:t>
            </a:r>
          </a:p>
          <a:p>
            <a:pPr eaLnBrk="1" hangingPunct="1"/>
            <a:endParaRPr lang="en-US" sz="2800" dirty="0" smtClean="0">
              <a:sym typeface="Wingdings" pitchFamily="2" charset="2"/>
            </a:endParaRPr>
          </a:p>
          <a:p>
            <a:pPr eaLnBrk="1" hangingPunct="1"/>
            <a:r>
              <a:rPr lang="en-US" sz="2800" b="1" i="1" dirty="0" err="1" smtClean="0">
                <a:solidFill>
                  <a:srgbClr val="FF0000"/>
                </a:solidFill>
                <a:sym typeface="Wingdings" pitchFamily="2" charset="2"/>
              </a:rPr>
              <a:t>Pengulangankata</a:t>
            </a:r>
            <a:r>
              <a:rPr lang="en-US" sz="2800" b="1" i="1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sym typeface="Wingdings" pitchFamily="2" charset="2"/>
              </a:rPr>
              <a:t>ulang</a:t>
            </a:r>
            <a:endParaRPr lang="en-US" sz="2800" b="1" i="1" dirty="0" smtClean="0">
              <a:solidFill>
                <a:srgbClr val="FF0000"/>
              </a:solidFill>
              <a:sym typeface="Wingdings" pitchFamily="2" charset="2"/>
            </a:endParaRPr>
          </a:p>
          <a:p>
            <a:pPr eaLnBrk="1" hangingPunct="1">
              <a:buNone/>
            </a:pPr>
            <a:r>
              <a:rPr lang="id-ID" sz="2800" dirty="0" smtClean="0">
                <a:sym typeface="Wingdings" pitchFamily="2" charset="2"/>
              </a:rPr>
              <a:t>	</a:t>
            </a:r>
            <a:r>
              <a:rPr lang="en-US" sz="2800" dirty="0" smtClean="0">
                <a:sym typeface="Wingdings" pitchFamily="2" charset="2"/>
              </a:rPr>
              <a:t></a:t>
            </a:r>
            <a:r>
              <a:rPr lang="en-US" sz="2800" dirty="0" err="1" smtClean="0">
                <a:sym typeface="Wingdings" pitchFamily="2" charset="2"/>
              </a:rPr>
              <a:t>pengulangan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seluruh</a:t>
            </a:r>
            <a:r>
              <a:rPr lang="en-US" sz="2800" dirty="0" smtClean="0">
                <a:sym typeface="Wingdings" pitchFamily="2" charset="2"/>
              </a:rPr>
              <a:t>/</a:t>
            </a:r>
            <a:r>
              <a:rPr lang="en-US" sz="2800" dirty="0" err="1" smtClean="0">
                <a:sym typeface="Wingdings" pitchFamily="2" charset="2"/>
              </a:rPr>
              <a:t>utuh</a:t>
            </a:r>
            <a:endParaRPr lang="en-US" sz="2800" dirty="0" smtClean="0">
              <a:sym typeface="Wingdings" pitchFamily="2" charset="2"/>
            </a:endParaRPr>
          </a:p>
          <a:p>
            <a:pPr eaLnBrk="1" hangingPunct="1">
              <a:buNone/>
            </a:pPr>
            <a:r>
              <a:rPr lang="id-ID" sz="2800" dirty="0" smtClean="0">
                <a:sym typeface="Wingdings" pitchFamily="2" charset="2"/>
              </a:rPr>
              <a:t>	</a:t>
            </a:r>
            <a:r>
              <a:rPr lang="en-US" sz="2800" dirty="0" smtClean="0">
                <a:sym typeface="Wingdings" pitchFamily="2" charset="2"/>
              </a:rPr>
              <a:t></a:t>
            </a:r>
            <a:r>
              <a:rPr lang="en-US" sz="2800" dirty="0" err="1" smtClean="0">
                <a:sym typeface="Wingdings" pitchFamily="2" charset="2"/>
              </a:rPr>
              <a:t>pengulangan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sebagian</a:t>
            </a:r>
            <a:endParaRPr lang="en-US" sz="2800" dirty="0" smtClean="0">
              <a:sym typeface="Wingdings" pitchFamily="2" charset="2"/>
            </a:endParaRPr>
          </a:p>
          <a:p>
            <a:pPr eaLnBrk="1" hangingPunct="1">
              <a:buNone/>
            </a:pPr>
            <a:r>
              <a:rPr lang="id-ID" sz="2800" dirty="0" smtClean="0">
                <a:sym typeface="Wingdings" pitchFamily="2" charset="2"/>
              </a:rPr>
              <a:t>	</a:t>
            </a:r>
            <a:r>
              <a:rPr lang="en-US" sz="2800" dirty="0" smtClean="0">
                <a:sym typeface="Wingdings" pitchFamily="2" charset="2"/>
              </a:rPr>
              <a:t></a:t>
            </a:r>
            <a:r>
              <a:rPr lang="en-US" sz="2800" dirty="0" err="1" smtClean="0">
                <a:sym typeface="Wingdings" pitchFamily="2" charset="2"/>
              </a:rPr>
              <a:t>pengulangan</a:t>
            </a:r>
            <a:r>
              <a:rPr lang="en-US" sz="2800" dirty="0" smtClean="0">
                <a:sym typeface="Wingdings" pitchFamily="2" charset="2"/>
              </a:rPr>
              <a:t> dg </a:t>
            </a:r>
            <a:r>
              <a:rPr lang="en-US" sz="2800" dirty="0" err="1" smtClean="0">
                <a:sym typeface="Wingdings" pitchFamily="2" charset="2"/>
              </a:rPr>
              <a:t>perubahan</a:t>
            </a:r>
            <a:r>
              <a:rPr lang="en-US" sz="2800" dirty="0" smtClean="0">
                <a:sym typeface="Wingdings" pitchFamily="2" charset="2"/>
              </a:rPr>
              <a:t> </a:t>
            </a:r>
            <a:r>
              <a:rPr lang="en-US" sz="2800" dirty="0" err="1" smtClean="0">
                <a:sym typeface="Wingdings" pitchFamily="2" charset="2"/>
              </a:rPr>
              <a:t>fonem</a:t>
            </a:r>
            <a:endParaRPr lang="en-US" sz="2800" dirty="0" smtClean="0">
              <a:sym typeface="Wingdings" pitchFamily="2" charset="2"/>
            </a:endParaRPr>
          </a:p>
          <a:p>
            <a:pPr eaLnBrk="1" hangingPunct="1">
              <a:buNone/>
            </a:pPr>
            <a:r>
              <a:rPr lang="id-ID" sz="2800" dirty="0" smtClean="0">
                <a:sym typeface="Wingdings" pitchFamily="2" charset="2"/>
              </a:rPr>
              <a:t>	</a:t>
            </a:r>
            <a:r>
              <a:rPr lang="en-US" sz="2800" dirty="0" smtClean="0">
                <a:sym typeface="Wingdings" pitchFamily="2" charset="2"/>
              </a:rPr>
              <a:t></a:t>
            </a:r>
            <a:r>
              <a:rPr lang="en-US" sz="2800" dirty="0" err="1" smtClean="0">
                <a:sym typeface="Wingdings" pitchFamily="2" charset="2"/>
              </a:rPr>
              <a:t>pengulangan</a:t>
            </a:r>
            <a:r>
              <a:rPr lang="en-US" sz="2800" dirty="0" smtClean="0">
                <a:sym typeface="Wingdings" pitchFamily="2" charset="2"/>
              </a:rPr>
              <a:t> yang </a:t>
            </a:r>
            <a:r>
              <a:rPr lang="en-US" sz="2800" dirty="0" err="1" smtClean="0">
                <a:sym typeface="Wingdings" pitchFamily="2" charset="2"/>
              </a:rPr>
              <a:t>berkombinasi</a:t>
            </a:r>
            <a:r>
              <a:rPr lang="en-US" sz="2800" dirty="0" smtClean="0">
                <a:sym typeface="Wingdings" pitchFamily="2" charset="2"/>
              </a:rPr>
              <a:t> dg    </a:t>
            </a:r>
          </a:p>
          <a:p>
            <a:pPr eaLnBrk="1" hangingPunct="1">
              <a:buNone/>
            </a:pPr>
            <a:r>
              <a:rPr lang="id-ID" sz="2800" dirty="0" smtClean="0">
                <a:sym typeface="Wingdings" pitchFamily="2" charset="2"/>
              </a:rPr>
              <a:t>      </a:t>
            </a:r>
            <a:r>
              <a:rPr lang="en-US" sz="2800" dirty="0" err="1" smtClean="0">
                <a:sym typeface="Wingdings" pitchFamily="2" charset="2"/>
              </a:rPr>
              <a:t>pengafiksan</a:t>
            </a:r>
            <a:endParaRPr lang="en-US" sz="2800" dirty="0" smtClean="0"/>
          </a:p>
        </p:txBody>
      </p:sp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B5147D6-5CEE-45EB-A198-2B42C7A4B7E2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228600"/>
            <a:ext cx="8305800" cy="5867400"/>
          </a:xfrm>
        </p:spPr>
        <p:txBody>
          <a:bodyPr/>
          <a:lstStyle/>
          <a:p>
            <a:pPr eaLnBrk="1" hangingPunct="1"/>
            <a:endParaRPr lang="en-US" dirty="0" smtClean="0">
              <a:solidFill>
                <a:schemeClr val="bg2"/>
              </a:solidFill>
            </a:endParaRPr>
          </a:p>
          <a:p>
            <a:pPr eaLnBrk="1" hangingPunct="1"/>
            <a:endParaRPr lang="en-US" dirty="0" smtClean="0">
              <a:solidFill>
                <a:schemeClr val="bg2"/>
              </a:solidFill>
            </a:endParaRPr>
          </a:p>
          <a:p>
            <a:pPr eaLnBrk="1" hangingPunct="1"/>
            <a:r>
              <a:rPr lang="en-US" dirty="0" err="1" smtClean="0">
                <a:solidFill>
                  <a:srgbClr val="FF0000"/>
                </a:solidFill>
              </a:rPr>
              <a:t>Pemajemukan</a:t>
            </a:r>
            <a:r>
              <a:rPr lang="en-US" dirty="0" err="1" smtClean="0">
                <a:solidFill>
                  <a:srgbClr val="FF0000"/>
                </a:solidFill>
                <a:sym typeface="Wingdings" pitchFamily="2" charset="2"/>
              </a:rPr>
              <a:t>kata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sym typeface="Wingdings" pitchFamily="2" charset="2"/>
              </a:rPr>
              <a:t>majemuk</a:t>
            </a:r>
            <a:endParaRPr lang="en-US" dirty="0" smtClean="0">
              <a:solidFill>
                <a:srgbClr val="FF0000"/>
              </a:solidFill>
              <a:sym typeface="Wingdings" pitchFamily="2" charset="2"/>
            </a:endParaRPr>
          </a:p>
          <a:p>
            <a:pPr eaLnBrk="1" hangingPunct="1">
              <a:buFontTx/>
              <a:buNone/>
            </a:pPr>
            <a:r>
              <a:rPr lang="id-ID" dirty="0" smtClean="0">
                <a:sym typeface="Wingdings" pitchFamily="2" charset="2"/>
              </a:rPr>
              <a:t>	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err="1" smtClean="0">
                <a:sym typeface="Wingdings" pitchFamily="2" charset="2"/>
              </a:rPr>
              <a:t>gabungan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dua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kata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atau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lebih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menimbulkan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id-ID" dirty="0" smtClean="0">
                <a:sym typeface="Wingdings" pitchFamily="2" charset="2"/>
              </a:rPr>
              <a:t>     </a:t>
            </a:r>
          </a:p>
          <a:p>
            <a:pPr eaLnBrk="1" hangingPunct="1">
              <a:buFontTx/>
              <a:buNone/>
            </a:pPr>
            <a:r>
              <a:rPr lang="id-ID" dirty="0" smtClean="0">
                <a:sym typeface="Wingdings" pitchFamily="2" charset="2"/>
              </a:rPr>
              <a:t>      </a:t>
            </a:r>
            <a:r>
              <a:rPr lang="en-US" dirty="0" err="1" smtClean="0">
                <a:sym typeface="Wingdings" pitchFamily="2" charset="2"/>
              </a:rPr>
              <a:t>makna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baru</a:t>
            </a:r>
            <a:endParaRPr lang="en-US" dirty="0" smtClean="0">
              <a:sym typeface="Wingdings" pitchFamily="2" charset="2"/>
            </a:endParaRPr>
          </a:p>
          <a:p>
            <a:pPr eaLnBrk="1" hangingPunct="1">
              <a:buFontTx/>
              <a:buNone/>
            </a:pPr>
            <a:r>
              <a:rPr lang="id-ID" dirty="0" smtClean="0">
                <a:sym typeface="Wingdings" pitchFamily="2" charset="2"/>
              </a:rPr>
              <a:t>	</a:t>
            </a:r>
            <a:r>
              <a:rPr lang="en-US" dirty="0" smtClean="0">
                <a:sym typeface="Wingdings" pitchFamily="2" charset="2"/>
              </a:rPr>
              <a:t>&gt;</a:t>
            </a:r>
            <a:r>
              <a:rPr lang="en-US" dirty="0" err="1" smtClean="0">
                <a:sym typeface="Wingdings" pitchFamily="2" charset="2"/>
              </a:rPr>
              <a:t>kederajateratan</a:t>
            </a:r>
            <a:endParaRPr lang="en-US" dirty="0" smtClean="0">
              <a:sym typeface="Wingdings" pitchFamily="2" charset="2"/>
            </a:endParaRPr>
          </a:p>
          <a:p>
            <a:pPr eaLnBrk="1" hangingPunct="1">
              <a:buFontTx/>
              <a:buNone/>
            </a:pPr>
            <a:r>
              <a:rPr lang="en-US" dirty="0" smtClean="0">
                <a:sym typeface="Wingdings" pitchFamily="2" charset="2"/>
              </a:rPr>
              <a:t>	</a:t>
            </a:r>
            <a:r>
              <a:rPr lang="id-ID" dirty="0" smtClean="0">
                <a:sym typeface="Wingdings" pitchFamily="2" charset="2"/>
              </a:rPr>
              <a:t>    </a:t>
            </a:r>
            <a:r>
              <a:rPr lang="en-US" dirty="0" smtClean="0">
                <a:sym typeface="Wingdings" pitchFamily="2" charset="2"/>
              </a:rPr>
              <a:t>&gt;</a:t>
            </a:r>
            <a:r>
              <a:rPr lang="en-US" dirty="0" err="1" smtClean="0">
                <a:sym typeface="Wingdings" pitchFamily="2" charset="2"/>
              </a:rPr>
              <a:t>keotonomian</a:t>
            </a:r>
            <a:endParaRPr lang="en-US" dirty="0" smtClean="0">
              <a:sym typeface="Wingdings" pitchFamily="2" charset="2"/>
            </a:endParaRPr>
          </a:p>
          <a:p>
            <a:pPr eaLnBrk="1" hangingPunct="1">
              <a:buFontTx/>
              <a:buNone/>
            </a:pPr>
            <a:r>
              <a:rPr lang="en-US" dirty="0" smtClean="0">
                <a:sym typeface="Wingdings" pitchFamily="2" charset="2"/>
              </a:rPr>
              <a:t>	</a:t>
            </a:r>
            <a:r>
              <a:rPr lang="id-ID" dirty="0" smtClean="0">
                <a:sym typeface="Wingdings" pitchFamily="2" charset="2"/>
              </a:rPr>
              <a:t>    </a:t>
            </a:r>
            <a:r>
              <a:rPr lang="en-US" dirty="0" smtClean="0">
                <a:sym typeface="Wingdings" pitchFamily="2" charset="2"/>
              </a:rPr>
              <a:t>&gt;</a:t>
            </a:r>
            <a:r>
              <a:rPr lang="en-US" dirty="0" err="1" smtClean="0">
                <a:sym typeface="Wingdings" pitchFamily="2" charset="2"/>
              </a:rPr>
              <a:t>kebergantungan</a:t>
            </a:r>
            <a:endParaRPr lang="en-US" dirty="0" smtClean="0">
              <a:sym typeface="Wingdings" pitchFamily="2" charset="2"/>
            </a:endParaRPr>
          </a:p>
          <a:p>
            <a:pPr eaLnBrk="1" hangingPunct="1">
              <a:buFontTx/>
              <a:buNone/>
            </a:pPr>
            <a:r>
              <a:rPr lang="id-ID" dirty="0" smtClean="0">
                <a:sym typeface="Wingdings" pitchFamily="2" charset="2"/>
              </a:rPr>
              <a:t>	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id-ID" dirty="0" smtClean="0">
                <a:sym typeface="Wingdings" pitchFamily="2" charset="2"/>
              </a:rPr>
              <a:t>   </a:t>
            </a:r>
            <a:r>
              <a:rPr lang="en-US" dirty="0" err="1" smtClean="0">
                <a:sym typeface="Wingdings" pitchFamily="2" charset="2"/>
              </a:rPr>
              <a:t>kursi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malas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vs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Samirun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malas</a:t>
            </a:r>
            <a:endParaRPr lang="en-US" dirty="0" smtClean="0">
              <a:sym typeface="Wingdings" pitchFamily="2" charset="2"/>
            </a:endParaRPr>
          </a:p>
          <a:p>
            <a:pPr eaLnBrk="1" hangingPunct="1">
              <a:buFontTx/>
              <a:buNone/>
            </a:pPr>
            <a:r>
              <a:rPr lang="id-ID" dirty="0" smtClean="0">
                <a:sym typeface="Wingdings" pitchFamily="2" charset="2"/>
              </a:rPr>
              <a:t>   </a:t>
            </a:r>
            <a:r>
              <a:rPr lang="en-US" dirty="0" smtClean="0">
                <a:sym typeface="Wingdings" pitchFamily="2" charset="2"/>
              </a:rPr>
              <a:t>	</a:t>
            </a:r>
            <a:r>
              <a:rPr lang="en-US" dirty="0" err="1" smtClean="0">
                <a:sym typeface="Wingdings" pitchFamily="2" charset="2"/>
              </a:rPr>
              <a:t>kamar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mandi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vs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Inem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mandi</a:t>
            </a:r>
            <a:endParaRPr lang="en-US" dirty="0" smtClean="0"/>
          </a:p>
        </p:txBody>
      </p:sp>
      <p:sp>
        <p:nvSpPr>
          <p:cNvPr id="276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A7F4F3A-333A-49BF-B18A-CEB8C65425BD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000" smtClean="0"/>
              <a:t>Pengimbuhan dengan awalan meN-</a:t>
            </a:r>
            <a:r>
              <a:rPr lang="en-US" sz="4000" smtClean="0">
                <a:sym typeface="Wingdings" pitchFamily="2" charset="2"/>
              </a:rPr>
              <a:t>problematik</a:t>
            </a:r>
            <a:endParaRPr lang="en-US" sz="4000" smtClean="0"/>
          </a:p>
        </p:txBody>
      </p:sp>
      <p:sp>
        <p:nvSpPr>
          <p:cNvPr id="28676" name="Rectangle 3"/>
          <p:cNvSpPr>
            <a:spLocks noGrp="1" noChangeArrowheads="1"/>
          </p:cNvSpPr>
          <p:nvPr>
            <p:ph idx="1"/>
          </p:nvPr>
        </p:nvSpPr>
        <p:spPr>
          <a:xfrm>
            <a:off x="0" y="1981200"/>
            <a:ext cx="9144000" cy="48768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en-US" i="1" dirty="0" err="1" smtClean="0">
                <a:solidFill>
                  <a:srgbClr val="FF0000"/>
                </a:solidFill>
              </a:rPr>
              <a:t>Bentuklah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kata-kata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dasar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berikut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menjadi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kata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turunan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dengan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menggunakan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awalan</a:t>
            </a:r>
            <a:r>
              <a:rPr lang="en-US" i="1" dirty="0" smtClean="0">
                <a:solidFill>
                  <a:srgbClr val="FF0000"/>
                </a:solidFill>
              </a:rPr>
              <a:t> </a:t>
            </a:r>
            <a:r>
              <a:rPr lang="en-US" i="1" dirty="0" err="1" smtClean="0">
                <a:solidFill>
                  <a:srgbClr val="FF0000"/>
                </a:solidFill>
              </a:rPr>
              <a:t>meN</a:t>
            </a:r>
            <a:r>
              <a:rPr lang="en-US" i="1" dirty="0" smtClean="0">
                <a:solidFill>
                  <a:srgbClr val="FF0000"/>
                </a:solidFill>
              </a:rPr>
              <a:t>-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dirty="0" err="1" smtClean="0"/>
              <a:t>kupas</a:t>
            </a:r>
            <a:r>
              <a:rPr lang="en-US" dirty="0" smtClean="0"/>
              <a:t>, </a:t>
            </a:r>
            <a:r>
              <a:rPr lang="en-US" dirty="0" err="1" smtClean="0"/>
              <a:t>komunikasikan</a:t>
            </a:r>
            <a:r>
              <a:rPr lang="en-US" dirty="0" smtClean="0"/>
              <a:t>, </a:t>
            </a:r>
            <a:r>
              <a:rPr lang="en-US" dirty="0" err="1" smtClean="0"/>
              <a:t>kritik</a:t>
            </a:r>
            <a:r>
              <a:rPr lang="en-US" dirty="0" smtClean="0"/>
              <a:t>, </a:t>
            </a:r>
            <a:r>
              <a:rPr lang="en-US" dirty="0" err="1" smtClean="0"/>
              <a:t>klasifikasikan</a:t>
            </a:r>
            <a:r>
              <a:rPr lang="en-US" dirty="0" smtClean="0"/>
              <a:t>, </a:t>
            </a:r>
            <a:r>
              <a:rPr lang="en-US" dirty="0" err="1" smtClean="0"/>
              <a:t>khususkan</a:t>
            </a:r>
            <a:endParaRPr lang="en-US" dirty="0" smtClean="0"/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dirty="0" err="1" smtClean="0"/>
              <a:t>pikul</a:t>
            </a:r>
            <a:r>
              <a:rPr lang="en-US" dirty="0" smtClean="0"/>
              <a:t>, </a:t>
            </a:r>
            <a:r>
              <a:rPr lang="en-US" dirty="0" err="1" smtClean="0"/>
              <a:t>punyai</a:t>
            </a:r>
            <a:r>
              <a:rPr lang="en-US" dirty="0" smtClean="0"/>
              <a:t>, </a:t>
            </a:r>
            <a:r>
              <a:rPr lang="en-US" dirty="0" err="1" smtClean="0"/>
              <a:t>pesona</a:t>
            </a:r>
            <a:r>
              <a:rPr lang="en-US" dirty="0" smtClean="0"/>
              <a:t>, </a:t>
            </a:r>
            <a:r>
              <a:rPr lang="en-US" dirty="0" err="1" smtClean="0"/>
              <a:t>perkosa</a:t>
            </a:r>
            <a:r>
              <a:rPr lang="en-US" dirty="0" smtClean="0"/>
              <a:t>, </a:t>
            </a:r>
            <a:r>
              <a:rPr lang="en-US" dirty="0" err="1" smtClean="0"/>
              <a:t>pertajam</a:t>
            </a:r>
            <a:r>
              <a:rPr lang="en-US" dirty="0" smtClean="0"/>
              <a:t>, </a:t>
            </a:r>
            <a:r>
              <a:rPr lang="en-US" dirty="0" err="1" smtClean="0"/>
              <a:t>protes</a:t>
            </a:r>
            <a:r>
              <a:rPr lang="en-US" dirty="0" smtClean="0"/>
              <a:t>, </a:t>
            </a:r>
            <a:r>
              <a:rPr lang="en-US" dirty="0" err="1" smtClean="0"/>
              <a:t>plesetkan</a:t>
            </a:r>
            <a:endParaRPr lang="en-US" dirty="0" smtClean="0"/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dirty="0" err="1" smtClean="0"/>
              <a:t>tajamkan</a:t>
            </a:r>
            <a:r>
              <a:rPr lang="en-US" dirty="0" smtClean="0"/>
              <a:t>, </a:t>
            </a:r>
            <a:r>
              <a:rPr lang="en-US" dirty="0" err="1" smtClean="0"/>
              <a:t>terjemahkan</a:t>
            </a:r>
            <a:r>
              <a:rPr lang="en-US" dirty="0" smtClean="0"/>
              <a:t>, </a:t>
            </a:r>
            <a:r>
              <a:rPr lang="en-US" dirty="0" err="1" smtClean="0"/>
              <a:t>traktor</a:t>
            </a:r>
            <a:endParaRPr lang="en-US" dirty="0" smtClean="0"/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en-US" dirty="0" err="1" smtClean="0"/>
              <a:t>Sapu</a:t>
            </a:r>
            <a:r>
              <a:rPr lang="en-US" dirty="0" smtClean="0"/>
              <a:t>, </a:t>
            </a:r>
            <a:r>
              <a:rPr lang="en-US" dirty="0" err="1" smtClean="0"/>
              <a:t>sukseskan</a:t>
            </a:r>
            <a:r>
              <a:rPr lang="en-US" dirty="0" smtClean="0"/>
              <a:t>, </a:t>
            </a:r>
            <a:r>
              <a:rPr lang="en-US" dirty="0" err="1" smtClean="0"/>
              <a:t>survai</a:t>
            </a:r>
            <a:r>
              <a:rPr lang="en-US" dirty="0" smtClean="0"/>
              <a:t>, </a:t>
            </a:r>
            <a:r>
              <a:rPr lang="en-US" dirty="0" err="1" smtClean="0"/>
              <a:t>syukuri</a:t>
            </a:r>
            <a:r>
              <a:rPr lang="en-US" dirty="0" smtClean="0"/>
              <a:t>, </a:t>
            </a:r>
            <a:r>
              <a:rPr lang="en-US" dirty="0" err="1" smtClean="0"/>
              <a:t>syaratkan</a:t>
            </a:r>
            <a:endParaRPr lang="en-US" dirty="0" smtClean="0"/>
          </a:p>
        </p:txBody>
      </p:sp>
      <p:sp>
        <p:nvSpPr>
          <p:cNvPr id="286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A0C8290-0C18-49FD-88FE-B0F3FD91B509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914400"/>
            <a:ext cx="7772400" cy="5181600"/>
          </a:xfrm>
        </p:spPr>
        <p:txBody>
          <a:bodyPr>
            <a:normAutofit/>
          </a:bodyPr>
          <a:lstStyle/>
          <a:p>
            <a:pPr marL="609600" indent="-609600" eaLnBrk="1" hangingPunct="1">
              <a:lnSpc>
                <a:spcPct val="90000"/>
              </a:lnSpc>
            </a:pPr>
            <a:r>
              <a:rPr lang="en-US" sz="3200" i="1" dirty="0" smtClean="0">
                <a:solidFill>
                  <a:srgbClr val="FF0000"/>
                </a:solidFill>
              </a:rPr>
              <a:t>P</a:t>
            </a:r>
            <a:r>
              <a:rPr lang="id-ID" sz="3200" i="1" dirty="0" smtClean="0">
                <a:solidFill>
                  <a:srgbClr val="FF0000"/>
                </a:solidFill>
              </a:rPr>
              <a:t>ilihlah kata turunan yang benar.</a:t>
            </a:r>
            <a:endParaRPr lang="en-US" sz="3200" i="1" dirty="0" smtClean="0">
              <a:solidFill>
                <a:srgbClr val="FF0000"/>
              </a:solidFill>
            </a:endParaRP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id-ID" sz="3200" dirty="0" smtClean="0"/>
              <a:t>Pengianatan-Pengkhianatan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id-ID" sz="3200" dirty="0" smtClean="0"/>
              <a:t>Pencatan-pengecatan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id-ID" sz="3200" dirty="0" smtClean="0"/>
              <a:t>Pencurian-penyurian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id-ID" sz="3200" dirty="0" smtClean="0"/>
              <a:t>Pengikisan-pengkikisan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id-ID" sz="3200" dirty="0" smtClean="0"/>
              <a:t>Pengklasifikasian-pengelasifikasian</a:t>
            </a:r>
            <a:endParaRPr lang="en-US" sz="3200" dirty="0" smtClean="0"/>
          </a:p>
        </p:txBody>
      </p:sp>
      <p:sp>
        <p:nvSpPr>
          <p:cNvPr id="296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66E64C1-16FA-4093-9C19-A6190181F06A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Content Placeholder 2"/>
          <p:cNvSpPr>
            <a:spLocks noGrp="1"/>
          </p:cNvSpPr>
          <p:nvPr>
            <p:ph idx="1"/>
          </p:nvPr>
        </p:nvSpPr>
        <p:spPr>
          <a:xfrm>
            <a:off x="685800" y="381000"/>
            <a:ext cx="7772400" cy="5715000"/>
          </a:xfrm>
        </p:spPr>
        <p:txBody>
          <a:bodyPr>
            <a:normAutofit/>
          </a:bodyPr>
          <a:lstStyle/>
          <a:p>
            <a:pPr marL="609600" indent="-609600" eaLnBrk="1" hangingPunct="1">
              <a:lnSpc>
                <a:spcPct val="90000"/>
              </a:lnSpc>
            </a:pPr>
            <a:r>
              <a:rPr lang="en-US" sz="3200" i="1" dirty="0" smtClean="0">
                <a:solidFill>
                  <a:srgbClr val="FF0000"/>
                </a:solidFill>
              </a:rPr>
              <a:t>P</a:t>
            </a:r>
            <a:r>
              <a:rPr lang="id-ID" sz="3200" i="1" dirty="0" smtClean="0">
                <a:solidFill>
                  <a:srgbClr val="FF0000"/>
                </a:solidFill>
              </a:rPr>
              <a:t>ilihlah kata ulang yang benar.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id-ID" sz="3200" dirty="0" smtClean="0"/>
              <a:t>Mengata-ngatai - mengata-atai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id-ID" sz="3200" dirty="0" smtClean="0"/>
              <a:t>Mengibas-ibaskan – mengibas – ngibaskan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id-ID" sz="3200" dirty="0" smtClean="0"/>
              <a:t>Menyobek-sobek – menyobek – nyobek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id-ID" sz="3200" dirty="0" smtClean="0"/>
              <a:t>Memetik-petiki – memetik metiki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id-ID" sz="3200" dirty="0" smtClean="0"/>
              <a:t>Menyium-nyiumi – mencium-ciumi</a:t>
            </a:r>
          </a:p>
        </p:txBody>
      </p:sp>
      <p:sp>
        <p:nvSpPr>
          <p:cNvPr id="3072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E7E43F0-AC24-4408-9E96-B1B46BADF388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10</TotalTime>
  <Words>124</Words>
  <Application>Microsoft Office PowerPoint</Application>
  <PresentationFormat>On-screen Show (4:3)</PresentationFormat>
  <Paragraphs>70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Opulent</vt:lpstr>
      <vt:lpstr>         TATA KATA ii BAHASA INDONESIA  </vt:lpstr>
      <vt:lpstr>Bentuk Kata</vt:lpstr>
      <vt:lpstr>Slide 3</vt:lpstr>
      <vt:lpstr>Slide 4</vt:lpstr>
      <vt:lpstr>Pengimbuhan dengan awalan meN-problematik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TATA KATA  BAHASA INDONESIA</dc:title>
  <dc:creator>user</dc:creator>
  <cp:lastModifiedBy>user</cp:lastModifiedBy>
  <cp:revision>5</cp:revision>
  <dcterms:created xsi:type="dcterms:W3CDTF">2015-12-07T07:16:16Z</dcterms:created>
  <dcterms:modified xsi:type="dcterms:W3CDTF">2020-09-25T06:40:54Z</dcterms:modified>
</cp:coreProperties>
</file>