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5BDFA-D165-44BB-A713-EF9D9F35C602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62B67-D224-476E-AC63-59C5FED0FC3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A1E48F-BC0C-44EC-848A-EAF313E4BFE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FAC1DB-F262-4144-AD37-DA044BE9BD27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8A67ED-DAC5-4F58-BFEB-E43CD0D854E6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422F8E-B8A5-4E9F-8969-17EA9CBB1AFC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D3A505-C032-4FCB-B2DB-1E009CE5ECAF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27AF5B-894D-467F-AA29-7E278B681AD2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62B67-D224-476E-AC63-59C5FED0FC39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5D4BCD7-4714-4FF0-96CD-B257C7051AD6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DD2C00B-CB51-4EB5-82E8-6B782C18163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Q (4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3429000"/>
            <a:ext cx="8229600" cy="2590800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id-ID" sz="2800" b="1" dirty="0" smtClean="0"/>
              <a:t>UNIVERSITAS LAMPUNG</a:t>
            </a:r>
            <a:endParaRPr lang="en-US" sz="2800" b="1" dirty="0" smtClean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n-US" sz="2800" b="1" dirty="0" smtClean="0"/>
              <a:t>		</a:t>
            </a:r>
            <a:r>
              <a:rPr lang="en-US" sz="2800" b="1" dirty="0" smtClean="0"/>
              <a:t>20</a:t>
            </a:r>
            <a:r>
              <a:rPr lang="id-ID" sz="2800" b="1" smtClean="0"/>
              <a:t>20</a:t>
            </a:r>
            <a:r>
              <a:rPr lang="en-US" sz="2800" b="1" dirty="0" smtClean="0">
                <a:latin typeface="Times New Roman" pitchFamily="18" charset="0"/>
              </a:rPr>
              <a:t>		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 smtClean="0">
              <a:latin typeface="Times New Roman" pitchFamily="18" charset="0"/>
            </a:endParaRPr>
          </a:p>
        </p:txBody>
      </p:sp>
      <p:sp>
        <p:nvSpPr>
          <p:cNvPr id="2052" name="Title 5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228602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id-ID" sz="4000" b="1" dirty="0" smtClean="0"/>
              <a:t/>
            </a:r>
            <a:br>
              <a:rPr lang="id-ID" sz="4000" b="1" dirty="0" smtClean="0"/>
            </a:br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b="1" dirty="0" smtClean="0"/>
              <a:t>TATA KATA ii</a:t>
            </a:r>
            <a:br>
              <a:rPr lang="id-ID" sz="4000" b="1" dirty="0" smtClean="0"/>
            </a:br>
            <a:r>
              <a:rPr lang="en-US" sz="4000" b="1" dirty="0" smtClean="0"/>
              <a:t>BAHASA INDONESIA</a:t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en-US" sz="4000" b="1" dirty="0" smtClean="0"/>
          </a:p>
        </p:txBody>
      </p:sp>
      <p:pic>
        <p:nvPicPr>
          <p:cNvPr id="2053" name="Picture 5" descr="LogoUni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4038600"/>
            <a:ext cx="10096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1857375" y="2786063"/>
            <a:ext cx="5357813" cy="1143000"/>
          </a:xfrm>
          <a:prstGeom prst="ellipse">
            <a:avLst/>
          </a:prstGeom>
          <a:solidFill>
            <a:srgbClr val="CC66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id-ID" sz="2800" b="1" dirty="0" smtClean="0">
                <a:solidFill>
                  <a:schemeClr val="tx1"/>
                </a:solidFill>
              </a:rPr>
              <a:t>MKU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</a:rPr>
              <a:t>BAHASA INDONESIA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endParaRPr lang="en-US" dirty="0" smtClean="0"/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981200"/>
            <a:ext cx="8991600" cy="4114800"/>
          </a:xfrm>
        </p:spPr>
        <p:txBody>
          <a:bodyPr/>
          <a:lstStyle/>
          <a:p>
            <a:pPr eaLnBrk="1" hangingPunct="1"/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en-US" dirty="0" smtClean="0"/>
          </a:p>
          <a:p>
            <a:pPr eaLnBrk="1" hangingPunct="1"/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Turunan</a:t>
            </a:r>
            <a:r>
              <a:rPr lang="en-US" dirty="0" smtClean="0"/>
              <a:t>/</a:t>
            </a:r>
            <a:r>
              <a:rPr lang="en-US" dirty="0" err="1" smtClean="0"/>
              <a:t>Jadian</a:t>
            </a:r>
            <a:endParaRPr lang="en-US" dirty="0" smtClean="0"/>
          </a:p>
          <a:p>
            <a:pPr eaLnBrk="1" hangingPunct="1">
              <a:buNone/>
            </a:pPr>
            <a:r>
              <a:rPr lang="id-ID" dirty="0" smtClean="0">
                <a:sym typeface="Wingdings" pitchFamily="2" charset="2"/>
              </a:rPr>
              <a:t>		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err="1" smtClean="0">
                <a:sym typeface="Wingdings" pitchFamily="2" charset="2"/>
              </a:rPr>
              <a:t>pengafiksan</a:t>
            </a:r>
            <a:r>
              <a:rPr lang="en-US" dirty="0" smtClean="0">
                <a:sym typeface="Wingdings" pitchFamily="2" charset="2"/>
              </a:rPr>
              <a:t>/</a:t>
            </a:r>
            <a:r>
              <a:rPr lang="en-US" dirty="0" err="1" smtClean="0">
                <a:sym typeface="Wingdings" pitchFamily="2" charset="2"/>
              </a:rPr>
              <a:t>pengimbuhan</a:t>
            </a:r>
            <a:r>
              <a:rPr lang="en-US" dirty="0" smtClean="0">
                <a:sym typeface="Wingdings" pitchFamily="2" charset="2"/>
              </a:rPr>
              <a:t> (</a:t>
            </a:r>
            <a:r>
              <a:rPr lang="en-US" dirty="0" err="1" smtClean="0">
                <a:sym typeface="Wingdings" pitchFamily="2" charset="2"/>
              </a:rPr>
              <a:t>afiksasi</a:t>
            </a:r>
            <a:r>
              <a:rPr lang="en-US" dirty="0" smtClean="0">
                <a:sym typeface="Wingdings" pitchFamily="2" charset="2"/>
              </a:rPr>
              <a:t>)</a:t>
            </a:r>
            <a:endParaRPr lang="en-US" dirty="0" smtClean="0"/>
          </a:p>
          <a:p>
            <a:pPr eaLnBrk="1" hangingPunct="1">
              <a:buNone/>
            </a:pPr>
            <a:r>
              <a:rPr lang="id-ID" dirty="0" smtClean="0">
                <a:sym typeface="Wingdings" pitchFamily="2" charset="2"/>
              </a:rPr>
              <a:t>		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err="1" smtClean="0">
                <a:sym typeface="Wingdings" pitchFamily="2" charset="2"/>
              </a:rPr>
              <a:t>pengulangan</a:t>
            </a:r>
            <a:r>
              <a:rPr lang="en-US" dirty="0" smtClean="0">
                <a:sym typeface="Wingdings" pitchFamily="2" charset="2"/>
              </a:rPr>
              <a:t> (</a:t>
            </a:r>
            <a:r>
              <a:rPr lang="en-US" dirty="0" err="1" smtClean="0">
                <a:sym typeface="Wingdings" pitchFamily="2" charset="2"/>
              </a:rPr>
              <a:t>reduplikasi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eaLnBrk="1" hangingPunct="1">
              <a:buNone/>
            </a:pPr>
            <a:r>
              <a:rPr lang="id-ID" dirty="0" smtClean="0">
                <a:sym typeface="Wingdings" pitchFamily="2" charset="2"/>
              </a:rPr>
              <a:t>		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err="1" smtClean="0">
                <a:sym typeface="Wingdings" pitchFamily="2" charset="2"/>
              </a:rPr>
              <a:t>pemajemukan</a:t>
            </a:r>
            <a:endParaRPr lang="en-US" dirty="0" smtClean="0"/>
          </a:p>
        </p:txBody>
      </p:sp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FEFA54-9BDF-4F85-9B2E-132469FB6C50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304800"/>
            <a:ext cx="9144000" cy="6553200"/>
          </a:xfrm>
        </p:spPr>
        <p:txBody>
          <a:bodyPr/>
          <a:lstStyle/>
          <a:p>
            <a:pPr eaLnBrk="1" hangingPunct="1"/>
            <a:r>
              <a:rPr lang="en-US" sz="2800" b="1" i="1" dirty="0" err="1" smtClean="0">
                <a:solidFill>
                  <a:srgbClr val="FF0000"/>
                </a:solidFill>
              </a:rPr>
              <a:t>Pengimbuhan</a:t>
            </a:r>
            <a:r>
              <a:rPr lang="en-US" sz="2800" b="1" i="1" dirty="0" err="1" smtClean="0">
                <a:solidFill>
                  <a:srgbClr val="FF0000"/>
                </a:solidFill>
                <a:sym typeface="Wingdings" pitchFamily="2" charset="2"/>
              </a:rPr>
              <a:t>kata</a:t>
            </a:r>
            <a:r>
              <a:rPr lang="en-US" sz="2800" b="1" i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sym typeface="Wingdings" pitchFamily="2" charset="2"/>
              </a:rPr>
              <a:t>berimbuhan</a:t>
            </a:r>
            <a:endParaRPr lang="en-US" sz="2800" b="1" i="1" dirty="0" smtClean="0">
              <a:solidFill>
                <a:srgbClr val="FF0000"/>
              </a:solidFill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prefiks</a:t>
            </a:r>
            <a:r>
              <a:rPr lang="en-US" sz="2800" dirty="0" smtClean="0">
                <a:sym typeface="Wingdings" pitchFamily="2" charset="2"/>
              </a:rPr>
              <a:t>/</a:t>
            </a:r>
            <a:r>
              <a:rPr lang="en-US" sz="2800" dirty="0" err="1" smtClean="0">
                <a:sym typeface="Wingdings" pitchFamily="2" charset="2"/>
              </a:rPr>
              <a:t>awalan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infiks</a:t>
            </a:r>
            <a:r>
              <a:rPr lang="en-US" sz="2800" dirty="0" smtClean="0">
                <a:sym typeface="Wingdings" pitchFamily="2" charset="2"/>
              </a:rPr>
              <a:t>/</a:t>
            </a:r>
            <a:r>
              <a:rPr lang="en-US" sz="2800" dirty="0" err="1" smtClean="0">
                <a:sym typeface="Wingdings" pitchFamily="2" charset="2"/>
              </a:rPr>
              <a:t>sisipan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sufiks</a:t>
            </a:r>
            <a:r>
              <a:rPr lang="en-US" sz="2800" dirty="0" smtClean="0">
                <a:sym typeface="Wingdings" pitchFamily="2" charset="2"/>
              </a:rPr>
              <a:t>/</a:t>
            </a:r>
            <a:r>
              <a:rPr lang="en-US" sz="2800" dirty="0" err="1" smtClean="0">
                <a:sym typeface="Wingdings" pitchFamily="2" charset="2"/>
              </a:rPr>
              <a:t>akhiran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konfiks</a:t>
            </a:r>
            <a:r>
              <a:rPr lang="en-US" sz="2800" dirty="0" smtClean="0">
                <a:sym typeface="Wingdings" pitchFamily="2" charset="2"/>
              </a:rPr>
              <a:t>/</a:t>
            </a:r>
            <a:r>
              <a:rPr lang="en-US" sz="2800" dirty="0" err="1" smtClean="0">
                <a:sym typeface="Wingdings" pitchFamily="2" charset="2"/>
              </a:rPr>
              <a:t>simulfiks</a:t>
            </a:r>
            <a:r>
              <a:rPr lang="en-US" sz="2800" dirty="0" smtClean="0">
                <a:sym typeface="Wingdings" pitchFamily="2" charset="2"/>
              </a:rPr>
              <a:t> (</a:t>
            </a:r>
            <a:r>
              <a:rPr lang="en-US" sz="2800" dirty="0" err="1" smtClean="0">
                <a:sym typeface="Wingdings" pitchFamily="2" charset="2"/>
              </a:rPr>
              <a:t>afiks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gabung</a:t>
            </a:r>
            <a:r>
              <a:rPr lang="en-US" sz="2800" dirty="0" smtClean="0">
                <a:sym typeface="Wingdings" pitchFamily="2" charset="2"/>
              </a:rPr>
              <a:t>)</a:t>
            </a:r>
          </a:p>
          <a:p>
            <a:pPr eaLnBrk="1" hangingPunct="1"/>
            <a:endParaRPr lang="en-US" sz="2800" dirty="0" smtClean="0">
              <a:sym typeface="Wingdings" pitchFamily="2" charset="2"/>
            </a:endParaRPr>
          </a:p>
          <a:p>
            <a:pPr eaLnBrk="1" hangingPunct="1"/>
            <a:r>
              <a:rPr lang="en-US" sz="2800" b="1" i="1" dirty="0" err="1" smtClean="0">
                <a:solidFill>
                  <a:srgbClr val="FF0000"/>
                </a:solidFill>
                <a:sym typeface="Wingdings" pitchFamily="2" charset="2"/>
              </a:rPr>
              <a:t>Pengulangankata</a:t>
            </a:r>
            <a:r>
              <a:rPr lang="en-US" sz="2800" b="1" i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sym typeface="Wingdings" pitchFamily="2" charset="2"/>
              </a:rPr>
              <a:t>ulang</a:t>
            </a:r>
            <a:endParaRPr lang="en-US" sz="2800" b="1" i="1" dirty="0" smtClean="0">
              <a:solidFill>
                <a:srgbClr val="FF0000"/>
              </a:solidFill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pengulangan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seluruh</a:t>
            </a:r>
            <a:r>
              <a:rPr lang="en-US" sz="2800" dirty="0" smtClean="0">
                <a:sym typeface="Wingdings" pitchFamily="2" charset="2"/>
              </a:rPr>
              <a:t>/</a:t>
            </a:r>
            <a:r>
              <a:rPr lang="en-US" sz="2800" dirty="0" err="1" smtClean="0">
                <a:sym typeface="Wingdings" pitchFamily="2" charset="2"/>
              </a:rPr>
              <a:t>utuh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pengulangan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sebagian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pengulangan</a:t>
            </a:r>
            <a:r>
              <a:rPr lang="en-US" sz="2800" dirty="0" smtClean="0">
                <a:sym typeface="Wingdings" pitchFamily="2" charset="2"/>
              </a:rPr>
              <a:t> dg </a:t>
            </a:r>
            <a:r>
              <a:rPr lang="en-US" sz="2800" dirty="0" err="1" smtClean="0">
                <a:sym typeface="Wingdings" pitchFamily="2" charset="2"/>
              </a:rPr>
              <a:t>perubahan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fonem</a:t>
            </a:r>
            <a:endParaRPr lang="en-US" sz="2800" dirty="0" smtClean="0">
              <a:sym typeface="Wingdings" pitchFamily="2" charset="2"/>
            </a:endParaRP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	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pengulangan</a:t>
            </a:r>
            <a:r>
              <a:rPr lang="en-US" sz="2800" dirty="0" smtClean="0">
                <a:sym typeface="Wingdings" pitchFamily="2" charset="2"/>
              </a:rPr>
              <a:t> yang </a:t>
            </a:r>
            <a:r>
              <a:rPr lang="en-US" sz="2800" dirty="0" err="1" smtClean="0">
                <a:sym typeface="Wingdings" pitchFamily="2" charset="2"/>
              </a:rPr>
              <a:t>berkombinasi</a:t>
            </a:r>
            <a:r>
              <a:rPr lang="en-US" sz="2800" dirty="0" smtClean="0">
                <a:sym typeface="Wingdings" pitchFamily="2" charset="2"/>
              </a:rPr>
              <a:t> dg    </a:t>
            </a:r>
          </a:p>
          <a:p>
            <a:pPr eaLnBrk="1" hangingPunct="1">
              <a:buNone/>
            </a:pPr>
            <a:r>
              <a:rPr lang="id-ID" sz="2800" dirty="0" smtClean="0">
                <a:sym typeface="Wingdings" pitchFamily="2" charset="2"/>
              </a:rPr>
              <a:t>      </a:t>
            </a:r>
            <a:r>
              <a:rPr lang="en-US" sz="2800" dirty="0" err="1" smtClean="0">
                <a:sym typeface="Wingdings" pitchFamily="2" charset="2"/>
              </a:rPr>
              <a:t>pengafiksan</a:t>
            </a:r>
            <a:endParaRPr lang="en-US" sz="2800" dirty="0" smtClean="0"/>
          </a:p>
        </p:txBody>
      </p:sp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5147D6-5CEE-45EB-A198-2B42C7A4B7E2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28600"/>
            <a:ext cx="8305800" cy="5867400"/>
          </a:xfrm>
        </p:spPr>
        <p:txBody>
          <a:bodyPr/>
          <a:lstStyle/>
          <a:p>
            <a:pPr eaLnBrk="1" hangingPunct="1"/>
            <a:endParaRPr lang="en-US" dirty="0" smtClean="0">
              <a:solidFill>
                <a:schemeClr val="bg2"/>
              </a:solidFill>
            </a:endParaRPr>
          </a:p>
          <a:p>
            <a:pPr eaLnBrk="1" hangingPunct="1"/>
            <a:endParaRPr lang="en-US" dirty="0" smtClean="0">
              <a:solidFill>
                <a:schemeClr val="bg2"/>
              </a:solidFill>
            </a:endParaRPr>
          </a:p>
          <a:p>
            <a:pPr eaLnBrk="1" hangingPunct="1"/>
            <a:r>
              <a:rPr lang="en-US" dirty="0" err="1" smtClean="0">
                <a:solidFill>
                  <a:srgbClr val="FF0000"/>
                </a:solidFill>
              </a:rPr>
              <a:t>Pemajemukan</a:t>
            </a:r>
            <a:r>
              <a:rPr lang="en-US" dirty="0" err="1" smtClean="0">
                <a:solidFill>
                  <a:srgbClr val="FF0000"/>
                </a:solidFill>
                <a:sym typeface="Wingdings" pitchFamily="2" charset="2"/>
              </a:rPr>
              <a:t>kata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sym typeface="Wingdings" pitchFamily="2" charset="2"/>
              </a:rPr>
              <a:t>majemuk</a:t>
            </a:r>
            <a:endParaRPr lang="en-US" dirty="0" smtClean="0">
              <a:solidFill>
                <a:srgbClr val="FF0000"/>
              </a:solidFill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id-ID" dirty="0" smtClean="0">
                <a:sym typeface="Wingdings" pitchFamily="2" charset="2"/>
              </a:rPr>
              <a:t>	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err="1" smtClean="0">
                <a:sym typeface="Wingdings" pitchFamily="2" charset="2"/>
              </a:rPr>
              <a:t>gabungan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dua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atau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lebih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menimbulkan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id-ID" dirty="0" smtClean="0">
                <a:sym typeface="Wingdings" pitchFamily="2" charset="2"/>
              </a:rPr>
              <a:t>     </a:t>
            </a:r>
          </a:p>
          <a:p>
            <a:pPr eaLnBrk="1" hangingPunct="1">
              <a:buFontTx/>
              <a:buNone/>
            </a:pPr>
            <a:r>
              <a:rPr lang="id-ID" dirty="0" smtClean="0">
                <a:sym typeface="Wingdings" pitchFamily="2" charset="2"/>
              </a:rPr>
              <a:t>      </a:t>
            </a:r>
            <a:r>
              <a:rPr lang="en-US" dirty="0" err="1" smtClean="0">
                <a:sym typeface="Wingdings" pitchFamily="2" charset="2"/>
              </a:rPr>
              <a:t>makna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baru</a:t>
            </a:r>
            <a:endParaRPr lang="en-US" dirty="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id-ID" dirty="0" smtClean="0">
                <a:sym typeface="Wingdings" pitchFamily="2" charset="2"/>
              </a:rPr>
              <a:t>	</a:t>
            </a:r>
            <a:r>
              <a:rPr lang="en-US" dirty="0" smtClean="0">
                <a:sym typeface="Wingdings" pitchFamily="2" charset="2"/>
              </a:rPr>
              <a:t>&gt;</a:t>
            </a:r>
            <a:r>
              <a:rPr lang="en-US" dirty="0" err="1" smtClean="0">
                <a:sym typeface="Wingdings" pitchFamily="2" charset="2"/>
              </a:rPr>
              <a:t>kederajateratan</a:t>
            </a:r>
            <a:endParaRPr lang="en-US" dirty="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en-US" dirty="0" smtClean="0">
                <a:sym typeface="Wingdings" pitchFamily="2" charset="2"/>
              </a:rPr>
              <a:t>	</a:t>
            </a:r>
            <a:r>
              <a:rPr lang="id-ID" dirty="0" smtClean="0">
                <a:sym typeface="Wingdings" pitchFamily="2" charset="2"/>
              </a:rPr>
              <a:t>    </a:t>
            </a:r>
            <a:r>
              <a:rPr lang="en-US" dirty="0" smtClean="0">
                <a:sym typeface="Wingdings" pitchFamily="2" charset="2"/>
              </a:rPr>
              <a:t>&gt;</a:t>
            </a:r>
            <a:r>
              <a:rPr lang="en-US" dirty="0" err="1" smtClean="0">
                <a:sym typeface="Wingdings" pitchFamily="2" charset="2"/>
              </a:rPr>
              <a:t>keotonomian</a:t>
            </a:r>
            <a:endParaRPr lang="en-US" dirty="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en-US" dirty="0" smtClean="0">
                <a:sym typeface="Wingdings" pitchFamily="2" charset="2"/>
              </a:rPr>
              <a:t>	</a:t>
            </a:r>
            <a:r>
              <a:rPr lang="id-ID" dirty="0" smtClean="0">
                <a:sym typeface="Wingdings" pitchFamily="2" charset="2"/>
              </a:rPr>
              <a:t>    </a:t>
            </a:r>
            <a:r>
              <a:rPr lang="en-US" dirty="0" smtClean="0">
                <a:sym typeface="Wingdings" pitchFamily="2" charset="2"/>
              </a:rPr>
              <a:t>&gt;</a:t>
            </a:r>
            <a:r>
              <a:rPr lang="en-US" dirty="0" err="1" smtClean="0">
                <a:sym typeface="Wingdings" pitchFamily="2" charset="2"/>
              </a:rPr>
              <a:t>kebergantungan</a:t>
            </a:r>
            <a:endParaRPr lang="en-US" dirty="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id-ID" dirty="0" smtClean="0">
                <a:sym typeface="Wingdings" pitchFamily="2" charset="2"/>
              </a:rPr>
              <a:t>	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id-ID" dirty="0" smtClean="0">
                <a:sym typeface="Wingdings" pitchFamily="2" charset="2"/>
              </a:rPr>
              <a:t>   </a:t>
            </a:r>
            <a:r>
              <a:rPr lang="en-US" dirty="0" err="1" smtClean="0">
                <a:sym typeface="Wingdings" pitchFamily="2" charset="2"/>
              </a:rPr>
              <a:t>kursi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malas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vs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Samirun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malas</a:t>
            </a:r>
            <a:endParaRPr lang="en-US" dirty="0" smtClean="0"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id-ID" dirty="0" smtClean="0">
                <a:sym typeface="Wingdings" pitchFamily="2" charset="2"/>
              </a:rPr>
              <a:t>   </a:t>
            </a:r>
            <a:r>
              <a:rPr lang="en-US" dirty="0" smtClean="0">
                <a:sym typeface="Wingdings" pitchFamily="2" charset="2"/>
              </a:rPr>
              <a:t>	</a:t>
            </a:r>
            <a:r>
              <a:rPr lang="en-US" dirty="0" err="1" smtClean="0">
                <a:sym typeface="Wingdings" pitchFamily="2" charset="2"/>
              </a:rPr>
              <a:t>kamar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mandi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vs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Inem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mandi</a:t>
            </a:r>
            <a:endParaRPr lang="en-US" dirty="0" smtClean="0"/>
          </a:p>
        </p:txBody>
      </p:sp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7F4F3A-333A-49BF-B18A-CEB8C65425BD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Pengimbuhan dengan awalan meN-</a:t>
            </a:r>
            <a:r>
              <a:rPr lang="en-US" sz="4000" smtClean="0">
                <a:sym typeface="Wingdings" pitchFamily="2" charset="2"/>
              </a:rPr>
              <a:t>problematik</a:t>
            </a:r>
            <a:endParaRPr lang="en-US" sz="4000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9144000" cy="4876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i="1" dirty="0" err="1" smtClean="0">
                <a:solidFill>
                  <a:srgbClr val="FF0000"/>
                </a:solidFill>
              </a:rPr>
              <a:t>Bentuklah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kata-kata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dasar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berikut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menjadi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kata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turunan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dengan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menggunakan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awalan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meN</a:t>
            </a:r>
            <a:r>
              <a:rPr lang="en-US" i="1" dirty="0" smtClean="0">
                <a:solidFill>
                  <a:srgbClr val="FF0000"/>
                </a:solidFill>
              </a:rPr>
              <a:t>-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err="1" smtClean="0"/>
              <a:t>kupas</a:t>
            </a:r>
            <a:r>
              <a:rPr lang="en-US" dirty="0" smtClean="0"/>
              <a:t>, </a:t>
            </a:r>
            <a:r>
              <a:rPr lang="en-US" dirty="0" err="1" smtClean="0"/>
              <a:t>komunikasikan</a:t>
            </a:r>
            <a:r>
              <a:rPr lang="en-US" dirty="0" smtClean="0"/>
              <a:t>, </a:t>
            </a:r>
            <a:r>
              <a:rPr lang="en-US" dirty="0" err="1" smtClean="0"/>
              <a:t>kritik</a:t>
            </a:r>
            <a:r>
              <a:rPr lang="en-US" dirty="0" smtClean="0"/>
              <a:t>, </a:t>
            </a:r>
            <a:r>
              <a:rPr lang="en-US" dirty="0" err="1" smtClean="0"/>
              <a:t>klasifikasikan</a:t>
            </a:r>
            <a:r>
              <a:rPr lang="en-US" dirty="0" smtClean="0"/>
              <a:t>, </a:t>
            </a:r>
            <a:r>
              <a:rPr lang="en-US" dirty="0" err="1" smtClean="0"/>
              <a:t>khususkan</a:t>
            </a:r>
            <a:endParaRPr lang="en-US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err="1" smtClean="0"/>
              <a:t>pikul</a:t>
            </a:r>
            <a:r>
              <a:rPr lang="en-US" dirty="0" smtClean="0"/>
              <a:t>, </a:t>
            </a:r>
            <a:r>
              <a:rPr lang="en-US" dirty="0" err="1" smtClean="0"/>
              <a:t>punyai</a:t>
            </a:r>
            <a:r>
              <a:rPr lang="en-US" dirty="0" smtClean="0"/>
              <a:t>, </a:t>
            </a:r>
            <a:r>
              <a:rPr lang="en-US" dirty="0" err="1" smtClean="0"/>
              <a:t>pesona</a:t>
            </a:r>
            <a:r>
              <a:rPr lang="en-US" dirty="0" smtClean="0"/>
              <a:t>, </a:t>
            </a:r>
            <a:r>
              <a:rPr lang="en-US" dirty="0" err="1" smtClean="0"/>
              <a:t>perkosa</a:t>
            </a:r>
            <a:r>
              <a:rPr lang="en-US" dirty="0" smtClean="0"/>
              <a:t>, </a:t>
            </a:r>
            <a:r>
              <a:rPr lang="en-US" dirty="0" err="1" smtClean="0"/>
              <a:t>pertajam</a:t>
            </a:r>
            <a:r>
              <a:rPr lang="en-US" dirty="0" smtClean="0"/>
              <a:t>, </a:t>
            </a:r>
            <a:r>
              <a:rPr lang="en-US" dirty="0" err="1" smtClean="0"/>
              <a:t>protes</a:t>
            </a:r>
            <a:r>
              <a:rPr lang="en-US" dirty="0" smtClean="0"/>
              <a:t>, </a:t>
            </a:r>
            <a:r>
              <a:rPr lang="en-US" dirty="0" err="1" smtClean="0"/>
              <a:t>plesetkan</a:t>
            </a:r>
            <a:endParaRPr lang="en-US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err="1" smtClean="0"/>
              <a:t>tajamkan</a:t>
            </a:r>
            <a:r>
              <a:rPr lang="en-US" dirty="0" smtClean="0"/>
              <a:t>, </a:t>
            </a:r>
            <a:r>
              <a:rPr lang="en-US" dirty="0" err="1" smtClean="0"/>
              <a:t>terjemahkan</a:t>
            </a:r>
            <a:r>
              <a:rPr lang="en-US" dirty="0" smtClean="0"/>
              <a:t>, </a:t>
            </a:r>
            <a:r>
              <a:rPr lang="en-US" dirty="0" err="1" smtClean="0"/>
              <a:t>traktor</a:t>
            </a:r>
            <a:endParaRPr lang="en-US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err="1" smtClean="0"/>
              <a:t>Sapu</a:t>
            </a:r>
            <a:r>
              <a:rPr lang="en-US" dirty="0" smtClean="0"/>
              <a:t>, </a:t>
            </a:r>
            <a:r>
              <a:rPr lang="en-US" dirty="0" err="1" smtClean="0"/>
              <a:t>sukseskan</a:t>
            </a:r>
            <a:r>
              <a:rPr lang="en-US" dirty="0" smtClean="0"/>
              <a:t>, </a:t>
            </a:r>
            <a:r>
              <a:rPr lang="en-US" dirty="0" err="1" smtClean="0"/>
              <a:t>survai</a:t>
            </a:r>
            <a:r>
              <a:rPr lang="en-US" dirty="0" smtClean="0"/>
              <a:t>, </a:t>
            </a:r>
            <a:r>
              <a:rPr lang="en-US" dirty="0" err="1" smtClean="0"/>
              <a:t>syukuri</a:t>
            </a:r>
            <a:r>
              <a:rPr lang="en-US" dirty="0" smtClean="0"/>
              <a:t>, </a:t>
            </a:r>
            <a:r>
              <a:rPr lang="en-US" dirty="0" err="1" smtClean="0"/>
              <a:t>syaratkan</a:t>
            </a:r>
            <a:endParaRPr lang="en-US" dirty="0" smtClean="0"/>
          </a:p>
        </p:txBody>
      </p:sp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0C8290-0C18-49FD-88FE-B0F3FD91B509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14400"/>
            <a:ext cx="7772400" cy="5181600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3200" i="1" dirty="0" smtClean="0">
                <a:solidFill>
                  <a:srgbClr val="FF0000"/>
                </a:solidFill>
              </a:rPr>
              <a:t>P</a:t>
            </a:r>
            <a:r>
              <a:rPr lang="id-ID" sz="3200" i="1" dirty="0" smtClean="0">
                <a:solidFill>
                  <a:srgbClr val="FF0000"/>
                </a:solidFill>
              </a:rPr>
              <a:t>ilihlah kata turunan yang benar.</a:t>
            </a:r>
            <a:endParaRPr lang="en-US" sz="3200" i="1" dirty="0" smtClean="0">
              <a:solidFill>
                <a:srgbClr val="FF00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Pengianatan-Pengkhianatan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Pencatan-pengecatan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Pencurian-penyurian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Pengikisan-pengkikisan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Pengklasifikasian-pengelasifikasian</a:t>
            </a:r>
            <a:endParaRPr lang="en-US" sz="3200" dirty="0" smtClean="0"/>
          </a:p>
        </p:txBody>
      </p:sp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66E64C1-16FA-4093-9C19-A6190181F06A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685800" y="381000"/>
            <a:ext cx="7772400" cy="5715000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3200" i="1" dirty="0" smtClean="0">
                <a:solidFill>
                  <a:srgbClr val="FF0000"/>
                </a:solidFill>
              </a:rPr>
              <a:t>P</a:t>
            </a:r>
            <a:r>
              <a:rPr lang="id-ID" sz="3200" i="1" dirty="0" smtClean="0">
                <a:solidFill>
                  <a:srgbClr val="FF0000"/>
                </a:solidFill>
              </a:rPr>
              <a:t>ilihlah kata ulang yang benar.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Mengata-ngatai - mengata-atai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Mengibas-ibaskan – mengibas – ngibaskan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Menyobek-sobek – menyobek – nyobek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Memetik-petiki – memetik metiki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z="3200" dirty="0" smtClean="0"/>
              <a:t>Menyium-nyiumi – mencium-ciumi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7E43F0-AC24-4408-9E96-B1B46BADF388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</TotalTime>
  <Words>124</Words>
  <Application>Microsoft Office PowerPoint</Application>
  <PresentationFormat>On-screen Show (4:3)</PresentationFormat>
  <Paragraphs>70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Opulent</vt:lpstr>
      <vt:lpstr>         TATA KATA ii BAHASA INDONESIA  </vt:lpstr>
      <vt:lpstr>Bentuk Kata</vt:lpstr>
      <vt:lpstr>Slide 3</vt:lpstr>
      <vt:lpstr>Slide 4</vt:lpstr>
      <vt:lpstr>Pengimbuhan dengan awalan meN-problematik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KATA  BAHASA INDONESIA</dc:title>
  <dc:creator>user</dc:creator>
  <cp:lastModifiedBy>user</cp:lastModifiedBy>
  <cp:revision>5</cp:revision>
  <dcterms:created xsi:type="dcterms:W3CDTF">2015-12-07T07:16:16Z</dcterms:created>
  <dcterms:modified xsi:type="dcterms:W3CDTF">2020-09-25T06:40:54Z</dcterms:modified>
</cp:coreProperties>
</file>