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7F1D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3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98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54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3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0345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001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56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937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579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20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81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2269-F6B4-4E02-BB1A-D5E32BFBB401}" type="datetimeFigureOut">
              <a:rPr lang="en-GB" smtClean="0"/>
              <a:t>05/11/2022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C93ED-24F8-4199-86DB-18D60FB275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67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05.svg"/><Relationship Id="rId7" Type="http://schemas.openxmlformats.org/officeDocument/2006/relationships/image" Target="../media/image109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107.svg"/><Relationship Id="rId4" Type="http://schemas.openxmlformats.org/officeDocument/2006/relationships/image" Target="../media/image2.png"/><Relationship Id="rId9" Type="http://schemas.openxmlformats.org/officeDocument/2006/relationships/image" Target="../media/image111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5375" y="1122363"/>
            <a:ext cx="10057039" cy="2387600"/>
          </a:xfrm>
        </p:spPr>
        <p:txBody>
          <a:bodyPr/>
          <a:lstStyle/>
          <a:p>
            <a:r>
              <a:rPr lang="en-GB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Neue Haas Grostek"/>
              </a:rPr>
              <a:t>HUKUM DAN KEBENARAN</a:t>
            </a:r>
            <a:endParaRPr lang="en-GB" b="1" dirty="0">
              <a:solidFill>
                <a:schemeClr val="accent1">
                  <a:lumMod val="60000"/>
                  <a:lumOff val="40000"/>
                </a:schemeClr>
              </a:solidFill>
              <a:latin typeface="Neue Haas Grostek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000" dirty="0" smtClean="0">
                <a:solidFill>
                  <a:schemeClr val="bg1"/>
                </a:solidFill>
              </a:rPr>
              <a:t>FILSAFAT ILMU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3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1753220"/>
            <a:ext cx="10074641" cy="47397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bg1"/>
                </a:solidFill>
              </a:rPr>
              <a:t>Tentang </a:t>
            </a:r>
            <a:r>
              <a:rPr lang="en-GB" sz="2800" dirty="0" err="1" smtClean="0">
                <a:solidFill>
                  <a:schemeClr val="bg1"/>
                </a:solidFill>
              </a:rPr>
              <a:t>kebenaran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ini</a:t>
            </a:r>
            <a:r>
              <a:rPr lang="en-GB" sz="2800" dirty="0" smtClean="0">
                <a:solidFill>
                  <a:schemeClr val="bg1"/>
                </a:solidFill>
              </a:rPr>
              <a:t>, Plato </a:t>
            </a:r>
            <a:r>
              <a:rPr lang="en-GB" sz="2800" dirty="0" err="1" smtClean="0">
                <a:solidFill>
                  <a:schemeClr val="bg1"/>
                </a:solidFill>
              </a:rPr>
              <a:t>pernah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berkata</a:t>
            </a:r>
            <a:r>
              <a:rPr lang="en-GB" sz="2800" dirty="0" smtClean="0">
                <a:solidFill>
                  <a:schemeClr val="bg1"/>
                </a:solidFill>
              </a:rPr>
              <a:t>: “</a:t>
            </a:r>
            <a:r>
              <a:rPr lang="en-GB" sz="2800" dirty="0" err="1" smtClean="0">
                <a:solidFill>
                  <a:schemeClr val="bg1"/>
                </a:solidFill>
              </a:rPr>
              <a:t>Apakah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kebenaran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itu</a:t>
            </a:r>
            <a:r>
              <a:rPr lang="en-GB" sz="2800" dirty="0" smtClean="0">
                <a:solidFill>
                  <a:schemeClr val="bg1"/>
                </a:solidFill>
              </a:rPr>
              <a:t>? </a:t>
            </a:r>
            <a:r>
              <a:rPr lang="en-GB" sz="2800" dirty="0" err="1" smtClean="0">
                <a:solidFill>
                  <a:schemeClr val="bg1"/>
                </a:solidFill>
              </a:rPr>
              <a:t>lalu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pada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waktu</a:t>
            </a:r>
            <a:r>
              <a:rPr lang="en-GB" sz="2800" dirty="0" smtClean="0">
                <a:solidFill>
                  <a:schemeClr val="bg1"/>
                </a:solidFill>
              </a:rPr>
              <a:t> yang </a:t>
            </a:r>
            <a:r>
              <a:rPr lang="en-GB" sz="2800" dirty="0" err="1" smtClean="0">
                <a:solidFill>
                  <a:schemeClr val="bg1"/>
                </a:solidFill>
              </a:rPr>
              <a:t>tak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bersamaan</a:t>
            </a:r>
            <a:r>
              <a:rPr lang="en-GB" sz="28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err="1" smtClean="0">
                <a:solidFill>
                  <a:schemeClr val="bg1"/>
                </a:solidFill>
              </a:rPr>
              <a:t>Menurut</a:t>
            </a:r>
            <a:r>
              <a:rPr lang="en-GB" sz="2800" dirty="0" smtClean="0">
                <a:solidFill>
                  <a:schemeClr val="bg1"/>
                </a:solidFill>
              </a:rPr>
              <a:t> Bradley </a:t>
            </a:r>
            <a:r>
              <a:rPr lang="en-GB" sz="2800" dirty="0" err="1" smtClean="0">
                <a:solidFill>
                  <a:schemeClr val="bg1"/>
                </a:solidFill>
              </a:rPr>
              <a:t>menjawab</a:t>
            </a:r>
            <a:r>
              <a:rPr lang="en-GB" sz="2800" dirty="0" smtClean="0">
                <a:solidFill>
                  <a:schemeClr val="bg1"/>
                </a:solidFill>
              </a:rPr>
              <a:t>; “</a:t>
            </a:r>
            <a:r>
              <a:rPr lang="en-GB" sz="2800" dirty="0" err="1" smtClean="0">
                <a:solidFill>
                  <a:schemeClr val="bg1"/>
                </a:solidFill>
              </a:rPr>
              <a:t>Kebenaran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itu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adalah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kenyataan</a:t>
            </a:r>
            <a:r>
              <a:rPr lang="en-GB" sz="2800" dirty="0" smtClean="0">
                <a:solidFill>
                  <a:schemeClr val="bg1"/>
                </a:solidFill>
              </a:rPr>
              <a:t>”, </a:t>
            </a:r>
            <a:r>
              <a:rPr lang="en-GB" sz="2800" dirty="0" err="1" smtClean="0">
                <a:solidFill>
                  <a:schemeClr val="bg1"/>
                </a:solidFill>
              </a:rPr>
              <a:t>tetapi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bukanlah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kenyataan</a:t>
            </a:r>
            <a:r>
              <a:rPr lang="en-GB" sz="2800" dirty="0" smtClean="0">
                <a:solidFill>
                  <a:schemeClr val="bg1"/>
                </a:solidFill>
              </a:rPr>
              <a:t> (das sollen) </a:t>
            </a:r>
            <a:r>
              <a:rPr lang="en-GB" sz="2800" dirty="0" err="1" smtClean="0">
                <a:solidFill>
                  <a:schemeClr val="bg1"/>
                </a:solidFill>
              </a:rPr>
              <a:t>itu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tidak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selalu</a:t>
            </a:r>
            <a:r>
              <a:rPr lang="en-GB" sz="2800" dirty="0" smtClean="0">
                <a:solidFill>
                  <a:schemeClr val="bg1"/>
                </a:solidFill>
              </a:rPr>
              <a:t> yang </a:t>
            </a:r>
            <a:r>
              <a:rPr lang="en-GB" sz="2800" dirty="0" err="1" smtClean="0">
                <a:solidFill>
                  <a:schemeClr val="bg1"/>
                </a:solidFill>
              </a:rPr>
              <a:t>seharusnya</a:t>
            </a:r>
            <a:r>
              <a:rPr lang="en-GB" sz="2800" dirty="0" smtClean="0">
                <a:solidFill>
                  <a:schemeClr val="bg1"/>
                </a:solidFill>
              </a:rPr>
              <a:t> (das sein) yang </a:t>
            </a:r>
            <a:r>
              <a:rPr lang="en-GB" sz="2800" dirty="0" err="1" smtClean="0">
                <a:solidFill>
                  <a:schemeClr val="bg1"/>
                </a:solidFill>
              </a:rPr>
              <a:t>terjadi</a:t>
            </a:r>
            <a:r>
              <a:rPr lang="en-GB" sz="2800" dirty="0" smtClean="0">
                <a:solidFill>
                  <a:schemeClr val="bg1"/>
                </a:solidFill>
              </a:rPr>
              <a:t>. </a:t>
            </a:r>
            <a:r>
              <a:rPr lang="en-GB" sz="2800" dirty="0" err="1" smtClean="0">
                <a:solidFill>
                  <a:schemeClr val="bg1"/>
                </a:solidFill>
              </a:rPr>
              <a:t>Kenyataan</a:t>
            </a:r>
            <a:r>
              <a:rPr lang="en-GB" sz="2800" dirty="0" smtClean="0">
                <a:solidFill>
                  <a:schemeClr val="bg1"/>
                </a:solidFill>
              </a:rPr>
              <a:t> yang </a:t>
            </a:r>
            <a:r>
              <a:rPr lang="en-GB" sz="2800" dirty="0" err="1" smtClean="0">
                <a:solidFill>
                  <a:schemeClr val="bg1"/>
                </a:solidFill>
              </a:rPr>
              <a:t>terjadi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bisa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saja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berbentuk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ketidakbenaran</a:t>
            </a:r>
            <a:r>
              <a:rPr lang="en-GB" sz="2800" dirty="0" smtClean="0">
                <a:solidFill>
                  <a:schemeClr val="bg1"/>
                </a:solidFill>
              </a:rPr>
              <a:t> (</a:t>
            </a:r>
            <a:r>
              <a:rPr lang="en-GB" sz="2800" dirty="0" err="1" smtClean="0">
                <a:solidFill>
                  <a:schemeClr val="bg1"/>
                </a:solidFill>
              </a:rPr>
              <a:t>keburukan</a:t>
            </a:r>
            <a:r>
              <a:rPr lang="en-GB" sz="2800" dirty="0" smtClean="0">
                <a:solidFill>
                  <a:schemeClr val="bg1"/>
                </a:solidFill>
              </a:rPr>
              <a:t>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err="1" smtClean="0">
                <a:solidFill>
                  <a:schemeClr val="bg1"/>
                </a:solidFill>
              </a:rPr>
              <a:t>Jadi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ada</a:t>
            </a:r>
            <a:r>
              <a:rPr lang="en-GB" sz="2800" dirty="0" smtClean="0">
                <a:solidFill>
                  <a:schemeClr val="bg1"/>
                </a:solidFill>
              </a:rPr>
              <a:t> 2 </a:t>
            </a:r>
            <a:r>
              <a:rPr lang="en-GB" sz="2800" dirty="0" err="1" smtClean="0">
                <a:solidFill>
                  <a:schemeClr val="bg1"/>
                </a:solidFill>
              </a:rPr>
              <a:t>pengertian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kebenaran</a:t>
            </a:r>
            <a:r>
              <a:rPr lang="en-GB" sz="2800" dirty="0" smtClean="0">
                <a:solidFill>
                  <a:schemeClr val="bg1"/>
                </a:solidFill>
              </a:rPr>
              <a:t>, </a:t>
            </a:r>
            <a:r>
              <a:rPr lang="en-GB" sz="2800" dirty="0" err="1" smtClean="0">
                <a:solidFill>
                  <a:schemeClr val="bg1"/>
                </a:solidFill>
              </a:rPr>
              <a:t>yaitu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kebenaran</a:t>
            </a:r>
            <a:r>
              <a:rPr lang="en-GB" sz="2800" dirty="0" smtClean="0">
                <a:solidFill>
                  <a:schemeClr val="bg1"/>
                </a:solidFill>
              </a:rPr>
              <a:t> yang </a:t>
            </a:r>
            <a:r>
              <a:rPr lang="en-GB" sz="2800" dirty="0" err="1" smtClean="0">
                <a:solidFill>
                  <a:schemeClr val="bg1"/>
                </a:solidFill>
              </a:rPr>
              <a:t>berarti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nyata-nyata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terjadi</a:t>
            </a:r>
            <a:r>
              <a:rPr lang="en-GB" sz="2800" dirty="0" smtClean="0">
                <a:solidFill>
                  <a:schemeClr val="bg1"/>
                </a:solidFill>
              </a:rPr>
              <a:t> di </a:t>
            </a:r>
            <a:r>
              <a:rPr lang="en-GB" sz="2800" dirty="0" err="1" smtClean="0">
                <a:solidFill>
                  <a:schemeClr val="bg1"/>
                </a:solidFill>
              </a:rPr>
              <a:t>satu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pihak</a:t>
            </a:r>
            <a:r>
              <a:rPr lang="en-GB" sz="2800" dirty="0" smtClean="0">
                <a:solidFill>
                  <a:schemeClr val="bg1"/>
                </a:solidFill>
              </a:rPr>
              <a:t>, </a:t>
            </a:r>
            <a:r>
              <a:rPr lang="en-GB" sz="2800" dirty="0" err="1" smtClean="0">
                <a:solidFill>
                  <a:schemeClr val="bg1"/>
                </a:solidFill>
              </a:rPr>
              <a:t>dan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kebenaran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dalam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arti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lawan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dari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keburukan</a:t>
            </a:r>
            <a:r>
              <a:rPr lang="en-GB" sz="2800" dirty="0" smtClean="0">
                <a:solidFill>
                  <a:schemeClr val="bg1"/>
                </a:solidFill>
              </a:rPr>
              <a:t> (</a:t>
            </a:r>
            <a:r>
              <a:rPr lang="en-GB" sz="2800" dirty="0" err="1" smtClean="0">
                <a:solidFill>
                  <a:schemeClr val="bg1"/>
                </a:solidFill>
              </a:rPr>
              <a:t>ketidakbenaran</a:t>
            </a:r>
            <a:r>
              <a:rPr lang="en-GB" sz="2800" dirty="0" smtClean="0">
                <a:solidFill>
                  <a:schemeClr val="bg1"/>
                </a:solidFill>
              </a:rPr>
              <a:t>)</a:t>
            </a:r>
            <a:endParaRPr lang="en-US" sz="2400" dirty="0">
              <a:solidFill>
                <a:schemeClr val="bg1"/>
              </a:solidFill>
              <a:latin typeface="HK Grotesk Light"/>
            </a:endParaRPr>
          </a:p>
        </p:txBody>
      </p:sp>
      <p:sp>
        <p:nvSpPr>
          <p:cNvPr id="3" name="TextBox 7"/>
          <p:cNvSpPr txBox="1"/>
          <p:nvPr/>
        </p:nvSpPr>
        <p:spPr>
          <a:xfrm>
            <a:off x="685800" y="591820"/>
            <a:ext cx="9681482" cy="8020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20"/>
              </a:lnSpc>
              <a:spcBef>
                <a:spcPct val="0"/>
              </a:spcBef>
            </a:pPr>
            <a:r>
              <a:rPr lang="en-US" sz="5400" b="1" dirty="0" err="1" smtClean="0">
                <a:solidFill>
                  <a:srgbClr val="D6A781"/>
                </a:solidFill>
                <a:latin typeface="HK Grotesk Bold"/>
              </a:rPr>
              <a:t>Kebenaran</a:t>
            </a:r>
            <a:endParaRPr lang="en-US" sz="5400" b="1" dirty="0">
              <a:solidFill>
                <a:srgbClr val="D6A781"/>
              </a:solidFill>
              <a:latin typeface="HK Grotesk Bold"/>
            </a:endParaRPr>
          </a:p>
        </p:txBody>
      </p:sp>
    </p:spTree>
    <p:extLst>
      <p:ext uri="{BB962C8B-B14F-4D97-AF65-F5344CB8AC3E}">
        <p14:creationId xmlns:p14="http://schemas.microsoft.com/office/powerpoint/2010/main" val="4067585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431559" y="1818534"/>
            <a:ext cx="10074641" cy="41678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2450"/>
              </a:lnSpc>
            </a:pP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Teori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Korespondensi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yang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menyatakan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bahwa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sebuah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pernyataan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adalah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benar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jika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isinya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sesuai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dengan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atau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mencerminkan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kenyataannya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sebagaimana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adanya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.</a:t>
            </a:r>
          </a:p>
          <a:p>
            <a:pPr>
              <a:lnSpc>
                <a:spcPts val="2450"/>
              </a:lnSpc>
            </a:pPr>
            <a:endParaRPr lang="en-US" sz="2333" dirty="0">
              <a:solidFill>
                <a:srgbClr val="FFFFFF"/>
              </a:solidFill>
              <a:latin typeface="HK Grotesk Light"/>
            </a:endParaRPr>
          </a:p>
          <a:p>
            <a:pPr>
              <a:lnSpc>
                <a:spcPts val="2450"/>
              </a:lnSpc>
            </a:pP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Teori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Koherensi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yang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menyatakan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bahwa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kebenaran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adalah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kesesuaian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antara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sebuah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pernyataan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dengan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pernyataan-pernyataan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lainnya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yang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sudah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diteri­ma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sebagai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benar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.</a:t>
            </a:r>
          </a:p>
          <a:p>
            <a:pPr>
              <a:lnSpc>
                <a:spcPts val="2450"/>
              </a:lnSpc>
            </a:pPr>
            <a:endParaRPr lang="en-US" sz="2333" dirty="0">
              <a:solidFill>
                <a:srgbClr val="FFFFFF"/>
              </a:solidFill>
              <a:latin typeface="HK Grotesk Light"/>
            </a:endParaRPr>
          </a:p>
          <a:p>
            <a:pPr>
              <a:lnSpc>
                <a:spcPts val="2450"/>
              </a:lnSpc>
            </a:pP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Teori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Pragmatik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yang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menyatakan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bahwa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yang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benar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adalah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yang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efektif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.</a:t>
            </a:r>
          </a:p>
          <a:p>
            <a:pPr>
              <a:lnSpc>
                <a:spcPts val="2450"/>
              </a:lnSpc>
            </a:pPr>
            <a:endParaRPr lang="en-US" sz="2333" dirty="0">
              <a:solidFill>
                <a:srgbClr val="FFFFFF"/>
              </a:solidFill>
              <a:latin typeface="HK Grotesk Light"/>
            </a:endParaRPr>
          </a:p>
          <a:p>
            <a:pPr>
              <a:lnSpc>
                <a:spcPts val="2450"/>
              </a:lnSpc>
            </a:pP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Teori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Intersubjektivitas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yang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menyatakan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bahwa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kebenaran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adalah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kesesuaian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atau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konsensus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yang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dapat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dicapai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atau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diterima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oleh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orang,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terutama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di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kalangan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para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pakar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 </a:t>
            </a:r>
            <a:r>
              <a:rPr lang="en-US" sz="2333" dirty="0" err="1">
                <a:solidFill>
                  <a:srgbClr val="FFFFFF"/>
                </a:solidFill>
                <a:latin typeface="HK Grotesk Light"/>
              </a:rPr>
              <a:t>sekeahlian</a:t>
            </a:r>
            <a:r>
              <a:rPr lang="en-US" sz="2333" dirty="0">
                <a:solidFill>
                  <a:srgbClr val="FFFFFF"/>
                </a:solidFill>
                <a:latin typeface="HK Grotesk Light"/>
              </a:rPr>
              <a:t>.</a:t>
            </a:r>
          </a:p>
        </p:txBody>
      </p:sp>
      <p:pic>
        <p:nvPicPr>
          <p:cNvPr id="3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>
          <a:xfrm>
            <a:off x="685800" y="1786784"/>
            <a:ext cx="400058" cy="525989"/>
          </a:xfrm>
          <a:prstGeom prst="rect">
            <a:avLst/>
          </a:prstGeom>
        </p:spPr>
      </p:pic>
      <p:pic>
        <p:nvPicPr>
          <p:cNvPr id="4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>
            <a:off x="685800" y="3149330"/>
            <a:ext cx="400058" cy="559340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>
            <a:fillRect/>
          </a:stretch>
        </p:blipFill>
        <p:spPr>
          <a:xfrm>
            <a:off x="758276" y="4076970"/>
            <a:ext cx="327582" cy="559340"/>
          </a:xfrm>
          <a:prstGeom prst="rect">
            <a:avLst/>
          </a:prstGeom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730129" y="5004611"/>
            <a:ext cx="311401" cy="559340"/>
          </a:xfrm>
          <a:prstGeom prst="rect">
            <a:avLst/>
          </a:prstGeom>
        </p:spPr>
      </p:pic>
      <p:sp>
        <p:nvSpPr>
          <p:cNvPr id="7" name="TextBox 7"/>
          <p:cNvSpPr txBox="1"/>
          <p:nvPr/>
        </p:nvSpPr>
        <p:spPr>
          <a:xfrm>
            <a:off x="685800" y="591820"/>
            <a:ext cx="9681482" cy="784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20"/>
              </a:lnSpc>
              <a:spcBef>
                <a:spcPct val="0"/>
              </a:spcBef>
            </a:pPr>
            <a:r>
              <a:rPr lang="en-US" sz="4800" b="1" dirty="0">
                <a:solidFill>
                  <a:srgbClr val="D6A781"/>
                </a:solidFill>
                <a:latin typeface="HK Grotesk Bold"/>
              </a:rPr>
              <a:t>Empat </a:t>
            </a:r>
            <a:r>
              <a:rPr lang="en-US" sz="4800" b="1" dirty="0" err="1">
                <a:solidFill>
                  <a:srgbClr val="D6A781"/>
                </a:solidFill>
                <a:latin typeface="HK Grotesk Bold"/>
              </a:rPr>
              <a:t>Teori</a:t>
            </a:r>
            <a:r>
              <a:rPr lang="en-US" sz="4800" b="1" dirty="0">
                <a:solidFill>
                  <a:srgbClr val="D6A781"/>
                </a:solidFill>
                <a:latin typeface="HK Grotesk Bold"/>
              </a:rPr>
              <a:t> </a:t>
            </a:r>
            <a:r>
              <a:rPr lang="en-US" sz="4800" b="1" dirty="0" err="1">
                <a:solidFill>
                  <a:srgbClr val="D6A781"/>
                </a:solidFill>
                <a:latin typeface="HK Grotesk Bold"/>
              </a:rPr>
              <a:t>Kebenaran</a:t>
            </a:r>
            <a:endParaRPr lang="en-US" sz="4800" b="1" dirty="0">
              <a:solidFill>
                <a:srgbClr val="D6A781"/>
              </a:solidFill>
              <a:latin typeface="HK Grotesk Bold"/>
            </a:endParaRPr>
          </a:p>
        </p:txBody>
      </p:sp>
    </p:spTree>
    <p:extLst>
      <p:ext uri="{BB962C8B-B14F-4D97-AF65-F5344CB8AC3E}">
        <p14:creationId xmlns:p14="http://schemas.microsoft.com/office/powerpoint/2010/main" val="221743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2390034"/>
            <a:ext cx="10074641" cy="40626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err="1" smtClean="0">
                <a:solidFill>
                  <a:schemeClr val="bg1"/>
                </a:solidFill>
              </a:rPr>
              <a:t>Teori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kebenaran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tsb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dikaitkan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dengan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kebenaran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hukum</a:t>
            </a:r>
            <a:r>
              <a:rPr lang="en-GB" sz="2400" dirty="0" smtClean="0">
                <a:solidFill>
                  <a:schemeClr val="bg1"/>
                </a:solidFill>
              </a:rPr>
              <a:t>, </a:t>
            </a:r>
            <a:r>
              <a:rPr lang="en-GB" sz="2400" dirty="0" err="1" smtClean="0">
                <a:solidFill>
                  <a:schemeClr val="bg1"/>
                </a:solidFill>
              </a:rPr>
              <a:t>maka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akan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sulit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untuk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menentukan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kriteria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kebenaran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apa</a:t>
            </a:r>
            <a:r>
              <a:rPr lang="en-GB" sz="2400" dirty="0" smtClean="0">
                <a:solidFill>
                  <a:schemeClr val="bg1"/>
                </a:solidFill>
              </a:rPr>
              <a:t> yang </a:t>
            </a:r>
            <a:r>
              <a:rPr lang="en-GB" sz="2400" dirty="0" err="1" smtClean="0">
                <a:solidFill>
                  <a:schemeClr val="bg1"/>
                </a:solidFill>
              </a:rPr>
              <a:t>digunakan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dalam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menentukan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kebenaran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hukum</a:t>
            </a:r>
            <a:r>
              <a:rPr lang="en-GB" sz="2400" dirty="0" smtClean="0">
                <a:solidFill>
                  <a:schemeClr val="bg1"/>
                </a:solidFill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chemeClr val="bg1"/>
                </a:solidFill>
              </a:rPr>
              <a:t>Para </a:t>
            </a:r>
            <a:r>
              <a:rPr lang="en-GB" sz="2400" dirty="0" err="1" smtClean="0">
                <a:solidFill>
                  <a:schemeClr val="bg1"/>
                </a:solidFill>
              </a:rPr>
              <a:t>filsuf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dengan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berbagai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alur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pemikiran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tidak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dapat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bersatu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dalam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menentukan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kriteria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kebenaran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apa</a:t>
            </a:r>
            <a:r>
              <a:rPr lang="en-GB" sz="2400" dirty="0" smtClean="0">
                <a:solidFill>
                  <a:schemeClr val="bg1"/>
                </a:solidFill>
              </a:rPr>
              <a:t> yang </a:t>
            </a:r>
            <a:r>
              <a:rPr lang="en-GB" sz="2400" dirty="0" err="1" smtClean="0">
                <a:solidFill>
                  <a:schemeClr val="bg1"/>
                </a:solidFill>
              </a:rPr>
              <a:t>digunakan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dalam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menentukan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kebenaran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hukum</a:t>
            </a:r>
            <a:r>
              <a:rPr lang="en-GB" sz="2400" dirty="0" smtClean="0">
                <a:solidFill>
                  <a:schemeClr val="bg1"/>
                </a:solidFill>
              </a:rPr>
              <a:t>. </a:t>
            </a:r>
            <a:r>
              <a:rPr lang="en-GB" sz="2400" dirty="0" err="1" smtClean="0">
                <a:solidFill>
                  <a:schemeClr val="bg1"/>
                </a:solidFill>
              </a:rPr>
              <a:t>Namun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paradigma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seseoranglah</a:t>
            </a:r>
            <a:r>
              <a:rPr lang="en-GB" sz="2400" dirty="0" smtClean="0">
                <a:solidFill>
                  <a:schemeClr val="bg1"/>
                </a:solidFill>
              </a:rPr>
              <a:t> yang </a:t>
            </a:r>
            <a:r>
              <a:rPr lang="en-GB" sz="2400" dirty="0" err="1" smtClean="0">
                <a:solidFill>
                  <a:schemeClr val="bg1"/>
                </a:solidFill>
              </a:rPr>
              <a:t>menentukan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sesuatu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itu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benar</a:t>
            </a:r>
            <a:r>
              <a:rPr lang="en-GB" sz="2400" dirty="0" smtClean="0">
                <a:solidFill>
                  <a:schemeClr val="bg1"/>
                </a:solidFill>
              </a:rPr>
              <a:t>, </a:t>
            </a:r>
            <a:r>
              <a:rPr lang="en-GB" sz="2400" dirty="0" err="1" smtClean="0">
                <a:solidFill>
                  <a:schemeClr val="bg1"/>
                </a:solidFill>
              </a:rPr>
              <a:t>karena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kebenaran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itu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bersifat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subjektif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dan</a:t>
            </a:r>
            <a:r>
              <a:rPr lang="en-GB" sz="2400" dirty="0" smtClean="0">
                <a:solidFill>
                  <a:schemeClr val="bg1"/>
                </a:solidFill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</a:rPr>
              <a:t>tentatif</a:t>
            </a:r>
            <a:endParaRPr lang="en-GB" sz="24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bg1"/>
              </a:solidFill>
              <a:latin typeface="HK Grotesk Ligh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solidFill>
                  <a:schemeClr val="bg1"/>
                </a:solidFill>
              </a:rPr>
              <a:t>Kebenaran yang dianut seseorang menuntunnya untuk mencari dan menemukan serta meyakinkan dia tentang sesuatu yang benar itu.</a:t>
            </a:r>
            <a:endParaRPr lang="en-US" sz="2333" dirty="0">
              <a:solidFill>
                <a:schemeClr val="bg1"/>
              </a:solidFill>
              <a:latin typeface="HK Grotesk Light"/>
            </a:endParaRPr>
          </a:p>
        </p:txBody>
      </p:sp>
      <p:sp>
        <p:nvSpPr>
          <p:cNvPr id="3" name="TextBox 7"/>
          <p:cNvSpPr txBox="1"/>
          <p:nvPr/>
        </p:nvSpPr>
        <p:spPr>
          <a:xfrm>
            <a:off x="685800" y="591820"/>
            <a:ext cx="9681482" cy="17184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20"/>
              </a:lnSpc>
              <a:spcBef>
                <a:spcPct val="0"/>
              </a:spcBef>
            </a:pPr>
            <a:r>
              <a:rPr lang="en-US" sz="4400" b="1" dirty="0" err="1" smtClean="0">
                <a:solidFill>
                  <a:srgbClr val="D6A781"/>
                </a:solidFill>
                <a:latin typeface="HK Grotesk Bold"/>
              </a:rPr>
              <a:t>Kebenaran</a:t>
            </a:r>
            <a:r>
              <a:rPr lang="en-US" sz="4400" b="1" dirty="0" smtClean="0">
                <a:solidFill>
                  <a:srgbClr val="D6A781"/>
                </a:solidFill>
                <a:latin typeface="HK Grotesk Bold"/>
              </a:rPr>
              <a:t> </a:t>
            </a:r>
            <a:r>
              <a:rPr lang="en-US" sz="4400" b="1" dirty="0" err="1" smtClean="0">
                <a:solidFill>
                  <a:srgbClr val="D6A781"/>
                </a:solidFill>
                <a:latin typeface="HK Grotesk Bold"/>
              </a:rPr>
              <a:t>dalam</a:t>
            </a:r>
            <a:r>
              <a:rPr lang="en-US" sz="4400" b="1" dirty="0" smtClean="0">
                <a:solidFill>
                  <a:srgbClr val="D6A781"/>
                </a:solidFill>
                <a:latin typeface="HK Grotesk Bold"/>
              </a:rPr>
              <a:t> </a:t>
            </a:r>
            <a:r>
              <a:rPr lang="en-US" sz="4400" b="1" dirty="0" err="1" smtClean="0">
                <a:solidFill>
                  <a:srgbClr val="D6A781"/>
                </a:solidFill>
                <a:latin typeface="HK Grotesk Bold"/>
              </a:rPr>
              <a:t>Perspektif</a:t>
            </a:r>
            <a:r>
              <a:rPr lang="en-US" sz="4400" b="1" dirty="0" smtClean="0">
                <a:solidFill>
                  <a:srgbClr val="D6A781"/>
                </a:solidFill>
                <a:latin typeface="HK Grotesk Bold"/>
              </a:rPr>
              <a:t> </a:t>
            </a:r>
            <a:r>
              <a:rPr lang="en-US" sz="4400" b="1" dirty="0" err="1" smtClean="0">
                <a:solidFill>
                  <a:srgbClr val="D6A781"/>
                </a:solidFill>
                <a:latin typeface="HK Grotesk Bold"/>
              </a:rPr>
              <a:t>Filsafat</a:t>
            </a:r>
            <a:r>
              <a:rPr lang="en-US" sz="4400" b="1" dirty="0" smtClean="0">
                <a:solidFill>
                  <a:srgbClr val="D6A781"/>
                </a:solidFill>
                <a:latin typeface="HK Grotesk Bold"/>
              </a:rPr>
              <a:t> Hukum</a:t>
            </a:r>
            <a:endParaRPr lang="en-US" sz="4400" b="1" dirty="0">
              <a:solidFill>
                <a:srgbClr val="D6A781"/>
              </a:solidFill>
              <a:latin typeface="HK Grotesk Bold"/>
            </a:endParaRPr>
          </a:p>
        </p:txBody>
      </p:sp>
    </p:spTree>
    <p:extLst>
      <p:ext uri="{BB962C8B-B14F-4D97-AF65-F5344CB8AC3E}">
        <p14:creationId xmlns:p14="http://schemas.microsoft.com/office/powerpoint/2010/main" val="362597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2390034"/>
            <a:ext cx="10074641" cy="38779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GB" sz="2800" dirty="0" err="1">
                <a:solidFill>
                  <a:schemeClr val="bg1"/>
                </a:solidFill>
              </a:rPr>
              <a:t>K</a:t>
            </a:r>
            <a:r>
              <a:rPr lang="en-GB" sz="2800" dirty="0" err="1" smtClean="0">
                <a:solidFill>
                  <a:schemeClr val="bg1"/>
                </a:solidFill>
              </a:rPr>
              <a:t>ebenaran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hukum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dilihat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dari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pengertian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dan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fungsi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hukum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itu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sendiri</a:t>
            </a:r>
            <a:r>
              <a:rPr lang="en-GB" sz="2800" dirty="0" smtClean="0">
                <a:solidFill>
                  <a:schemeClr val="bg1"/>
                </a:solidFill>
              </a:rPr>
              <a:t>, </a:t>
            </a:r>
            <a:r>
              <a:rPr lang="en-GB" sz="2800" dirty="0" err="1" smtClean="0">
                <a:solidFill>
                  <a:schemeClr val="bg1"/>
                </a:solidFill>
              </a:rPr>
              <a:t>maka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dapat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disimpulkan</a:t>
            </a:r>
            <a:r>
              <a:rPr lang="en-GB" sz="2800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 err="1" smtClean="0">
                <a:solidFill>
                  <a:schemeClr val="bg1"/>
                </a:solidFill>
              </a:rPr>
              <a:t>Pertama</a:t>
            </a:r>
            <a:r>
              <a:rPr lang="en-GB" sz="2800" dirty="0" smtClean="0">
                <a:solidFill>
                  <a:schemeClr val="bg1"/>
                </a:solidFill>
              </a:rPr>
              <a:t>, </a:t>
            </a:r>
            <a:r>
              <a:rPr lang="en-GB" sz="2800" dirty="0" err="1" smtClean="0">
                <a:solidFill>
                  <a:schemeClr val="bg1"/>
                </a:solidFill>
              </a:rPr>
              <a:t>apakah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benar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hukum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itu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merupakan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sekumpulan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peraturan-peraturan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atau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kaedahkaedah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dalam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suatu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kehidupan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bersama</a:t>
            </a:r>
            <a:r>
              <a:rPr lang="en-GB" sz="2800" dirty="0" smtClean="0">
                <a:solidFill>
                  <a:schemeClr val="bg1"/>
                </a:solidFill>
              </a:rPr>
              <a:t>, </a:t>
            </a:r>
            <a:r>
              <a:rPr lang="en-GB" sz="2800" dirty="0" err="1" smtClean="0">
                <a:solidFill>
                  <a:schemeClr val="bg1"/>
                </a:solidFill>
              </a:rPr>
              <a:t>maka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benar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hukum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merupakan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kumpulan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aturan</a:t>
            </a:r>
            <a:r>
              <a:rPr lang="en-GB" sz="2800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800" dirty="0" err="1" smtClean="0">
                <a:solidFill>
                  <a:schemeClr val="bg1"/>
                </a:solidFill>
              </a:rPr>
              <a:t>Kedua</a:t>
            </a:r>
            <a:r>
              <a:rPr lang="en-GB" sz="2800" dirty="0" smtClean="0">
                <a:solidFill>
                  <a:schemeClr val="bg1"/>
                </a:solidFill>
              </a:rPr>
              <a:t>, </a:t>
            </a:r>
            <a:r>
              <a:rPr lang="en-GB" sz="2800" dirty="0" err="1" smtClean="0">
                <a:solidFill>
                  <a:schemeClr val="bg1"/>
                </a:solidFill>
              </a:rPr>
              <a:t>apakah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benar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fungsi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hukum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itu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adalah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untuk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mengatur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kehidupan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manusia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maka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jawabannya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benar</a:t>
            </a:r>
            <a:r>
              <a:rPr lang="en-GB" sz="2800" dirty="0" smtClean="0">
                <a:solidFill>
                  <a:schemeClr val="bg1"/>
                </a:solidFill>
              </a:rPr>
              <a:t>. </a:t>
            </a:r>
            <a:r>
              <a:rPr lang="en-GB" sz="2800" dirty="0" err="1" smtClean="0">
                <a:solidFill>
                  <a:schemeClr val="bg1"/>
                </a:solidFill>
              </a:rPr>
              <a:t>Kendati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memang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harus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ditegaskan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bahwa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hukum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itu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ada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untuk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manusia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bukan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manusia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ada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untuk</a:t>
            </a:r>
            <a:r>
              <a:rPr lang="en-GB" sz="2800" dirty="0" smtClean="0">
                <a:solidFill>
                  <a:schemeClr val="bg1"/>
                </a:solidFill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</a:rPr>
              <a:t>hukum</a:t>
            </a:r>
            <a:r>
              <a:rPr lang="en-GB" sz="2800" dirty="0" smtClean="0">
                <a:solidFill>
                  <a:schemeClr val="bg1"/>
                </a:solidFill>
              </a:rPr>
              <a:t>.</a:t>
            </a:r>
            <a:endParaRPr lang="en-US" sz="2400" dirty="0">
              <a:solidFill>
                <a:schemeClr val="bg1"/>
              </a:solidFill>
              <a:latin typeface="HK Grotesk Light"/>
            </a:endParaRPr>
          </a:p>
        </p:txBody>
      </p:sp>
      <p:sp>
        <p:nvSpPr>
          <p:cNvPr id="3" name="TextBox 7"/>
          <p:cNvSpPr txBox="1"/>
          <p:nvPr/>
        </p:nvSpPr>
        <p:spPr>
          <a:xfrm>
            <a:off x="685800" y="591820"/>
            <a:ext cx="9681482" cy="17184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720"/>
              </a:lnSpc>
              <a:spcBef>
                <a:spcPct val="0"/>
              </a:spcBef>
            </a:pPr>
            <a:r>
              <a:rPr lang="en-US" sz="4400" b="1" dirty="0" err="1" smtClean="0">
                <a:solidFill>
                  <a:srgbClr val="D6A781"/>
                </a:solidFill>
                <a:latin typeface="HK Grotesk Bold"/>
              </a:rPr>
              <a:t>Kebenaran</a:t>
            </a:r>
            <a:r>
              <a:rPr lang="en-US" sz="4400" b="1" dirty="0" smtClean="0">
                <a:solidFill>
                  <a:srgbClr val="D6A781"/>
                </a:solidFill>
                <a:latin typeface="HK Grotesk Bold"/>
              </a:rPr>
              <a:t> </a:t>
            </a:r>
            <a:r>
              <a:rPr lang="en-US" sz="4400" b="1" dirty="0" err="1" smtClean="0">
                <a:solidFill>
                  <a:srgbClr val="D6A781"/>
                </a:solidFill>
                <a:latin typeface="HK Grotesk Bold"/>
              </a:rPr>
              <a:t>dalam</a:t>
            </a:r>
            <a:r>
              <a:rPr lang="en-US" sz="4400" b="1" dirty="0" smtClean="0">
                <a:solidFill>
                  <a:srgbClr val="D6A781"/>
                </a:solidFill>
                <a:latin typeface="HK Grotesk Bold"/>
              </a:rPr>
              <a:t> </a:t>
            </a:r>
            <a:r>
              <a:rPr lang="en-US" sz="4400" b="1" dirty="0" err="1" smtClean="0">
                <a:solidFill>
                  <a:srgbClr val="D6A781"/>
                </a:solidFill>
                <a:latin typeface="HK Grotesk Bold"/>
              </a:rPr>
              <a:t>Perspektif</a:t>
            </a:r>
            <a:r>
              <a:rPr lang="en-US" sz="4400" b="1" dirty="0" smtClean="0">
                <a:solidFill>
                  <a:srgbClr val="D6A781"/>
                </a:solidFill>
                <a:latin typeface="HK Grotesk Bold"/>
              </a:rPr>
              <a:t> </a:t>
            </a:r>
            <a:r>
              <a:rPr lang="en-US" sz="4400" b="1" dirty="0" err="1" smtClean="0">
                <a:solidFill>
                  <a:srgbClr val="D6A781"/>
                </a:solidFill>
                <a:latin typeface="HK Grotesk Bold"/>
              </a:rPr>
              <a:t>Filsafat</a:t>
            </a:r>
            <a:r>
              <a:rPr lang="en-US" sz="4400" b="1" dirty="0" smtClean="0">
                <a:solidFill>
                  <a:srgbClr val="D6A781"/>
                </a:solidFill>
                <a:latin typeface="HK Grotesk Bold"/>
              </a:rPr>
              <a:t> Hukum</a:t>
            </a:r>
            <a:endParaRPr lang="en-US" sz="4400" b="1" dirty="0">
              <a:solidFill>
                <a:srgbClr val="D6A781"/>
              </a:solidFill>
              <a:latin typeface="HK Grotesk Bold"/>
            </a:endParaRPr>
          </a:p>
        </p:txBody>
      </p:sp>
    </p:spTree>
    <p:extLst>
      <p:ext uri="{BB962C8B-B14F-4D97-AF65-F5344CB8AC3E}">
        <p14:creationId xmlns:p14="http://schemas.microsoft.com/office/powerpoint/2010/main" val="358368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327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Neue Haas Grostek</vt:lpstr>
      <vt:lpstr>Arial</vt:lpstr>
      <vt:lpstr>Calibri</vt:lpstr>
      <vt:lpstr>Calibri Light</vt:lpstr>
      <vt:lpstr>HK Grotesk Bold</vt:lpstr>
      <vt:lpstr>HK Grotesk Light</vt:lpstr>
      <vt:lpstr>Office Theme</vt:lpstr>
      <vt:lpstr>HUKUM DAN KEBENARAN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DAN KEBENARAN</dc:title>
  <dc:creator>Putri Ria</dc:creator>
  <cp:lastModifiedBy>Putri Ria</cp:lastModifiedBy>
  <cp:revision>3</cp:revision>
  <dcterms:created xsi:type="dcterms:W3CDTF">2022-11-05T07:22:32Z</dcterms:created>
  <dcterms:modified xsi:type="dcterms:W3CDTF">2022-11-05T07:30:42Z</dcterms:modified>
</cp:coreProperties>
</file>