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63" r:id="rId10"/>
    <p:sldId id="267" r:id="rId11"/>
    <p:sldId id="268" r:id="rId12"/>
    <p:sldId id="264" r:id="rId13"/>
    <p:sldId id="266" r:id="rId14"/>
    <p:sldId id="265" r:id="rId15"/>
    <p:sldId id="270" r:id="rId16"/>
    <p:sldId id="271" r:id="rId17"/>
    <p:sldId id="272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25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021DC533-7796-46BE-9F10-4A2C5256F0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2DE2F6-D2F6-4224-BE5E-23369C1B7835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CBF479-41B6-44C8-986A-09F2D4FBAB53}" type="slidenum">
              <a:rPr lang="en-US"/>
              <a:pPr/>
              <a:t>12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A6C04A-5B85-48A6-8AC9-F4ED87E77500}" type="slidenum">
              <a:rPr lang="en-US"/>
              <a:pPr/>
              <a:t>13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1BD972-F5E8-4072-82FF-BF30DE32ABEA}" type="slidenum">
              <a:rPr lang="en-US"/>
              <a:pPr/>
              <a:t>14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559671-5935-4B0B-8B36-396BB7F9EF05}" type="slidenum">
              <a:rPr lang="en-US"/>
              <a:pPr/>
              <a:t>2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849D9B-CCA8-4239-AEB3-3CDB8C407ACD}" type="slidenum">
              <a:rPr lang="en-US"/>
              <a:pPr/>
              <a:t>3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3C1F54-0E36-4F87-B503-C303E2D04206}" type="slidenum">
              <a:rPr lang="en-US"/>
              <a:pPr/>
              <a:t>5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8BDFCD-CEBF-4711-9B9D-E3AED320AB5D}" type="slidenum">
              <a:rPr lang="en-US"/>
              <a:pPr/>
              <a:t>6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048054-75D5-4389-99A9-BB6EE297735B}" type="slidenum">
              <a:rPr lang="en-US"/>
              <a:pPr/>
              <a:t>7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1A5302-6E23-4F4B-8C97-FC23E7634D29}" type="slidenum">
              <a:rPr lang="en-US"/>
              <a:pPr/>
              <a:t>8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BCC423-F3C3-482F-BE5A-97CAACFED17F}" type="slidenum">
              <a:rPr lang="en-US"/>
              <a:pPr/>
              <a:t>9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89CCF9-9AF6-4B0B-906C-EC39AA6F35B7}" type="slidenum">
              <a:rPr lang="en-US"/>
              <a:pPr/>
              <a:t>10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GB"/>
              <a:t>Cliquez et modifiez le titre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GB"/>
              <a:t>Cliquez pour modifier le style des sous-titres du masque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145183-A289-4D41-90AD-813FA30A7A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5816C-EA02-4B86-90C5-682A5ED457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1D253-BA67-4946-AFF9-42DC7FD435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4FB5B-EEC8-4A67-AF9C-A9923172CC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21075-FA91-4336-A7F6-90DF46D59C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51761-934F-4B2D-97EE-5A8D008F36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C1F96-0897-446C-9403-CDE12B3981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428A2-4C99-459D-A328-5BA5379545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20A15-52DF-410D-A886-679993BF9D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40EDA-58C0-439F-8567-12A614826B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4CA71-1165-4B04-8F2E-EB7EF9C92D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2F7DB-7D98-45C0-91BB-5A9FEAB746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et modifiez le titre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modifier les styles du texte du masque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</a:p>
          <a:p>
            <a:pPr lvl="3"/>
            <a:r>
              <a:rPr lang="en-GB"/>
              <a:t>Quatrième niveau</a:t>
            </a:r>
          </a:p>
          <a:p>
            <a:pPr lvl="4"/>
            <a:r>
              <a:rPr lang="en-GB"/>
              <a:t>Cinquième niveau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B7516957-A6D7-4AE4-A0D4-975CFE86D5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45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4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4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45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4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4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45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4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4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45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4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4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45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4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4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burchill.com/IBbiology/bio_hp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burchill.com/IBbiology/bio_hp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burchill.com/IBbiology/bio_hp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burchill.com/IBbiology/bio_hp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burchill.com/IBbiology/bio_hp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saburchill.com/IBbiology/bio_hp.html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www.acel.no/reference.ht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burchill.com/IBbiology/bio_hp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biouls.cl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burchill.com/IBbiology/bio_hp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burchill.com/IBbiology/bio_hp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burchill.com/IBbiology/bio_hp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burchill.com/IBbiology/bio_hp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burchill.com/IBbiology/bio_hp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824"/>
            <a:ext cx="7772400" cy="968226"/>
          </a:xfrm>
        </p:spPr>
        <p:txBody>
          <a:bodyPr/>
          <a:lstStyle/>
          <a:p>
            <a:pPr eaLnBrk="1" hangingPunct="1"/>
            <a:r>
              <a:rPr lang="en-GB" dirty="0"/>
              <a:t>Fishing</a:t>
            </a:r>
            <a:r>
              <a:rPr lang="fr-FR" dirty="0"/>
              <a:t> 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dirty="0"/>
              <a:t>the last major exploitation of wild populations by mankind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68275" y="6494463"/>
            <a:ext cx="2171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© 2008 Paul Billiet </a:t>
            </a:r>
            <a:r>
              <a:rPr lang="en-US" sz="1200">
                <a:latin typeface="Arial" charset="0"/>
                <a:hlinkClick r:id="rId3"/>
              </a:rPr>
              <a:t>ODWS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b="1"/>
              <a:t>Maximum Sustainable Yield (MSY)</a:t>
            </a:r>
          </a:p>
        </p:txBody>
      </p:sp>
      <p:grpSp>
        <p:nvGrpSpPr>
          <p:cNvPr id="11267" name="Group 30"/>
          <p:cNvGrpSpPr>
            <a:grpSpLocks/>
          </p:cNvGrpSpPr>
          <p:nvPr/>
        </p:nvGrpSpPr>
        <p:grpSpPr bwMode="auto">
          <a:xfrm>
            <a:off x="1547813" y="1443038"/>
            <a:ext cx="6423025" cy="5414962"/>
            <a:chOff x="3238" y="1466"/>
            <a:chExt cx="10115" cy="8528"/>
          </a:xfrm>
        </p:grpSpPr>
        <p:sp>
          <p:nvSpPr>
            <p:cNvPr id="11269" name="Text Box 31"/>
            <p:cNvSpPr txBox="1">
              <a:spLocks noChangeArrowheads="1"/>
            </p:cNvSpPr>
            <p:nvPr/>
          </p:nvSpPr>
          <p:spPr bwMode="auto">
            <a:xfrm>
              <a:off x="3238" y="2228"/>
              <a:ext cx="994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r>
                <a:rPr lang="fr-FR" sz="2800" b="1">
                  <a:solidFill>
                    <a:srgbClr val="FFFF00"/>
                  </a:solidFill>
                  <a:latin typeface="Arial" charset="0"/>
                </a:rPr>
                <a:t>K</a:t>
              </a:r>
              <a:endParaRPr lang="en-GB" sz="2400">
                <a:latin typeface="Times" charset="0"/>
              </a:endParaRPr>
            </a:p>
          </p:txBody>
        </p:sp>
        <p:grpSp>
          <p:nvGrpSpPr>
            <p:cNvPr id="11270" name="Group 32"/>
            <p:cNvGrpSpPr>
              <a:grpSpLocks/>
            </p:cNvGrpSpPr>
            <p:nvPr/>
          </p:nvGrpSpPr>
          <p:grpSpPr bwMode="auto">
            <a:xfrm>
              <a:off x="3238" y="1466"/>
              <a:ext cx="10115" cy="8528"/>
              <a:chOff x="3238" y="1466"/>
              <a:chExt cx="10115" cy="8528"/>
            </a:xfrm>
          </p:grpSpPr>
          <p:sp>
            <p:nvSpPr>
              <p:cNvPr id="11271" name="Text Box 33"/>
              <p:cNvSpPr txBox="1">
                <a:spLocks noChangeArrowheads="1"/>
              </p:cNvSpPr>
              <p:nvPr/>
            </p:nvSpPr>
            <p:spPr bwMode="auto">
              <a:xfrm>
                <a:off x="3238" y="4945"/>
                <a:ext cx="819" cy="27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wrap="none" anchor="b"/>
              <a:lstStyle/>
              <a:p>
                <a:pPr marL="179388" lvl="1" algn="ctr" eaLnBrk="0" hangingPunct="0"/>
                <a:r>
                  <a:rPr lang="fr-FR" sz="2400" b="1">
                    <a:solidFill>
                      <a:schemeClr val="hlink"/>
                    </a:solidFill>
                    <a:latin typeface="Times" charset="0"/>
                  </a:rPr>
                  <a:t>Numbers</a:t>
                </a:r>
                <a:endParaRPr lang="en-GB" sz="2400">
                  <a:solidFill>
                    <a:schemeClr val="hlink"/>
                  </a:solidFill>
                  <a:latin typeface="Times" charset="0"/>
                </a:endParaRPr>
              </a:p>
            </p:txBody>
          </p:sp>
          <p:grpSp>
            <p:nvGrpSpPr>
              <p:cNvPr id="11272" name="Group 34"/>
              <p:cNvGrpSpPr>
                <a:grpSpLocks/>
              </p:cNvGrpSpPr>
              <p:nvPr/>
            </p:nvGrpSpPr>
            <p:grpSpPr bwMode="auto">
              <a:xfrm>
                <a:off x="4032" y="1466"/>
                <a:ext cx="9321" cy="8528"/>
                <a:chOff x="4032" y="1466"/>
                <a:chExt cx="9321" cy="8528"/>
              </a:xfrm>
            </p:grpSpPr>
            <p:sp>
              <p:nvSpPr>
                <p:cNvPr id="11273" name="Line 35"/>
                <p:cNvSpPr>
                  <a:spLocks noChangeShapeType="1"/>
                </p:cNvSpPr>
                <p:nvPr/>
              </p:nvSpPr>
              <p:spPr bwMode="auto">
                <a:xfrm>
                  <a:off x="4207" y="9300"/>
                  <a:ext cx="9146" cy="0"/>
                </a:xfrm>
                <a:prstGeom prst="line">
                  <a:avLst/>
                </a:prstGeom>
                <a:noFill/>
                <a:ln w="57150">
                  <a:solidFill>
                    <a:srgbClr val="00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11274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5932" y="9300"/>
                  <a:ext cx="5494" cy="6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US" sz="2400" b="1">
                      <a:solidFill>
                        <a:schemeClr val="hlink"/>
                      </a:solidFill>
                      <a:latin typeface="Times" charset="0"/>
                    </a:rPr>
                    <a:t>Time</a:t>
                  </a:r>
                  <a:endParaRPr lang="en-GB" sz="2400">
                    <a:solidFill>
                      <a:schemeClr val="hlink"/>
                    </a:solidFill>
                    <a:latin typeface="Times" charset="0"/>
                  </a:endParaRPr>
                </a:p>
              </p:txBody>
            </p:sp>
            <p:grpSp>
              <p:nvGrpSpPr>
                <p:cNvPr id="11275" name="Group 37"/>
                <p:cNvGrpSpPr>
                  <a:grpSpLocks/>
                </p:cNvGrpSpPr>
                <p:nvPr/>
              </p:nvGrpSpPr>
              <p:grpSpPr bwMode="auto">
                <a:xfrm>
                  <a:off x="4032" y="1466"/>
                  <a:ext cx="8225" cy="7865"/>
                  <a:chOff x="4032" y="1466"/>
                  <a:chExt cx="8225" cy="7865"/>
                </a:xfrm>
              </p:grpSpPr>
              <p:sp>
                <p:nvSpPr>
                  <p:cNvPr id="11276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62" y="7561"/>
                    <a:ext cx="1033" cy="94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en-US" sz="2800" b="1">
                        <a:solidFill>
                          <a:srgbClr val="00FF00"/>
                        </a:solidFill>
                        <a:latin typeface="Arial" charset="0"/>
                      </a:rPr>
                      <a:t>1</a:t>
                    </a:r>
                    <a:endParaRPr lang="en-GB" sz="2400">
                      <a:latin typeface="Times" charset="0"/>
                    </a:endParaRPr>
                  </a:p>
                </p:txBody>
              </p:sp>
              <p:grpSp>
                <p:nvGrpSpPr>
                  <p:cNvPr id="11277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4032" y="1466"/>
                    <a:ext cx="8225" cy="7865"/>
                    <a:chOff x="4032" y="1466"/>
                    <a:chExt cx="8225" cy="7865"/>
                  </a:xfrm>
                </p:grpSpPr>
                <p:grpSp>
                  <p:nvGrpSpPr>
                    <p:cNvPr id="11278" name="Group 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32" y="1466"/>
                      <a:ext cx="8225" cy="7865"/>
                      <a:chOff x="4032" y="1466"/>
                      <a:chExt cx="8225" cy="7865"/>
                    </a:xfrm>
                  </p:grpSpPr>
                  <p:sp>
                    <p:nvSpPr>
                      <p:cNvPr id="11281" name="Line 4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952" y="2193"/>
                        <a:ext cx="0" cy="7107"/>
                      </a:xfrm>
                      <a:prstGeom prst="line">
                        <a:avLst/>
                      </a:prstGeom>
                      <a:noFill/>
                      <a:ln w="38100" cap="rnd">
                        <a:solidFill>
                          <a:srgbClr val="00FF00"/>
                        </a:solidFill>
                        <a:prstDash val="sysDot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d-ID"/>
                      </a:p>
                    </p:txBody>
                  </p:sp>
                  <p:grpSp>
                    <p:nvGrpSpPr>
                      <p:cNvPr id="11282" name="Group 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032" y="1466"/>
                        <a:ext cx="8225" cy="7865"/>
                        <a:chOff x="3777" y="2980"/>
                        <a:chExt cx="4229" cy="4044"/>
                      </a:xfrm>
                    </p:grpSpPr>
                    <p:sp>
                      <p:nvSpPr>
                        <p:cNvPr id="11283" name="Freeform 4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08" y="3556"/>
                          <a:ext cx="4098" cy="3445"/>
                        </a:xfrm>
                        <a:custGeom>
                          <a:avLst/>
                          <a:gdLst>
                            <a:gd name="T0" fmla="*/ 0 w 3187"/>
                            <a:gd name="T1" fmla="*/ 2672 h 2680"/>
                            <a:gd name="T2" fmla="*/ 295 w 3187"/>
                            <a:gd name="T3" fmla="*/ 2672 h 2680"/>
                            <a:gd name="T4" fmla="*/ 590 w 3187"/>
                            <a:gd name="T5" fmla="*/ 2621 h 2680"/>
                            <a:gd name="T6" fmla="*/ 885 w 3187"/>
                            <a:gd name="T7" fmla="*/ 2457 h 2680"/>
                            <a:gd name="T8" fmla="*/ 1121 w 3187"/>
                            <a:gd name="T9" fmla="*/ 2192 h 2680"/>
                            <a:gd name="T10" fmla="*/ 1255 w 3187"/>
                            <a:gd name="T11" fmla="*/ 1802 h 2680"/>
                            <a:gd name="T12" fmla="*/ 1319 w 3187"/>
                            <a:gd name="T13" fmla="*/ 1376 h 2680"/>
                            <a:gd name="T14" fmla="*/ 1431 w 3187"/>
                            <a:gd name="T15" fmla="*/ 726 h 2680"/>
                            <a:gd name="T16" fmla="*/ 1653 w 3187"/>
                            <a:gd name="T17" fmla="*/ 334 h 2680"/>
                            <a:gd name="T18" fmla="*/ 1990 w 3187"/>
                            <a:gd name="T19" fmla="*/ 111 h 2680"/>
                            <a:gd name="T20" fmla="*/ 2390 w 3187"/>
                            <a:gd name="T21" fmla="*/ 18 h 2680"/>
                            <a:gd name="T22" fmla="*/ 3187 w 3187"/>
                            <a:gd name="T23" fmla="*/ 5 h 2680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w 3187"/>
                            <a:gd name="T37" fmla="*/ 0 h 2680"/>
                            <a:gd name="T38" fmla="*/ 3187 w 3187"/>
                            <a:gd name="T39" fmla="*/ 2680 h 2680"/>
                          </a:gdLst>
                          <a:ahLst/>
                          <a:cxnLst>
                            <a:cxn ang="T24">
                              <a:pos x="T0" y="T1"/>
                            </a:cxn>
                            <a:cxn ang="T25">
                              <a:pos x="T2" y="T3"/>
                            </a:cxn>
                            <a:cxn ang="T26">
                              <a:pos x="T4" y="T5"/>
                            </a:cxn>
                            <a:cxn ang="T27">
                              <a:pos x="T6" y="T7"/>
                            </a:cxn>
                            <a:cxn ang="T28">
                              <a:pos x="T8" y="T9"/>
                            </a:cxn>
                            <a:cxn ang="T29">
                              <a:pos x="T10" y="T11"/>
                            </a:cxn>
                            <a:cxn ang="T30">
                              <a:pos x="T12" y="T13"/>
                            </a:cxn>
                            <a:cxn ang="T31">
                              <a:pos x="T14" y="T15"/>
                            </a:cxn>
                            <a:cxn ang="T32">
                              <a:pos x="T16" y="T17"/>
                            </a:cxn>
                            <a:cxn ang="T33">
                              <a:pos x="T18" y="T19"/>
                            </a:cxn>
                            <a:cxn ang="T34">
                              <a:pos x="T20" y="T21"/>
                            </a:cxn>
                            <a:cxn ang="T35">
                              <a:pos x="T22" y="T23"/>
                            </a:cxn>
                          </a:cxnLst>
                          <a:rect l="T36" t="T37" r="T38" b="T39"/>
                          <a:pathLst>
                            <a:path w="3187" h="2680">
                              <a:moveTo>
                                <a:pt x="0" y="2672"/>
                              </a:moveTo>
                              <a:cubicBezTo>
                                <a:pt x="98" y="2676"/>
                                <a:pt x="197" y="2680"/>
                                <a:pt x="295" y="2672"/>
                              </a:cubicBezTo>
                              <a:cubicBezTo>
                                <a:pt x="393" y="2664"/>
                                <a:pt x="492" y="2657"/>
                                <a:pt x="590" y="2621"/>
                              </a:cubicBezTo>
                              <a:cubicBezTo>
                                <a:pt x="688" y="2585"/>
                                <a:pt x="797" y="2528"/>
                                <a:pt x="885" y="2457"/>
                              </a:cubicBezTo>
                              <a:cubicBezTo>
                                <a:pt x="974" y="2386"/>
                                <a:pt x="1059" y="2301"/>
                                <a:pt x="1121" y="2192"/>
                              </a:cubicBezTo>
                              <a:cubicBezTo>
                                <a:pt x="1183" y="2083"/>
                                <a:pt x="1222" y="1938"/>
                                <a:pt x="1255" y="1802"/>
                              </a:cubicBezTo>
                              <a:cubicBezTo>
                                <a:pt x="1288" y="1666"/>
                                <a:pt x="1290" y="1555"/>
                                <a:pt x="1319" y="1376"/>
                              </a:cubicBezTo>
                              <a:cubicBezTo>
                                <a:pt x="1348" y="1197"/>
                                <a:pt x="1375" y="900"/>
                                <a:pt x="1431" y="726"/>
                              </a:cubicBezTo>
                              <a:cubicBezTo>
                                <a:pt x="1487" y="552"/>
                                <a:pt x="1560" y="437"/>
                                <a:pt x="1653" y="334"/>
                              </a:cubicBezTo>
                              <a:cubicBezTo>
                                <a:pt x="1746" y="231"/>
                                <a:pt x="1867" y="164"/>
                                <a:pt x="1990" y="111"/>
                              </a:cubicBezTo>
                              <a:cubicBezTo>
                                <a:pt x="2113" y="58"/>
                                <a:pt x="2191" y="36"/>
                                <a:pt x="2390" y="18"/>
                              </a:cubicBezTo>
                              <a:cubicBezTo>
                                <a:pt x="2589" y="0"/>
                                <a:pt x="2888" y="1"/>
                                <a:pt x="3187" y="5"/>
                              </a:cubicBezTo>
                            </a:path>
                          </a:pathLst>
                        </a:custGeom>
                        <a:noFill/>
                        <a:ln w="38100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284" name="Line 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599" y="3889"/>
                          <a:ext cx="0" cy="3135"/>
                        </a:xfrm>
                        <a:prstGeom prst="line">
                          <a:avLst/>
                        </a:prstGeom>
                        <a:noFill/>
                        <a:ln w="38100" cap="rnd">
                          <a:solidFill>
                            <a:srgbClr val="00FF00"/>
                          </a:solidFill>
                          <a:prstDash val="sysDot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d-ID"/>
                        </a:p>
                      </p:txBody>
                    </p:sp>
                    <p:sp>
                      <p:nvSpPr>
                        <p:cNvPr id="11285" name="Line 4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777" y="3565"/>
                          <a:ext cx="4117" cy="0"/>
                        </a:xfrm>
                        <a:prstGeom prst="line">
                          <a:avLst/>
                        </a:prstGeom>
                        <a:noFill/>
                        <a:ln w="50800">
                          <a:solidFill>
                            <a:srgbClr val="FFFF00"/>
                          </a:solidFill>
                          <a:prstDash val="dash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id-ID"/>
                        </a:p>
                      </p:txBody>
                    </p:sp>
                    <p:sp>
                      <p:nvSpPr>
                        <p:cNvPr id="11286" name="Line 4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rot="-5400000">
                          <a:off x="1858" y="4994"/>
                          <a:ext cx="4028" cy="0"/>
                        </a:xfrm>
                        <a:prstGeom prst="line">
                          <a:avLst/>
                        </a:prstGeom>
                        <a:noFill/>
                        <a:ln w="57150">
                          <a:solidFill>
                            <a:srgbClr val="00FFFF"/>
                          </a:solidFill>
                          <a:round/>
                          <a:headEnd/>
                          <a:tailEnd type="triangle" w="med" len="med"/>
                        </a:ln>
                      </p:spPr>
                      <p:txBody>
                        <a:bodyPr/>
                        <a:lstStyle/>
                        <a:p>
                          <a:endParaRPr lang="id-ID"/>
                        </a:p>
                      </p:txBody>
                    </p:sp>
                  </p:grpSp>
                </p:grpSp>
                <p:sp>
                  <p:nvSpPr>
                    <p:cNvPr id="11279" name="Text Box 4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069" y="3267"/>
                      <a:ext cx="1219" cy="91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/>
                      <a:r>
                        <a:rPr lang="en-US" sz="2800" b="1">
                          <a:solidFill>
                            <a:srgbClr val="00FF00"/>
                          </a:solidFill>
                          <a:latin typeface="Arial" charset="0"/>
                        </a:rPr>
                        <a:t>2</a:t>
                      </a:r>
                      <a:endParaRPr lang="en-GB" sz="2400">
                        <a:latin typeface="Times" charset="0"/>
                      </a:endParaRPr>
                    </a:p>
                  </p:txBody>
                </p:sp>
                <p:sp>
                  <p:nvSpPr>
                    <p:cNvPr id="11280" name="Text Box 4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609" y="2541"/>
                      <a:ext cx="885" cy="94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/>
                      <a:r>
                        <a:rPr lang="en-US" sz="2800" b="1">
                          <a:solidFill>
                            <a:srgbClr val="00FF00"/>
                          </a:solidFill>
                          <a:latin typeface="Arial" charset="0"/>
                        </a:rPr>
                        <a:t>3</a:t>
                      </a:r>
                      <a:endParaRPr lang="en-GB" sz="2400">
                        <a:latin typeface="Times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11268" name="Text Box 49"/>
          <p:cNvSpPr txBox="1">
            <a:spLocks noChangeArrowheads="1"/>
          </p:cNvSpPr>
          <p:nvPr/>
        </p:nvSpPr>
        <p:spPr bwMode="auto">
          <a:xfrm>
            <a:off x="179388" y="6583363"/>
            <a:ext cx="2171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© 2008 Paul Billiet </a:t>
            </a:r>
            <a:r>
              <a:rPr lang="en-US" sz="1200">
                <a:latin typeface="Arial" charset="0"/>
                <a:hlinkClick r:id="rId3"/>
              </a:rPr>
              <a:t>ODWS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200025"/>
            <a:ext cx="76200" cy="74613"/>
          </a:xfrm>
        </p:spPr>
        <p:txBody>
          <a:bodyPr/>
          <a:lstStyle/>
          <a:p>
            <a:pPr eaLnBrk="1" hangingPunct="1"/>
            <a:endParaRPr lang="id-ID" sz="40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4343400" cy="5821363"/>
          </a:xfrm>
        </p:spPr>
        <p:txBody>
          <a:bodyPr/>
          <a:lstStyle/>
          <a:p>
            <a:pPr eaLnBrk="1" hangingPunct="1"/>
            <a:r>
              <a:rPr lang="en-US" sz="2000" dirty="0"/>
              <a:t>Theory of sustainable harvesting: Maximum Sustained Yield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1800" dirty="0"/>
              <a:t>The idea is that when fish populations are reduced from their carrying capacity, they will reproduce at a faster rate (because there are more available resources)</a:t>
            </a:r>
          </a:p>
          <a:p>
            <a:pPr eaLnBrk="1" hangingPunct="1"/>
            <a:r>
              <a:rPr lang="en-US" sz="1800" dirty="0"/>
              <a:t>When the number removed each year is equal to the net production of young, then the population will stay stable</a:t>
            </a:r>
          </a:p>
          <a:p>
            <a:pPr eaLnBrk="1" hangingPunct="1"/>
            <a:r>
              <a:rPr lang="en-US" sz="1800" dirty="0"/>
              <a:t>Can stay stable at low or high levels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/>
              <a:t>This can work, but needs to take account of population fluctuations, and has to be done correctly!</a:t>
            </a:r>
          </a:p>
        </p:txBody>
      </p:sp>
      <p:pic>
        <p:nvPicPr>
          <p:cNvPr id="8196" name="Picture 5" descr="Fi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57200"/>
            <a:ext cx="4857752" cy="561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b="1"/>
              <a:t>Maximum Sustainable Yield (MSY)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400"/>
              <a:t>Based upon: </a:t>
            </a:r>
          </a:p>
          <a:p>
            <a:pPr eaLnBrk="1" hangingPunct="1"/>
            <a:r>
              <a:rPr lang="en-GB" sz="2400"/>
              <a:t>1. the </a:t>
            </a:r>
            <a:r>
              <a:rPr lang="en-GB" sz="2400" b="1">
                <a:solidFill>
                  <a:schemeClr val="hlink"/>
                </a:solidFill>
              </a:rPr>
              <a:t>harvest rate</a:t>
            </a:r>
          </a:p>
          <a:p>
            <a:pPr eaLnBrk="1" hangingPunct="1"/>
            <a:r>
              <a:rPr lang="en-GB" sz="2400"/>
              <a:t>2. the </a:t>
            </a:r>
            <a:r>
              <a:rPr lang="en-GB" sz="2400" b="1">
                <a:solidFill>
                  <a:schemeClr val="hlink"/>
                </a:solidFill>
              </a:rPr>
              <a:t>recruitment rate</a:t>
            </a:r>
            <a:r>
              <a:rPr lang="en-GB" sz="2400"/>
              <a:t> of new (young) fish into the population</a:t>
            </a:r>
          </a:p>
          <a:p>
            <a:pPr eaLnBrk="1" hangingPunct="1"/>
            <a:r>
              <a:rPr lang="en-GB" sz="2400"/>
              <a:t>a population can be harvested at the point in their population growth rate where it is highest (the exponential phase)</a:t>
            </a:r>
          </a:p>
          <a:p>
            <a:pPr eaLnBrk="1" hangingPunct="1"/>
            <a:r>
              <a:rPr lang="en-GB" sz="2400"/>
              <a:t>Harvesting (output) balances recruitment (input)</a:t>
            </a:r>
            <a:r>
              <a:rPr lang="fr-FR" sz="2400"/>
              <a:t> </a:t>
            </a:r>
          </a:p>
          <a:p>
            <a:pPr eaLnBrk="1" hangingPunct="1"/>
            <a:r>
              <a:rPr lang="en-GB" sz="2400" b="1">
                <a:solidFill>
                  <a:schemeClr val="hlink"/>
                </a:solidFill>
              </a:rPr>
              <a:t>Fixed fishing quotas</a:t>
            </a:r>
            <a:r>
              <a:rPr lang="en-GB" sz="2400" b="1"/>
              <a:t> </a:t>
            </a:r>
            <a:r>
              <a:rPr lang="en-GB" sz="2400"/>
              <a:t>will produce a constant harvesting rate (i.e. a constant number of individuals fished in a given period of time)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79388" y="6583363"/>
            <a:ext cx="2171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© 2008 Paul Billiet </a:t>
            </a:r>
            <a:r>
              <a:rPr lang="en-US" sz="1200">
                <a:latin typeface="Arial" charset="0"/>
                <a:hlinkClick r:id="rId3"/>
              </a:rPr>
              <a:t>ODWS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/>
              <a:t>Problems with MSY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 b="1">
                <a:solidFill>
                  <a:schemeClr val="tx2"/>
                </a:solidFill>
              </a:rPr>
              <a:t>Age structure</a:t>
            </a:r>
            <a:r>
              <a:rPr lang="en-GB" sz="2000" b="1">
                <a:solidFill>
                  <a:srgbClr val="006600"/>
                </a:solidFill>
              </a:rPr>
              <a:t>:</a:t>
            </a:r>
            <a:r>
              <a:rPr lang="en-GB" sz="2000"/>
              <a:t> If all the age groups are harvested recruitment of young fish into the reproductive group will be reduced</a:t>
            </a:r>
            <a:br>
              <a:rPr lang="en-GB" sz="2000"/>
            </a:br>
            <a:r>
              <a:rPr lang="en-GB" sz="2000">
                <a:solidFill>
                  <a:schemeClr val="hlink"/>
                </a:solidFill>
              </a:rPr>
              <a:t>The answer is to use a net with a big enough mesh size that lets the young fish escape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b="1">
                <a:solidFill>
                  <a:schemeClr val="tx2"/>
                </a:solidFill>
              </a:rPr>
              <a:t>Limiting factors:</a:t>
            </a:r>
            <a:r>
              <a:rPr lang="en-GB" sz="2000"/>
              <a:t> If the limiting factors in the environment change so does the population growth rate</a:t>
            </a:r>
          </a:p>
          <a:p>
            <a:pPr eaLnBrk="1" hangingPunct="1">
              <a:lnSpc>
                <a:spcPct val="90000"/>
              </a:lnSpc>
            </a:pPr>
            <a:r>
              <a:rPr lang="en-GB" sz="2000"/>
              <a:t>Limiting factors set the carrying capacity (K) of an environment</a:t>
            </a:r>
          </a:p>
          <a:p>
            <a:pPr eaLnBrk="1" hangingPunct="1">
              <a:lnSpc>
                <a:spcPct val="90000"/>
              </a:lnSpc>
            </a:pPr>
            <a:r>
              <a:rPr lang="en-GB" sz="2000"/>
              <a:t>Increasing limiting factors will cause K to drop</a:t>
            </a:r>
          </a:p>
          <a:p>
            <a:pPr eaLnBrk="1" hangingPunct="1">
              <a:lnSpc>
                <a:spcPct val="90000"/>
              </a:lnSpc>
            </a:pPr>
            <a:r>
              <a:rPr lang="en-GB" sz="2000"/>
              <a:t>Fixed quotas cannot cope with this</a:t>
            </a:r>
            <a:endParaRPr lang="en-GB" sz="2000" b="1"/>
          </a:p>
          <a:p>
            <a:pPr eaLnBrk="1" hangingPunct="1">
              <a:lnSpc>
                <a:spcPct val="90000"/>
              </a:lnSpc>
            </a:pPr>
            <a:r>
              <a:rPr lang="en-GB" sz="2000" b="1">
                <a:solidFill>
                  <a:schemeClr val="tx2"/>
                </a:solidFill>
              </a:rPr>
              <a:t>Data:</a:t>
            </a:r>
            <a:r>
              <a:rPr lang="en-GB" sz="2000"/>
              <a:t> For MSY to work accurate data in fish populations is needed (population size, age structure, recruitment rates)</a:t>
            </a:r>
          </a:p>
          <a:p>
            <a:pPr eaLnBrk="1" hangingPunct="1">
              <a:lnSpc>
                <a:spcPct val="90000"/>
              </a:lnSpc>
            </a:pPr>
            <a:r>
              <a:rPr lang="en-GB" sz="2000"/>
              <a:t>Usually these are not well known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79388" y="6583363"/>
            <a:ext cx="2171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© 2008 Paul Billiet </a:t>
            </a:r>
            <a:r>
              <a:rPr lang="en-US" sz="1200">
                <a:latin typeface="Arial" charset="0"/>
                <a:hlinkClick r:id="rId3"/>
              </a:rPr>
              <a:t>ODWS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/>
              <a:t>What is required?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b="1" dirty="0">
                <a:solidFill>
                  <a:schemeClr val="tx2"/>
                </a:solidFill>
              </a:rPr>
              <a:t>Nets with bigger mesh size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b="1" dirty="0">
                <a:solidFill>
                  <a:schemeClr val="tx2"/>
                </a:solidFill>
              </a:rPr>
              <a:t>Regulated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dirty="0"/>
              <a:t>fishing methods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b="1" dirty="0">
                <a:solidFill>
                  <a:schemeClr val="tx2"/>
                </a:solidFill>
              </a:rPr>
              <a:t>More data</a:t>
            </a:r>
            <a:r>
              <a:rPr lang="en-GB" sz="2400" dirty="0"/>
              <a:t> on fish populations (e.g. by fish tagging investigations – mark and recapture)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b="1" dirty="0">
                <a:solidFill>
                  <a:schemeClr val="tx2"/>
                </a:solidFill>
              </a:rPr>
              <a:t>Constant monitoring</a:t>
            </a:r>
            <a:r>
              <a:rPr lang="en-GB" sz="2400" dirty="0"/>
              <a:t> to observe changes in environmental factors (</a:t>
            </a:r>
            <a:r>
              <a:rPr lang="en-GB" sz="2400" dirty="0" err="1"/>
              <a:t>e.g.El</a:t>
            </a:r>
            <a:r>
              <a:rPr lang="en-GB" sz="2400" dirty="0"/>
              <a:t> Ni</a:t>
            </a:r>
            <a:r>
              <a:rPr lang="en-US" sz="2400" dirty="0">
                <a:cs typeface="Arial" charset="0"/>
              </a:rPr>
              <a:t>ñ</a:t>
            </a:r>
            <a:r>
              <a:rPr lang="en-GB" sz="2400" dirty="0"/>
              <a:t>o events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b="1" dirty="0">
                <a:solidFill>
                  <a:schemeClr val="tx2"/>
                </a:solidFill>
              </a:rPr>
              <a:t>Policing</a:t>
            </a:r>
            <a:r>
              <a:rPr lang="en-GB" sz="2400" dirty="0"/>
              <a:t> of fishing industry – respect of quotas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b="1" dirty="0">
                <a:solidFill>
                  <a:schemeClr val="tx2"/>
                </a:solidFill>
              </a:rPr>
              <a:t>International agreements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/>
              <a:t>Greater exploitation of </a:t>
            </a:r>
            <a:r>
              <a:rPr lang="en-GB" sz="2400" b="1" dirty="0">
                <a:solidFill>
                  <a:schemeClr val="tx2"/>
                </a:solidFill>
              </a:rPr>
              <a:t>fish farming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b="1" dirty="0"/>
              <a:t>But</a:t>
            </a:r>
            <a:r>
              <a:rPr lang="en-GB" sz="2400" dirty="0"/>
              <a:t> this is not without its own problems (space, diseases and pollution are all associated with intensive fish culture)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79388" y="6583363"/>
            <a:ext cx="2171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© 2008 Paul Billiet </a:t>
            </a:r>
            <a:r>
              <a:rPr lang="en-US" sz="1200">
                <a:latin typeface="Arial" charset="0"/>
                <a:hlinkClick r:id="rId3"/>
              </a:rPr>
              <a:t>ODWS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UDHA\Downloads\overfishin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66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UDHA\Downloads\overfishin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69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073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29027" name="Picture 5" descr="eggproduction copy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295400"/>
            <a:ext cx="6629400" cy="5562600"/>
          </a:xfrm>
        </p:spPr>
      </p:pic>
      <p:sp>
        <p:nvSpPr>
          <p:cNvPr id="129028" name="Rectangle 6" descr="Kendi SV400037-2"/>
          <p:cNvSpPr>
            <a:spLocks noChangeArrowheads="1"/>
          </p:cNvSpPr>
          <p:nvPr/>
        </p:nvSpPr>
        <p:spPr bwMode="auto">
          <a:xfrm>
            <a:off x="152400" y="4267200"/>
            <a:ext cx="2209800" cy="2133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29030" name="Picture 8" descr="PICT01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971675"/>
            <a:ext cx="2143125" cy="21431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2875" y="413266"/>
            <a:ext cx="900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>
                <a:solidFill>
                  <a:srgbClr val="FFFF00"/>
                </a:solidFill>
              </a:rPr>
              <a:t>Efek overfishing </a:t>
            </a:r>
            <a:r>
              <a:rPr lang="id-ID" sz="2400" b="1" dirty="0">
                <a:solidFill>
                  <a:srgbClr val="FFFF00"/>
                </a:solidFill>
                <a:sym typeface="Wingdings" pitchFamily="2" charset="2"/>
              </a:rPr>
              <a:t> </a:t>
            </a:r>
            <a:r>
              <a:rPr lang="id-ID" sz="2400" b="1" dirty="0">
                <a:solidFill>
                  <a:srgbClr val="FFFF00"/>
                </a:solidFill>
              </a:rPr>
              <a:t>Ukuran ikan tertangkap semakin kecil</a:t>
            </a:r>
          </a:p>
        </p:txBody>
      </p:sp>
    </p:spTree>
    <p:extLst>
      <p:ext uri="{BB962C8B-B14F-4D97-AF65-F5344CB8AC3E}">
        <p14:creationId xmlns:p14="http://schemas.microsoft.com/office/powerpoint/2010/main" val="593232353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1" name="Oval 3"/>
          <p:cNvSpPr>
            <a:spLocks noChangeArrowheads="1"/>
          </p:cNvSpPr>
          <p:nvPr/>
        </p:nvSpPr>
        <p:spPr bwMode="auto">
          <a:xfrm>
            <a:off x="2667000" y="1524000"/>
            <a:ext cx="6477000" cy="4495800"/>
          </a:xfrm>
          <a:prstGeom prst="ellipse">
            <a:avLst/>
          </a:prstGeom>
          <a:noFill/>
          <a:ln w="5715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990600" y="19050"/>
            <a:ext cx="6289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Times New Roman" pitchFamily="18" charset="0"/>
              </a:rPr>
              <a:t>Jumlah kami sedikit dan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Times New Roman" pitchFamily="18" charset="0"/>
              </a:rPr>
              <a:t>kami masih kanak-kanak……..!!!</a:t>
            </a:r>
          </a:p>
        </p:txBody>
      </p:sp>
      <p:sp>
        <p:nvSpPr>
          <p:cNvPr id="130053" name="Line 5"/>
          <p:cNvSpPr>
            <a:spLocks noChangeShapeType="1"/>
          </p:cNvSpPr>
          <p:nvPr/>
        </p:nvSpPr>
        <p:spPr bwMode="auto">
          <a:xfrm>
            <a:off x="3200400" y="1219200"/>
            <a:ext cx="8382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00505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UDHA\Downloads\overfishin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367941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580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/>
              <a:t>Fish stocks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1684338"/>
          </a:xfrm>
        </p:spPr>
        <p:txBody>
          <a:bodyPr/>
          <a:lstStyle/>
          <a:p>
            <a:pPr eaLnBrk="1" hangingPunct="1"/>
            <a:r>
              <a:rPr lang="en-GB" sz="2400" dirty="0"/>
              <a:t>Though fish farming is increasing, fishing represents the last major exploitation of wild populations by mankind</a:t>
            </a:r>
            <a:r>
              <a:rPr lang="fr-FR" sz="2400" dirty="0"/>
              <a:t> </a:t>
            </a:r>
            <a:endParaRPr lang="en-GB" sz="2400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003800" y="3371850"/>
            <a:ext cx="3813175" cy="3327400"/>
            <a:chOff x="3152" y="2124"/>
            <a:chExt cx="2402" cy="2096"/>
          </a:xfrm>
        </p:grpSpPr>
        <p:pic>
          <p:nvPicPr>
            <p:cNvPr id="4103" name="Picture 5" descr="Bygg_46_Nordoeytraa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52" y="2455"/>
              <a:ext cx="2402" cy="1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4" name="Text Box 7"/>
            <p:cNvSpPr txBox="1">
              <a:spLocks noChangeArrowheads="1"/>
            </p:cNvSpPr>
            <p:nvPr/>
          </p:nvSpPr>
          <p:spPr bwMode="auto">
            <a:xfrm>
              <a:off x="5193" y="4065"/>
              <a:ext cx="32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000">
                  <a:hlinkClick r:id="rId4"/>
                </a:rPr>
                <a:t>ACEL</a:t>
              </a:r>
              <a:endParaRPr lang="en-GB" sz="1000"/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4514" y="2124"/>
              <a:ext cx="9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Factory ship</a:t>
              </a:r>
            </a:p>
          </p:txBody>
        </p:sp>
      </p:grpSp>
      <p:pic>
        <p:nvPicPr>
          <p:cNvPr id="4101" name="Picture 9" descr="Fisherm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900113" y="3900488"/>
            <a:ext cx="3671887" cy="2419350"/>
          </a:xfrm>
          <a:noFill/>
        </p:spPr>
      </p:pic>
      <p:sp>
        <p:nvSpPr>
          <p:cNvPr id="4102" name="Text Box 11"/>
          <p:cNvSpPr txBox="1">
            <a:spLocks noChangeArrowheads="1"/>
          </p:cNvSpPr>
          <p:nvPr/>
        </p:nvSpPr>
        <p:spPr bwMode="auto">
          <a:xfrm>
            <a:off x="168275" y="6494463"/>
            <a:ext cx="2171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© 2008 Paul Billiet </a:t>
            </a:r>
            <a:r>
              <a:rPr lang="en-US" sz="1200">
                <a:latin typeface="Arial" charset="0"/>
                <a:hlinkClick r:id="rId6"/>
              </a:rPr>
              <a:t>ODWS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01 UNILA\00 BAHAN KULIAH\DINAMIKA POPULASI\BAHAN2\2016_10_19-12_42_59_54788a71001a675f57a76cefd4786fd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b="1"/>
              <a:t>A case study: The Peruvian Anchovy (</a:t>
            </a:r>
            <a:r>
              <a:rPr lang="en-GB" sz="4000" b="1" i="1"/>
              <a:t>Engraulis ringens</a:t>
            </a:r>
            <a:r>
              <a:rPr lang="en-GB" sz="4000" b="1"/>
              <a:t>)</a:t>
            </a:r>
          </a:p>
        </p:txBody>
      </p:sp>
      <p:sp>
        <p:nvSpPr>
          <p:cNvPr id="5123" name="Text Box 12"/>
          <p:cNvSpPr txBox="1">
            <a:spLocks noChangeArrowheads="1"/>
          </p:cNvSpPr>
          <p:nvPr/>
        </p:nvSpPr>
        <p:spPr bwMode="auto">
          <a:xfrm>
            <a:off x="179388" y="6583363"/>
            <a:ext cx="2171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© 2008 Paul Billiet </a:t>
            </a:r>
            <a:r>
              <a:rPr lang="en-US" sz="1200">
                <a:latin typeface="Arial" charset="0"/>
                <a:hlinkClick r:id="rId3"/>
              </a:rPr>
              <a:t>ODWS</a:t>
            </a:r>
            <a:endParaRPr lang="en-US"/>
          </a:p>
        </p:txBody>
      </p:sp>
      <p:pic>
        <p:nvPicPr>
          <p:cNvPr id="5124" name="Picture 13" descr="220308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20838" y="1628775"/>
            <a:ext cx="626427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5" name="Group 11"/>
          <p:cNvGrpSpPr>
            <a:grpSpLocks/>
          </p:cNvGrpSpPr>
          <p:nvPr/>
        </p:nvGrpSpPr>
        <p:grpSpPr bwMode="auto">
          <a:xfrm>
            <a:off x="5219700" y="5084763"/>
            <a:ext cx="2686050" cy="1543050"/>
            <a:chOff x="3515" y="3203"/>
            <a:chExt cx="1692" cy="972"/>
          </a:xfrm>
        </p:grpSpPr>
        <p:pic>
          <p:nvPicPr>
            <p:cNvPr id="5126" name="Picture 7" descr="image1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15" y="3203"/>
              <a:ext cx="1680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7" name="Text Box 8"/>
            <p:cNvSpPr txBox="1">
              <a:spLocks noChangeArrowheads="1"/>
            </p:cNvSpPr>
            <p:nvPr/>
          </p:nvSpPr>
          <p:spPr bwMode="auto">
            <a:xfrm>
              <a:off x="4059" y="4020"/>
              <a:ext cx="114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000">
                  <a:hlinkClick r:id="rId6"/>
                </a:rPr>
                <a:t>Universidad de La Serena</a:t>
              </a:r>
              <a:endParaRPr lang="en-GB" sz="100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920"/>
            <a:ext cx="8001024" cy="682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/>
              <a:t>The Peruvian Anchovy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/>
              <a:t>This is a small (12-20cm), short-lived species maturing in 1 year</a:t>
            </a:r>
          </a:p>
          <a:p>
            <a:pPr eaLnBrk="1" hangingPunct="1">
              <a:lnSpc>
                <a:spcPct val="90000"/>
              </a:lnSpc>
            </a:pPr>
            <a:r>
              <a:rPr lang="en-GB"/>
              <a:t>Anchovy live in the surface waters in large shoals off the coast of Peru and northern Chile </a:t>
            </a:r>
          </a:p>
          <a:p>
            <a:pPr eaLnBrk="1" hangingPunct="1">
              <a:lnSpc>
                <a:spcPct val="90000"/>
              </a:lnSpc>
            </a:pPr>
            <a:r>
              <a:rPr lang="en-GB"/>
              <a:t>Here there are cold currents up-welling from the sea bed bringing nutrients for phytoplankton </a:t>
            </a:r>
          </a:p>
          <a:p>
            <a:pPr eaLnBrk="1" hangingPunct="1">
              <a:lnSpc>
                <a:spcPct val="90000"/>
              </a:lnSpc>
            </a:pPr>
            <a:r>
              <a:rPr lang="en-GB"/>
              <a:t>Plankton is at the base of the food chain.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79388" y="6583363"/>
            <a:ext cx="2171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© 2008 Paul Billiet </a:t>
            </a:r>
            <a:r>
              <a:rPr lang="en-US" sz="1200">
                <a:latin typeface="Arial" charset="0"/>
                <a:hlinkClick r:id="rId3"/>
              </a:rPr>
              <a:t>ODWS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/>
              <a:t>The Peruvian Anchovy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/>
              <a:t>The harvest of this fish doubled every year from 1955 to 1961</a:t>
            </a:r>
          </a:p>
          <a:p>
            <a:pPr eaLnBrk="1" hangingPunct="1">
              <a:lnSpc>
                <a:spcPct val="90000"/>
              </a:lnSpc>
            </a:pPr>
            <a:r>
              <a:rPr lang="en-GB" sz="2400"/>
              <a:t>Experts estimated the maximum harvestable yield (</a:t>
            </a:r>
            <a:r>
              <a:rPr lang="en-GB" sz="2400" b="1"/>
              <a:t>MSY</a:t>
            </a:r>
            <a:r>
              <a:rPr lang="en-GB" sz="2400"/>
              <a:t>) at 10 to 11 million tonnes per year</a:t>
            </a:r>
          </a:p>
          <a:p>
            <a:pPr eaLnBrk="1" hangingPunct="1">
              <a:lnSpc>
                <a:spcPct val="90000"/>
              </a:lnSpc>
            </a:pPr>
            <a:r>
              <a:rPr lang="en-GB" sz="2400"/>
              <a:t>Through the 1960s the harvest was about this level</a:t>
            </a:r>
          </a:p>
          <a:p>
            <a:pPr eaLnBrk="1" hangingPunct="1">
              <a:lnSpc>
                <a:spcPct val="90000"/>
              </a:lnSpc>
            </a:pPr>
            <a:r>
              <a:rPr lang="en-GB" sz="2400"/>
              <a:t>The biggest fishing harvest in the world</a:t>
            </a:r>
          </a:p>
          <a:p>
            <a:pPr eaLnBrk="1" hangingPunct="1">
              <a:lnSpc>
                <a:spcPct val="90000"/>
              </a:lnSpc>
            </a:pPr>
            <a:r>
              <a:rPr lang="en-GB" sz="2400"/>
              <a:t>Some of the anchovy were used for human food </a:t>
            </a:r>
          </a:p>
          <a:p>
            <a:pPr eaLnBrk="1" hangingPunct="1">
              <a:lnSpc>
                <a:spcPct val="90000"/>
              </a:lnSpc>
            </a:pPr>
            <a:r>
              <a:rPr lang="en-GB" sz="2400"/>
              <a:t>But a lot was ground into fishmeal for animal feed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79388" y="6583363"/>
            <a:ext cx="2171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© 2008 Paul Billiet </a:t>
            </a:r>
            <a:r>
              <a:rPr lang="en-US" sz="1200">
                <a:latin typeface="Arial" charset="0"/>
                <a:hlinkClick r:id="rId3"/>
              </a:rPr>
              <a:t>ODWS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The collapse of the anchovy fishery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 dirty="0"/>
              <a:t>In 1972 there was an El Ni</a:t>
            </a:r>
            <a:r>
              <a:rPr lang="en-US" sz="2000" dirty="0">
                <a:cs typeface="Arial" charset="0"/>
              </a:rPr>
              <a:t>ñ</a:t>
            </a:r>
            <a:r>
              <a:rPr lang="en-GB" sz="2000" dirty="0"/>
              <a:t>o event that brought warm tropical water into the area 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/>
              <a:t>The up-welling stopped, 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/>
              <a:t>the phytoplankton growth decreased 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/>
              <a:t>the anchovy numbers fell and concentrated further south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/>
              <a:t>The concentrated shoals of anchovy were easy targets for fishing boat eager to recuperate their harvest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/>
              <a:t>The political will was not there to impose reduced quotas 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/>
              <a:t>Larger catches were made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/>
              <a:t>No young fish were entering the population (no recruitment)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/>
              <a:t>No reproduction was taking place 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/>
              <a:t>The fish stocks collapsed and did not recover</a:t>
            </a:r>
            <a:r>
              <a:rPr lang="fr-FR" sz="2000" dirty="0"/>
              <a:t> </a:t>
            </a:r>
            <a:endParaRPr lang="en-GB" sz="2000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79388" y="6583363"/>
            <a:ext cx="2171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© 2008 Paul Billiet </a:t>
            </a:r>
            <a:r>
              <a:rPr lang="en-US" sz="1200">
                <a:latin typeface="Arial" charset="0"/>
                <a:hlinkClick r:id="rId3"/>
              </a:rPr>
              <a:t>ODWS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b="1"/>
              <a:t>What is causing the damage to fisheries worldwide?</a:t>
            </a:r>
            <a:r>
              <a:rPr lang="fr-FR" sz="4000"/>
              <a:t> </a:t>
            </a:r>
            <a:endParaRPr lang="en-GB" sz="400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/>
              <a:t>Uncontrolled harvesting – even if quotas are imposed they need to be policed</a:t>
            </a:r>
          </a:p>
          <a:p>
            <a:pPr eaLnBrk="1" hangingPunct="1"/>
            <a:r>
              <a:rPr lang="en-GB"/>
              <a:t>Unrealistic and inflexible quotas</a:t>
            </a:r>
          </a:p>
          <a:p>
            <a:pPr eaLnBrk="1" hangingPunct="1"/>
            <a:r>
              <a:rPr lang="en-GB"/>
              <a:t>Insufficient data on fish populations</a:t>
            </a:r>
          </a:p>
          <a:p>
            <a:pPr eaLnBrk="1" hangingPunct="1"/>
            <a:r>
              <a:rPr lang="en-GB"/>
              <a:t>Improved technology in the fishing industry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79388" y="6583363"/>
            <a:ext cx="2171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© 2008 Paul Billiet </a:t>
            </a:r>
            <a:r>
              <a:rPr lang="en-US" sz="1200">
                <a:latin typeface="Arial" charset="0"/>
                <a:hlinkClick r:id="rId3"/>
              </a:rPr>
              <a:t>ODWS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/>
              <a:t>The result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en-GB" sz="2400" dirty="0"/>
              <a:t>Fish populations are reduced below their recovery level</a:t>
            </a:r>
          </a:p>
          <a:p>
            <a:pPr eaLnBrk="1" hangingPunct="1"/>
            <a:r>
              <a:rPr lang="en-GB" sz="2400" dirty="0"/>
              <a:t>Other non-commercial species are being taken and killed at the same time </a:t>
            </a:r>
          </a:p>
          <a:p>
            <a:pPr eaLnBrk="1" hangingPunct="1"/>
            <a:r>
              <a:rPr lang="en-GB" sz="2400" dirty="0"/>
              <a:t>Other species (e.g. sea birds) are being deprived of a food resource</a:t>
            </a:r>
          </a:p>
          <a:p>
            <a:pPr eaLnBrk="1" hangingPunct="1"/>
            <a:r>
              <a:rPr lang="en-GB" sz="2400" dirty="0"/>
              <a:t>Total ban on some species now imposed: 	</a:t>
            </a:r>
            <a:br>
              <a:rPr lang="en-GB" sz="2400" dirty="0"/>
            </a:br>
            <a:r>
              <a:rPr lang="en-GB" sz="2400" dirty="0"/>
              <a:t>Peruvian anchovy</a:t>
            </a:r>
            <a:br>
              <a:rPr lang="en-GB" sz="2400" dirty="0"/>
            </a:br>
            <a:r>
              <a:rPr lang="en-GB" sz="2400" dirty="0"/>
              <a:t>Pacific salmon</a:t>
            </a:r>
            <a:br>
              <a:rPr lang="en-GB" sz="2400" dirty="0"/>
            </a:br>
            <a:r>
              <a:rPr lang="en-GB" sz="2400" dirty="0"/>
              <a:t>Newfoundland, Grand Banks cod</a:t>
            </a:r>
            <a:br>
              <a:rPr lang="en-GB" sz="2400" dirty="0"/>
            </a:br>
            <a:r>
              <a:rPr lang="en-GB" sz="2400" dirty="0"/>
              <a:t>North Sea Herring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79388" y="6583363"/>
            <a:ext cx="2171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© 2008 Paul Billiet </a:t>
            </a:r>
            <a:r>
              <a:rPr lang="en-US" sz="1200">
                <a:latin typeface="Arial" charset="0"/>
                <a:hlinkClick r:id="rId3"/>
              </a:rPr>
              <a:t>ODWS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iveau">
  <a:themeElements>
    <a:clrScheme name="Niveau 1">
      <a:dk1>
        <a:srgbClr val="006699"/>
      </a:dk1>
      <a:lt1>
        <a:srgbClr val="FFFFFF"/>
      </a:lt1>
      <a:dk2>
        <a:srgbClr val="000000"/>
      </a:dk2>
      <a:lt2>
        <a:srgbClr val="99FF99"/>
      </a:lt2>
      <a:accent1>
        <a:srgbClr val="00CC99"/>
      </a:accent1>
      <a:accent2>
        <a:srgbClr val="009999"/>
      </a:accent2>
      <a:accent3>
        <a:srgbClr val="AAAAAA"/>
      </a:accent3>
      <a:accent4>
        <a:srgbClr val="DADADA"/>
      </a:accent4>
      <a:accent5>
        <a:srgbClr val="AAE2CA"/>
      </a:accent5>
      <a:accent6>
        <a:srgbClr val="008A8A"/>
      </a:accent6>
      <a:hlink>
        <a:srgbClr val="0066FF"/>
      </a:hlink>
      <a:folHlink>
        <a:srgbClr val="989CBA"/>
      </a:folHlink>
    </a:clrScheme>
    <a:fontScheme name="Niveau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iveau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au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au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au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au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au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veau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veau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550</TotalTime>
  <Words>840</Words>
  <Application>Microsoft Office PowerPoint</Application>
  <PresentationFormat>On-screen Show (4:3)</PresentationFormat>
  <Paragraphs>106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Garamond</vt:lpstr>
      <vt:lpstr>Times</vt:lpstr>
      <vt:lpstr>Times New Roman</vt:lpstr>
      <vt:lpstr>Verdana</vt:lpstr>
      <vt:lpstr>Wingdings</vt:lpstr>
      <vt:lpstr>Niveau</vt:lpstr>
      <vt:lpstr>Fishing </vt:lpstr>
      <vt:lpstr>Fish stocks</vt:lpstr>
      <vt:lpstr>A case study: The Peruvian Anchovy (Engraulis ringens)</vt:lpstr>
      <vt:lpstr>PowerPoint Presentation</vt:lpstr>
      <vt:lpstr>The Peruvian Anchovy</vt:lpstr>
      <vt:lpstr>The Peruvian Anchovy</vt:lpstr>
      <vt:lpstr>The collapse of the anchovy fishery</vt:lpstr>
      <vt:lpstr>What is causing the damage to fisheries worldwide? </vt:lpstr>
      <vt:lpstr>The result</vt:lpstr>
      <vt:lpstr>Maximum Sustainable Yield (MSY)</vt:lpstr>
      <vt:lpstr>PowerPoint Presentation</vt:lpstr>
      <vt:lpstr>Maximum Sustainable Yield (MSY)</vt:lpstr>
      <vt:lpstr>Problems with MSY</vt:lpstr>
      <vt:lpstr>What is required?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Conservation</dc:title>
  <dc:creator>Billiet</dc:creator>
  <cp:lastModifiedBy>Indra Gumay</cp:lastModifiedBy>
  <cp:revision>22</cp:revision>
  <dcterms:created xsi:type="dcterms:W3CDTF">2007-12-01T20:13:57Z</dcterms:created>
  <dcterms:modified xsi:type="dcterms:W3CDTF">2025-09-30T07:58:10Z</dcterms:modified>
</cp:coreProperties>
</file>