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94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85" r:id="rId9"/>
    <p:sldId id="262" r:id="rId10"/>
    <p:sldId id="263" r:id="rId11"/>
    <p:sldId id="264" r:id="rId12"/>
    <p:sldId id="286" r:id="rId13"/>
    <p:sldId id="265" r:id="rId14"/>
    <p:sldId id="266" r:id="rId15"/>
    <p:sldId id="287" r:id="rId16"/>
    <p:sldId id="268" r:id="rId17"/>
    <p:sldId id="272" r:id="rId18"/>
    <p:sldId id="305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Microsoft YaHei" panose="020B0503020204020204" pitchFamily="34" charset="-122"/>
      <p:regular r:id="rId29"/>
      <p:bold r:id="rId30"/>
    </p:embeddedFont>
    <p:embeddedFont>
      <p:font typeface="Raleway" pitchFamily="2" charset="77"/>
      <p:regular r:id="rId31"/>
      <p:bold r:id="rId32"/>
      <p:italic r:id="rId33"/>
      <p:boldItalic r:id="rId34"/>
    </p:embeddedFont>
    <p:embeddedFont>
      <p:font typeface="Raleway ExtraBold" panose="020F0502020204030204" pitchFamily="34" charset="0"/>
      <p:bold r:id="rId35"/>
      <p:boldItalic r:id="rId36"/>
    </p:embeddedFont>
    <p:embeddedFont>
      <p:font typeface="Wingdings 3" pitchFamily="2" charset="2"/>
      <p:regular r:id="rId37"/>
    </p:embeddedFont>
    <p:embeddedFont>
      <p:font typeface="Work Sans" pitchFamily="2" charset="77"/>
      <p:regular r:id="rId38"/>
      <p:bold r:id="rId39"/>
      <p:italic r:id="rId40"/>
      <p:boldItalic r:id="rId41"/>
    </p:embeddedFont>
    <p:embeddedFont>
      <p:font typeface="Work Sans Regular" pitchFamily="2" charset="77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F96083-20C6-4CBD-AE06-0CBBAD899A39}">
  <a:tblStyle styleId="{3EF96083-20C6-4CBD-AE06-0CBBAD899A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04" autoAdjust="0"/>
  </p:normalViewPr>
  <p:slideViewPr>
    <p:cSldViewPr snapToGrid="0">
      <p:cViewPr varScale="1">
        <p:scale>
          <a:sx n="142" d="100"/>
          <a:sy n="142" d="100"/>
        </p:scale>
        <p:origin x="76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6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9.fntdata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5648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825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657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89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102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109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951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619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24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23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655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812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514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64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79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714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63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8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3"/>
            <a:ext cx="2805957" cy="2661973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0" y="693100"/>
            <a:ext cx="1910145" cy="17012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0" y="3671524"/>
            <a:ext cx="2361497" cy="11609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0" y="3285780"/>
            <a:ext cx="1578088" cy="1381267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2"/>
            <a:ext cx="1123676" cy="1157073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 flipH="1">
            <a:off x="161815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257175"/>
            <a:fld id="{566ABCEB-ACFC-4714-9973-3DA970169C29}" type="datetime1">
              <a:rPr lang="zh-CN" altLang="en-US" sz="900" smtClean="0">
                <a:solidFill>
                  <a:srgbClr val="898989"/>
                </a:solidFill>
              </a:rPr>
              <a:pPr indent="-257175"/>
              <a:t>2021/10/31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57175" algn="ctr"/>
            <a:r>
              <a:rPr lang="zh-CN" altLang="en-US" sz="900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257175"/>
            <a:fld id="{566ABCEB-ACFC-4714-9973-3DA970169C29}" type="slidenum">
              <a:rPr lang="zh-CN" altLang="en-US" sz="900" smtClean="0">
                <a:solidFill>
                  <a:srgbClr val="898989"/>
                </a:solidFill>
              </a:rPr>
              <a:pPr indent="-257175"/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4" y="-139386"/>
            <a:ext cx="2380859" cy="2120450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7" y="3800569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2" y="-457878"/>
            <a:ext cx="3531172" cy="1733961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5" y="304795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 rot="-1859257">
            <a:off x="7432020" y="368594"/>
            <a:ext cx="1201023" cy="149441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41169" y="534700"/>
            <a:ext cx="1445085" cy="1017492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216025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9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482850" y="-478441"/>
            <a:ext cx="1691129" cy="1577178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524748" y="2004302"/>
            <a:ext cx="2169605" cy="2139034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5828734">
            <a:off x="6579602" y="3865726"/>
            <a:ext cx="2358243" cy="11593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2087446">
            <a:off x="-347111" y="4074972"/>
            <a:ext cx="1577102" cy="138040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000753" y="-218972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7" y="1390705"/>
            <a:ext cx="2138785" cy="2202352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5" y="-519363"/>
            <a:ext cx="1832056" cy="170860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 rot="3886626">
            <a:off x="-462593" y="-88356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 rot="-1859020">
            <a:off x="564045" y="369917"/>
            <a:ext cx="1439126" cy="1790687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630174" y="4286374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-327075" y="4286376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8"/>
          <p:cNvSpPr/>
          <p:nvPr/>
        </p:nvSpPr>
        <p:spPr>
          <a:xfrm rot="10039177">
            <a:off x="6208704" y="4295609"/>
            <a:ext cx="2660802" cy="130323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7826250" y="448624"/>
            <a:ext cx="1857351" cy="173219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2">
  <p:cSld name="BLANK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-363975" y="-139378"/>
            <a:ext cx="1725952" cy="1537174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-833250" y="9898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 rot="3883627">
            <a:off x="5783707" y="3854784"/>
            <a:ext cx="1547313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 rot="-10111965">
            <a:off x="7102246" y="-359891"/>
            <a:ext cx="2575201" cy="126462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738425" y="413380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-1859643">
            <a:off x="7847841" y="325734"/>
            <a:ext cx="945912" cy="1176986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-257175" fontAlgn="base" latinLnBrk="1">
              <a:spcBef>
                <a:spcPct val="0"/>
              </a:spcBef>
              <a:spcAft>
                <a:spcPct val="0"/>
              </a:spcAft>
              <a:buClrTx/>
            </a:pPr>
            <a:fld id="{566ABCEB-ACFC-4714-9973-3DA970169C29}" type="datetime1">
              <a:rPr lang="zh-CN" altLang="en-US" sz="900" smtClean="0">
                <a:solidFill>
                  <a:srgbClr val="898989"/>
                </a:solidFill>
                <a:latin typeface="Calibri" pitchFamily="34" charset="0"/>
                <a:ea typeface="微软雅黑 Light" charset="-122"/>
              </a:rPr>
              <a:pPr indent="-257175" fontAlgn="base" latinLnBrk="1">
                <a:spcBef>
                  <a:spcPct val="0"/>
                </a:spcBef>
                <a:spcAft>
                  <a:spcPct val="0"/>
                </a:spcAft>
                <a:buClrTx/>
              </a:pPr>
              <a:t>2021/10/31</a:t>
            </a:fld>
            <a:endParaRPr lang="zh-CN" altLang="en-US" sz="900">
              <a:solidFill>
                <a:srgbClr val="898989"/>
              </a:solidFill>
              <a:latin typeface="Calibri" pitchFamily="34" charset="0"/>
              <a:ea typeface="微软雅黑 Light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-257175" algn="ctr" fontAlgn="base" latinLnBrk="1">
              <a:spcBef>
                <a:spcPct val="0"/>
              </a:spcBef>
              <a:spcAft>
                <a:spcPct val="0"/>
              </a:spcAft>
              <a:buClrTx/>
            </a:pPr>
            <a:r>
              <a:rPr lang="zh-CN" altLang="en-US" sz="900">
                <a:solidFill>
                  <a:srgbClr val="898989"/>
                </a:solidFill>
                <a:latin typeface="Calibri" pitchFamily="34" charset="0"/>
                <a:ea typeface="微软雅黑 Light" charset="-122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indent="-257175" fontAlgn="base" latinLnBrk="1">
              <a:spcBef>
                <a:spcPct val="0"/>
              </a:spcBef>
              <a:spcAft>
                <a:spcPct val="0"/>
              </a:spcAft>
              <a:buClrTx/>
            </a:pPr>
            <a:fld id="{566ABCEB-ACFC-4714-9973-3DA970169C29}" type="slidenum">
              <a:rPr lang="zh-CN" altLang="en-US" sz="900" smtClean="0">
                <a:solidFill>
                  <a:srgbClr val="898989"/>
                </a:solidFill>
                <a:latin typeface="Calibri" pitchFamily="34" charset="0"/>
                <a:ea typeface="微软雅黑 Light" charset="-122"/>
              </a:rPr>
              <a:pPr indent="-257175" fontAlgn="base" latinLnBrk="1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zh-CN" altLang="en-US" sz="900">
              <a:solidFill>
                <a:srgbClr val="898989"/>
              </a:solidFill>
              <a:latin typeface="Calibri" pitchFamily="34" charset="0"/>
              <a:ea typeface="微软雅黑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642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Psikologi</a:t>
            </a:r>
            <a:r>
              <a:rPr lang="en" dirty="0"/>
              <a:t> Hukum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901965-F517-9347-B8C2-4719003C0FB8}"/>
              </a:ext>
            </a:extLst>
          </p:cNvPr>
          <p:cNvSpPr/>
          <p:nvPr/>
        </p:nvSpPr>
        <p:spPr>
          <a:xfrm flipH="1">
            <a:off x="286869" y="116542"/>
            <a:ext cx="2725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 err="1"/>
              <a:t>Sepriyadi</a:t>
            </a:r>
            <a:r>
              <a:rPr lang="en" b="1" dirty="0"/>
              <a:t> Adhan S., S.H., M.H.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1183975" y="1222625"/>
            <a:ext cx="2031300" cy="370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lvl="0" indent="0">
              <a:buNone/>
            </a:pPr>
            <a:r>
              <a:rPr lang="en-US" altLang="zh-CN" b="1" dirty="0" err="1"/>
              <a:t>Psikologi</a:t>
            </a:r>
            <a:r>
              <a:rPr lang="en-US" altLang="zh-CN" b="1" dirty="0"/>
              <a:t> </a:t>
            </a:r>
            <a:r>
              <a:rPr lang="en-US" altLang="zh-CN" b="1" dirty="0" err="1"/>
              <a:t>Forensik</a:t>
            </a:r>
            <a:r>
              <a:rPr lang="en-US" altLang="zh-CN" b="1" dirty="0"/>
              <a:t> </a:t>
            </a:r>
            <a:r>
              <a:rPr lang="en-US" altLang="zh-CN" b="1" i="1" dirty="0"/>
              <a:t>(Forensic Psychology</a:t>
            </a:r>
            <a:r>
              <a:rPr lang="en-US" altLang="zh-CN" b="1" dirty="0"/>
              <a:t>),</a:t>
            </a:r>
            <a:r>
              <a:rPr lang="en-US" altLang="zh-CN" dirty="0"/>
              <a:t> </a:t>
            </a:r>
          </a:p>
          <a:p>
            <a:pPr marL="127000" lvl="0" indent="0">
              <a:buNone/>
            </a:pPr>
            <a:r>
              <a:rPr lang="en-US" altLang="zh-CN" sz="1400" dirty="0" err="1"/>
              <a:t>suatu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cabang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psikologi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untuk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penyiapan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informasi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bagi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pengadilan</a:t>
            </a:r>
            <a:r>
              <a:rPr lang="en-US" altLang="zh-CN" sz="1400" dirty="0"/>
              <a:t> (</a:t>
            </a:r>
            <a:r>
              <a:rPr lang="en-US" altLang="zh-CN" sz="1400" dirty="0" err="1"/>
              <a:t>psikologi</a:t>
            </a:r>
            <a:r>
              <a:rPr lang="en-US" altLang="zh-CN" sz="1400" dirty="0"/>
              <a:t> di </a:t>
            </a:r>
            <a:r>
              <a:rPr lang="en-US" altLang="zh-CN" sz="1400" dirty="0" err="1"/>
              <a:t>dalam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pengadilan</a:t>
            </a:r>
            <a:r>
              <a:rPr lang="en-US" altLang="zh-CN" sz="1400" dirty="0"/>
              <a:t>).</a:t>
            </a:r>
            <a:endParaRPr lang="en-US" sz="1400" dirty="0"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2"/>
          </p:nvPr>
        </p:nvSpPr>
        <p:spPr>
          <a:xfrm>
            <a:off x="6180475" y="1222625"/>
            <a:ext cx="2031300" cy="370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altLang="zh-CN" b="1" dirty="0" err="1"/>
              <a:t>Psikologi</a:t>
            </a:r>
            <a:r>
              <a:rPr lang="en-US" altLang="zh-CN" b="1" dirty="0"/>
              <a:t> </a:t>
            </a:r>
            <a:r>
              <a:rPr lang="en-US" altLang="zh-CN" b="1" dirty="0" err="1"/>
              <a:t>Hukum</a:t>
            </a:r>
            <a:r>
              <a:rPr lang="en-US" altLang="zh-CN" b="1" dirty="0"/>
              <a:t> </a:t>
            </a:r>
            <a:r>
              <a:rPr lang="en-US" altLang="zh-CN" b="1" dirty="0" err="1"/>
              <a:t>Pidana</a:t>
            </a:r>
            <a:r>
              <a:rPr lang="en-US" altLang="zh-CN" b="1" dirty="0"/>
              <a:t> (</a:t>
            </a:r>
            <a:r>
              <a:rPr lang="en-US" altLang="zh-CN" b="1" i="1" dirty="0"/>
              <a:t>Criminal Psychology</a:t>
            </a:r>
            <a:r>
              <a:rPr lang="en-US" altLang="zh-CN" b="1" dirty="0"/>
              <a:t>), </a:t>
            </a:r>
            <a:r>
              <a:rPr lang="en-US" altLang="zh-CN" sz="1400" dirty="0" err="1"/>
              <a:t>sumbangan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psikologi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hukum</a:t>
            </a:r>
            <a:r>
              <a:rPr lang="en-US" altLang="zh-CN" sz="1400" dirty="0"/>
              <a:t> yang </a:t>
            </a:r>
            <a:r>
              <a:rPr lang="en-US" altLang="zh-CN" sz="1400" dirty="0" err="1"/>
              <a:t>menggambarkan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dinamika</a:t>
            </a:r>
            <a:r>
              <a:rPr lang="en-US" altLang="zh-CN" sz="1400" dirty="0"/>
              <a:t> interpersonal </a:t>
            </a:r>
            <a:r>
              <a:rPr lang="en-US" altLang="zh-CN" sz="1400" dirty="0" err="1"/>
              <a:t>dan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kelompok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dari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pembuatan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putusan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pada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suatu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tahapan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kunci</a:t>
            </a:r>
            <a:r>
              <a:rPr lang="en-US" altLang="zh-CN" sz="1400" dirty="0"/>
              <a:t> di </a:t>
            </a:r>
            <a:r>
              <a:rPr lang="en-US" altLang="zh-CN" sz="1400" dirty="0" err="1"/>
              <a:t>dalam</a:t>
            </a:r>
            <a:r>
              <a:rPr lang="en-US" altLang="zh-CN" sz="1400" dirty="0"/>
              <a:t> proses </a:t>
            </a:r>
            <a:r>
              <a:rPr lang="en-US" altLang="zh-CN" sz="1400" dirty="0" err="1"/>
              <a:t>mendakwa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seseorang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mulai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dari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waktu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penetapannya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sebagai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tersangka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hingga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pada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momen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penjatuhan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pidana</a:t>
            </a:r>
            <a:endParaRPr lang="en-US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3"/>
          </p:nvPr>
        </p:nvSpPr>
        <p:spPr>
          <a:xfrm>
            <a:off x="3682225" y="1222625"/>
            <a:ext cx="2031300" cy="370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altLang="zh-CN" b="1" dirty="0" err="1"/>
              <a:t>Psikologi</a:t>
            </a:r>
            <a:r>
              <a:rPr lang="en-US" altLang="zh-CN" b="1" dirty="0"/>
              <a:t> </a:t>
            </a:r>
            <a:r>
              <a:rPr lang="en-US" altLang="zh-CN" b="1" dirty="0" err="1"/>
              <a:t>Hukum</a:t>
            </a:r>
            <a:r>
              <a:rPr lang="en-US" altLang="zh-CN" b="1" dirty="0"/>
              <a:t> (</a:t>
            </a:r>
            <a:r>
              <a:rPr lang="en-US" altLang="zh-CN" b="1" i="1" dirty="0"/>
              <a:t>psychology of law</a:t>
            </a:r>
            <a:r>
              <a:rPr lang="en-US" altLang="zh-CN" b="1" dirty="0"/>
              <a:t>), </a:t>
            </a:r>
            <a:r>
              <a:rPr lang="en-US" altLang="zh-CN" sz="1400" dirty="0" err="1"/>
              <a:t>mengacu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pada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riset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psikologi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mengapa</a:t>
            </a:r>
            <a:r>
              <a:rPr lang="en-US" altLang="zh-CN" sz="1400" dirty="0"/>
              <a:t> orang-orang </a:t>
            </a:r>
            <a:r>
              <a:rPr lang="en-US" altLang="zh-CN" sz="1400" dirty="0" err="1"/>
              <a:t>mematuhi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atau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tidak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mematuhi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Undang-undang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tertentu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perkembangan</a:t>
            </a:r>
            <a:r>
              <a:rPr lang="en-US" altLang="zh-CN" sz="1400" dirty="0"/>
              <a:t> moral, </a:t>
            </a:r>
            <a:r>
              <a:rPr lang="en-US" altLang="zh-CN" sz="1400" dirty="0" err="1"/>
              <a:t>dan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persepsi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sikap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publik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terhadap</a:t>
            </a:r>
            <a:r>
              <a:rPr lang="en-US" altLang="zh-CN" sz="1400" dirty="0"/>
              <a:t> </a:t>
            </a:r>
            <a:r>
              <a:rPr lang="en-US" altLang="zh-CN" sz="1400" dirty="0" err="1"/>
              <a:t>berbagai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sanksi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pidana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seperti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apakah</a:t>
            </a:r>
            <a:r>
              <a:rPr lang="en-US" altLang="zh-CN" sz="1400" dirty="0"/>
              <a:t> </a:t>
            </a:r>
            <a:r>
              <a:rPr lang="en-US" altLang="zh-CN" sz="1400" dirty="0" err="1"/>
              <a:t>hukuman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mati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dapat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mempengaruhi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penurunan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kejahatan</a:t>
            </a:r>
            <a:r>
              <a:rPr lang="en-US" altLang="zh-CN" dirty="0"/>
              <a:t>.</a:t>
            </a: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8" name="Google Shape;156;p20"/>
          <p:cNvSpPr txBox="1">
            <a:spLocks/>
          </p:cNvSpPr>
          <p:nvPr/>
        </p:nvSpPr>
        <p:spPr>
          <a:xfrm>
            <a:off x="2996324" y="235125"/>
            <a:ext cx="4234931" cy="99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indent="0" algn="ctr">
              <a:buFont typeface="Work Sans Regular"/>
              <a:buNone/>
            </a:pPr>
            <a:r>
              <a:rPr lang="en-US" b="1" dirty="0" err="1"/>
              <a:t>Penerapan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b="1" dirty="0"/>
              <a:t> </a:t>
            </a:r>
            <a:r>
              <a:rPr lang="en-US" b="1" dirty="0" err="1"/>
              <a:t>Psikologi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216025" y="1695235"/>
            <a:ext cx="6711900" cy="26712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r>
              <a:rPr lang="en-US" altLang="zh-CN" sz="1600" b="1" i="1" dirty="0"/>
              <a:t>Neuroscience and law</a:t>
            </a:r>
            <a:r>
              <a:rPr lang="en-US" altLang="zh-CN" sz="1600" dirty="0"/>
              <a:t>,</a:t>
            </a:r>
            <a:r>
              <a:rPr lang="en-US" altLang="zh-CN" sz="1400" dirty="0"/>
              <a:t> </a:t>
            </a:r>
          </a:p>
          <a:p>
            <a:pPr marL="114300" indent="0">
              <a:buNone/>
            </a:pPr>
            <a:r>
              <a:rPr lang="en-US" altLang="zh-CN" sz="1400" dirty="0" err="1"/>
              <a:t>suatu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kajian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baru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tentang</a:t>
            </a:r>
            <a:r>
              <a:rPr lang="en-US" altLang="zh-CN" sz="1400" dirty="0"/>
              <a:t> </a:t>
            </a:r>
            <a:r>
              <a:rPr lang="en-US" altLang="zh-CN" sz="1400" dirty="0" err="1"/>
              <a:t>keunikan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pentingnya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pengaruh</a:t>
            </a:r>
            <a:r>
              <a:rPr lang="en-US" altLang="zh-CN" sz="1400" dirty="0"/>
              <a:t> </a:t>
            </a:r>
            <a:r>
              <a:rPr lang="en-US" altLang="zh-CN" sz="1400" dirty="0" err="1"/>
              <a:t>otak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syaraf</a:t>
            </a:r>
            <a:r>
              <a:rPr lang="en-US" altLang="zh-CN" sz="1400" dirty="0"/>
              <a:t> </a:t>
            </a:r>
            <a:r>
              <a:rPr lang="en-US" altLang="zh-CN" sz="1400" dirty="0" err="1"/>
              <a:t>bagi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perilaku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manusia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masyarakat</a:t>
            </a:r>
            <a:r>
              <a:rPr lang="en-US" altLang="zh-CN" sz="1400" dirty="0"/>
              <a:t> , </a:t>
            </a:r>
            <a:r>
              <a:rPr lang="en-US" altLang="zh-CN" sz="1400" dirty="0" err="1"/>
              <a:t>dan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hukum</a:t>
            </a:r>
            <a:r>
              <a:rPr lang="en-US" altLang="zh-CN" sz="1400" dirty="0"/>
              <a:t>. </a:t>
            </a:r>
            <a:r>
              <a:rPr lang="en-US" altLang="zh-CN" sz="1400" dirty="0" err="1"/>
              <a:t>Kajiannya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meliputi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wawasan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baru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tentang</a:t>
            </a:r>
            <a:r>
              <a:rPr lang="en-US" altLang="zh-CN" sz="1400" dirty="0"/>
              <a:t> </a:t>
            </a:r>
            <a:r>
              <a:rPr lang="en-US" altLang="zh-CN" sz="1400" dirty="0" err="1"/>
              <a:t>isu-isu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pertanggungjawaban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meningkatkan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kemampuan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untuk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membaca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pikiran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prediksi</a:t>
            </a:r>
            <a:r>
              <a:rPr lang="en-US" altLang="zh-CN" sz="1400" dirty="0"/>
              <a:t> yang </a:t>
            </a:r>
            <a:r>
              <a:rPr lang="en-US" altLang="zh-CN" sz="1400" dirty="0" err="1"/>
              <a:t>lebih</a:t>
            </a:r>
            <a:r>
              <a:rPr lang="en-US" altLang="zh-CN" sz="1400" dirty="0"/>
              <a:t> </a:t>
            </a:r>
            <a:r>
              <a:rPr lang="en-US" altLang="zh-CN" sz="1400" dirty="0" err="1"/>
              <a:t>baik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terhadap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perilaku</a:t>
            </a:r>
            <a:r>
              <a:rPr lang="en-US" altLang="zh-CN" sz="1400" dirty="0"/>
              <a:t> yang </a:t>
            </a:r>
            <a:r>
              <a:rPr lang="en-US" altLang="zh-CN" sz="1400" dirty="0" err="1"/>
              <a:t>akan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datang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dan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prospek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terhadap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peningkatan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kemampuan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otak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manusia</a:t>
            </a:r>
            <a:r>
              <a:rPr lang="en-US" altLang="zh-CN" sz="1400" dirty="0"/>
              <a:t>.</a:t>
            </a:r>
            <a:endParaRPr lang="en-US" sz="1400" dirty="0"/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400" dirty="0"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" name="Google Shape;156;p20"/>
          <p:cNvSpPr txBox="1">
            <a:spLocks/>
          </p:cNvSpPr>
          <p:nvPr/>
        </p:nvSpPr>
        <p:spPr>
          <a:xfrm>
            <a:off x="2996324" y="235125"/>
            <a:ext cx="4234931" cy="99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indent="0" algn="ctr">
              <a:buFont typeface="Work Sans Regular"/>
              <a:buNone/>
            </a:pPr>
            <a:r>
              <a:rPr lang="en-US" b="1" dirty="0" err="1"/>
              <a:t>Penerapan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b="1" dirty="0"/>
              <a:t> </a:t>
            </a:r>
            <a:r>
              <a:rPr lang="en-US" b="1" dirty="0" err="1"/>
              <a:t>Psikologi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8654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1216025" y="747522"/>
            <a:ext cx="4075166" cy="141215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Faktor yang Mempengaruhi </a:t>
            </a:r>
            <a:br>
              <a:rPr lang="en" sz="2800" dirty="0"/>
            </a:br>
            <a:r>
              <a:rPr lang="en" sz="2800" dirty="0"/>
              <a:t>Tindak Pidana</a:t>
            </a:r>
            <a:endParaRPr sz="2800" dirty="0"/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1"/>
          </p:nvPr>
        </p:nvSpPr>
        <p:spPr>
          <a:xfrm>
            <a:off x="1216025" y="2396525"/>
            <a:ext cx="3741000" cy="23533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 err="1"/>
              <a:t>Faktor</a:t>
            </a:r>
            <a:r>
              <a:rPr lang="en-US" altLang="zh-CN" sz="1600" dirty="0"/>
              <a:t> Personal: </a:t>
            </a:r>
            <a:r>
              <a:rPr lang="en-US" altLang="zh-CN" sz="1600" dirty="0" err="1"/>
              <a:t>Termasuk</a:t>
            </a:r>
            <a:r>
              <a:rPr lang="en-US" altLang="zh-CN" sz="1600" dirty="0"/>
              <a:t> di </a:t>
            </a:r>
            <a:r>
              <a:rPr lang="en-US" altLang="zh-CN" sz="1600" dirty="0" err="1"/>
              <a:t>dalamnya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faktor</a:t>
            </a:r>
            <a:r>
              <a:rPr lang="en-US" altLang="zh-CN" sz="1600" dirty="0"/>
              <a:t> </a:t>
            </a:r>
            <a:r>
              <a:rPr lang="en-US" altLang="zh-CN" sz="1600" dirty="0" err="1"/>
              <a:t>biologis</a:t>
            </a:r>
            <a:r>
              <a:rPr lang="en-US" altLang="zh-CN" sz="1600" dirty="0"/>
              <a:t> (</a:t>
            </a:r>
            <a:r>
              <a:rPr lang="en-US" altLang="zh-CN" sz="1600" dirty="0" err="1"/>
              <a:t>umur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jenis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kelamin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keadaan</a:t>
            </a:r>
            <a:r>
              <a:rPr lang="en-US" altLang="zh-CN" sz="1600" dirty="0"/>
              <a:t> mental </a:t>
            </a:r>
            <a:r>
              <a:rPr lang="en-US" altLang="zh-CN" sz="1600" dirty="0" err="1"/>
              <a:t>dan</a:t>
            </a:r>
            <a:r>
              <a:rPr lang="en-US" altLang="zh-CN" sz="1600" dirty="0"/>
              <a:t> lain-lain) </a:t>
            </a:r>
            <a:r>
              <a:rPr lang="en-US" altLang="zh-CN" sz="1600" dirty="0" err="1"/>
              <a:t>dan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psikologis</a:t>
            </a:r>
            <a:r>
              <a:rPr lang="en-US" altLang="zh-CN" sz="1600" dirty="0"/>
              <a:t> (</a:t>
            </a:r>
            <a:r>
              <a:rPr lang="en-US" altLang="zh-CN" sz="1600" dirty="0" err="1"/>
              <a:t>agresivitas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kecerobohan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dan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keteransingan</a:t>
            </a:r>
            <a:r>
              <a:rPr lang="en-US" altLang="zh-CN" sz="1600" dirty="0"/>
              <a:t>).</a:t>
            </a:r>
            <a:endParaRPr lang="en-US" sz="1600" dirty="0"/>
          </a:p>
          <a:p>
            <a:r>
              <a:rPr lang="en-US" altLang="zh-CN" sz="1600" dirty="0" err="1"/>
              <a:t>Faktor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Situasional</a:t>
            </a:r>
            <a:r>
              <a:rPr lang="en-US" altLang="zh-CN" sz="1600" dirty="0"/>
              <a:t> : </a:t>
            </a:r>
            <a:r>
              <a:rPr lang="en-US" altLang="zh-CN" sz="1600" dirty="0" err="1"/>
              <a:t>Seperti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situasi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konflik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faktor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tempat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waktu</a:t>
            </a:r>
            <a:r>
              <a:rPr lang="en-US" altLang="zh-CN" sz="1600" dirty="0"/>
              <a:t>.</a:t>
            </a:r>
            <a:endParaRPr lang="en-US" sz="16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59" y="747522"/>
            <a:ext cx="2602071" cy="32980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 idx="4294967295"/>
          </p:nvPr>
        </p:nvSpPr>
        <p:spPr>
          <a:xfrm>
            <a:off x="1121425" y="400694"/>
            <a:ext cx="5330745" cy="13356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</a:rPr>
              <a:t>Manfaat Psikologi </a:t>
            </a:r>
            <a:br>
              <a:rPr lang="en" sz="2800" dirty="0">
                <a:solidFill>
                  <a:schemeClr val="tx1"/>
                </a:solidFill>
              </a:rPr>
            </a:br>
            <a:r>
              <a:rPr lang="en" sz="2800" dirty="0">
                <a:solidFill>
                  <a:schemeClr val="tx1"/>
                </a:solidFill>
              </a:rPr>
              <a:t>dalam Hukum</a:t>
            </a:r>
            <a:endParaRPr sz="2800" b="0" dirty="0">
              <a:solidFill>
                <a:schemeClr val="tx1"/>
              </a:solidFill>
            </a:endParaRPr>
          </a:p>
        </p:txBody>
      </p:sp>
      <p:sp>
        <p:nvSpPr>
          <p:cNvPr id="192" name="Google Shape;192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" name="Google Shape;147;p19"/>
          <p:cNvSpPr txBox="1">
            <a:spLocks/>
          </p:cNvSpPr>
          <p:nvPr/>
        </p:nvSpPr>
        <p:spPr>
          <a:xfrm>
            <a:off x="1216025" y="1695235"/>
            <a:ext cx="4085440" cy="26712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en-US" altLang="zh-CN" sz="1600" b="1" dirty="0" err="1">
                <a:solidFill>
                  <a:schemeClr val="tx1"/>
                </a:solidFill>
              </a:rPr>
              <a:t>Mematangkan</a:t>
            </a:r>
            <a:r>
              <a:rPr lang="en-US" altLang="zh-CN" sz="1600" b="1" dirty="0">
                <a:solidFill>
                  <a:schemeClr val="tx1"/>
                </a:solidFill>
              </a:rPr>
              <a:t> Proses </a:t>
            </a:r>
            <a:r>
              <a:rPr lang="en-US" altLang="zh-CN" sz="1600" b="1" dirty="0" err="1">
                <a:solidFill>
                  <a:schemeClr val="tx1"/>
                </a:solidFill>
              </a:rPr>
              <a:t>Hukum</a:t>
            </a:r>
            <a:r>
              <a:rPr lang="en-US" altLang="zh-CN" sz="1600" b="1" dirty="0">
                <a:solidFill>
                  <a:schemeClr val="tx1"/>
                </a:solidFill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pPr marL="114300"/>
            <a:r>
              <a:rPr lang="en-US" altLang="zh-CN" dirty="0">
                <a:solidFill>
                  <a:schemeClr val="tx1"/>
                </a:solidFill>
              </a:rPr>
              <a:t>Proses </a:t>
            </a:r>
            <a:r>
              <a:rPr lang="en-US" altLang="zh-CN" dirty="0" err="1">
                <a:solidFill>
                  <a:schemeClr val="tx1"/>
                </a:solidFill>
              </a:rPr>
              <a:t>hukum</a:t>
            </a:r>
            <a:r>
              <a:rPr lang="en-US" altLang="zh-CN" dirty="0">
                <a:solidFill>
                  <a:schemeClr val="tx1"/>
                </a:solidFill>
              </a:rPr>
              <a:t> yang </a:t>
            </a:r>
            <a:r>
              <a:rPr lang="en-US" altLang="zh-CN" dirty="0" err="1">
                <a:solidFill>
                  <a:schemeClr val="tx1"/>
                </a:solidFill>
              </a:rPr>
              <a:t>lebih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matang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merupakan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salah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satu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kegunaan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psikologi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dalam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bidang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hukum</a:t>
            </a:r>
            <a:r>
              <a:rPr lang="en-US" altLang="zh-CN" dirty="0">
                <a:solidFill>
                  <a:schemeClr val="tx1"/>
                </a:solidFill>
              </a:rPr>
              <a:t>. Proses </a:t>
            </a:r>
            <a:r>
              <a:rPr lang="en-US" altLang="zh-CN" dirty="0" err="1">
                <a:solidFill>
                  <a:schemeClr val="tx1"/>
                </a:solidFill>
              </a:rPr>
              <a:t>hukum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akan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berjalan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dengan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lebih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lancar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dan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juga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mantap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manakala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aspek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psikologi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dari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setiap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pihak</a:t>
            </a:r>
            <a:r>
              <a:rPr lang="en-US" altLang="zh-CN" dirty="0">
                <a:solidFill>
                  <a:schemeClr val="tx1"/>
                </a:solidFill>
              </a:rPr>
              <a:t> yang </a:t>
            </a:r>
            <a:r>
              <a:rPr lang="en-US" altLang="zh-CN" dirty="0" err="1">
                <a:solidFill>
                  <a:schemeClr val="tx1"/>
                </a:solidFill>
              </a:rPr>
              <a:t>terlibat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dalam</a:t>
            </a:r>
            <a:r>
              <a:rPr lang="en-US" altLang="zh-CN" dirty="0">
                <a:solidFill>
                  <a:schemeClr val="tx1"/>
                </a:solidFill>
              </a:rPr>
              <a:t> proses </a:t>
            </a:r>
            <a:r>
              <a:rPr lang="en-US" altLang="zh-CN" dirty="0" err="1">
                <a:solidFill>
                  <a:schemeClr val="tx1"/>
                </a:solidFill>
              </a:rPr>
              <a:t>tersebut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dalam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kondisi</a:t>
            </a:r>
            <a:r>
              <a:rPr lang="en-US" altLang="zh-CN" dirty="0">
                <a:solidFill>
                  <a:schemeClr val="tx1"/>
                </a:solidFill>
              </a:rPr>
              <a:t> yang </a:t>
            </a:r>
            <a:r>
              <a:rPr lang="en-US" altLang="zh-CN" dirty="0" err="1">
                <a:solidFill>
                  <a:schemeClr val="tx1"/>
                </a:solidFill>
              </a:rPr>
              <a:t>baik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114300">
              <a:spcBef>
                <a:spcPts val="600"/>
              </a:spcBef>
              <a:buSzPts val="1800"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1216025" y="8507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Peran Psikologi dalam Hukum</a:t>
            </a:r>
            <a:endParaRPr sz="3600" dirty="0"/>
          </a:p>
        </p:txBody>
      </p:sp>
      <p:sp>
        <p:nvSpPr>
          <p:cNvPr id="289" name="Google Shape;289;p31"/>
          <p:cNvSpPr txBox="1">
            <a:spLocks noGrp="1"/>
          </p:cNvSpPr>
          <p:nvPr>
            <p:ph type="body" idx="1"/>
          </p:nvPr>
        </p:nvSpPr>
        <p:spPr>
          <a:xfrm>
            <a:off x="1183975" y="1710725"/>
            <a:ext cx="2925038" cy="12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latin typeface="Work Sans"/>
                <a:ea typeface="Work Sans"/>
                <a:cs typeface="Work Sans"/>
                <a:sym typeface="Work Sans"/>
              </a:rPr>
              <a:t>P</a:t>
            </a:r>
            <a:r>
              <a:rPr lang="en" b="1" dirty="0">
                <a:latin typeface="Work Sans"/>
                <a:ea typeface="Work Sans"/>
                <a:cs typeface="Work Sans"/>
                <a:sym typeface="Work Sans"/>
              </a:rPr>
              <a:t>enasihat </a:t>
            </a:r>
            <a:endParaRPr b="1" dirty="0">
              <a:latin typeface="Work Sans"/>
              <a:ea typeface="Work Sans"/>
              <a:cs typeface="Work Sans"/>
              <a:sym typeface="Work Sans"/>
            </a:endParaRPr>
          </a:p>
          <a:p>
            <a:pPr marL="0" indent="0">
              <a:buNone/>
            </a:pPr>
            <a:r>
              <a:rPr lang="en-US" altLang="zh-CN" sz="1400" dirty="0" err="1"/>
              <a:t>Psikolog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diminta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memberikan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masukan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apakah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seorang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terdakwa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atau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saksi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layak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dimintai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keterangan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dalam</a:t>
            </a:r>
            <a:r>
              <a:rPr lang="en-US" altLang="zh-CN" sz="1400" dirty="0"/>
              <a:t> proses </a:t>
            </a:r>
            <a:r>
              <a:rPr lang="en-US" altLang="zh-CN" sz="1400" dirty="0" err="1"/>
              <a:t>persidangan</a:t>
            </a:r>
            <a:r>
              <a:rPr lang="en-US" altLang="zh-CN" sz="1400" dirty="0"/>
              <a:t>. </a:t>
            </a:r>
            <a:endParaRPr lang="en-US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290" name="Google Shape;290;p31"/>
          <p:cNvSpPr txBox="1">
            <a:spLocks noGrp="1"/>
          </p:cNvSpPr>
          <p:nvPr>
            <p:ph type="body" idx="2"/>
          </p:nvPr>
        </p:nvSpPr>
        <p:spPr>
          <a:xfrm>
            <a:off x="4572000" y="1784150"/>
            <a:ext cx="2609636" cy="12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Work Sans"/>
                <a:ea typeface="Work Sans"/>
                <a:cs typeface="Work Sans"/>
                <a:sym typeface="Work Sans"/>
              </a:rPr>
              <a:t>Evaluator</a:t>
            </a:r>
          </a:p>
          <a:p>
            <a:pPr marL="0" lvl="0" indent="0">
              <a:buNone/>
            </a:pPr>
            <a:r>
              <a:rPr lang="en-US" altLang="zh-CN" sz="1400" dirty="0" err="1"/>
              <a:t>Sebagai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seorang</a:t>
            </a:r>
            <a:r>
              <a:rPr lang="en-US" altLang="zh-CN" sz="1400" dirty="0"/>
              <a:t> </a:t>
            </a:r>
            <a:r>
              <a:rPr lang="en-US" altLang="zh-CN" sz="1400" dirty="0" err="1"/>
              <a:t>ilmuwan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psikolog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dituntut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mampu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melakukan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evaluasi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terhadap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suatu</a:t>
            </a:r>
            <a:r>
              <a:rPr lang="en-US" altLang="zh-CN" sz="1400" dirty="0"/>
              <a:t> program</a:t>
            </a:r>
            <a:endParaRPr sz="14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92" name="Google Shape;292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1"/>
          </p:nvPr>
        </p:nvSpPr>
        <p:spPr>
          <a:xfrm>
            <a:off x="2232873" y="3183976"/>
            <a:ext cx="5527497" cy="1565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Work Sans"/>
                <a:ea typeface="Work Sans"/>
                <a:cs typeface="Work Sans"/>
                <a:sym typeface="Work Sans"/>
              </a:rPr>
              <a:t>Pembaharu</a:t>
            </a:r>
          </a:p>
          <a:p>
            <a:pPr marL="0" lvl="0" indent="0">
              <a:buNone/>
            </a:pPr>
            <a:r>
              <a:rPr lang="en-US" altLang="zh-CN" sz="1200" dirty="0" err="1"/>
              <a:t>Psikolog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diharapkan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mampu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mengaplikasi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ilmu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pengetahuannya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dalam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tataran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aplikatif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sehingga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sistem</a:t>
            </a:r>
            <a:r>
              <a:rPr lang="en-US" altLang="zh-CN" sz="1200" dirty="0"/>
              <a:t> </a:t>
            </a:r>
            <a:r>
              <a:rPr lang="en-US" altLang="zh-CN" sz="1200" dirty="0" err="1"/>
              <a:t>hukum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mulai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dari</a:t>
            </a:r>
            <a:r>
              <a:rPr lang="en-US" altLang="zh-CN" sz="1200" dirty="0"/>
              <a:t> proses </a:t>
            </a:r>
            <a:r>
              <a:rPr lang="en-US" altLang="zh-CN" sz="1200" dirty="0" err="1"/>
              <a:t>penangkapan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persidangan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pembinaan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dan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penghukuman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berlandaskan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kajian-kajian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ilmiah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psikologis</a:t>
            </a:r>
            <a:r>
              <a:rPr lang="en-US" altLang="zh-CN" sz="1200" dirty="0"/>
              <a:t>), </a:t>
            </a:r>
            <a:r>
              <a:rPr lang="en-US" altLang="zh-CN" sz="1200" dirty="0" err="1"/>
              <a:t>Ketika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seorang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saksi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mata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memberi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keterangan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baik</a:t>
            </a:r>
            <a:r>
              <a:rPr lang="en-US" altLang="zh-CN" sz="1200" dirty="0"/>
              <a:t> di </a:t>
            </a:r>
            <a:r>
              <a:rPr lang="en-US" altLang="zh-CN" sz="1200" dirty="0" err="1"/>
              <a:t>tahap</a:t>
            </a:r>
            <a:r>
              <a:rPr lang="en-US" altLang="zh-CN" sz="1200" dirty="0"/>
              <a:t> </a:t>
            </a:r>
            <a:r>
              <a:rPr lang="en-US" altLang="zh-CN" sz="1200" dirty="0" err="1"/>
              <a:t>penyelidikan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penyidikan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maupun</a:t>
            </a:r>
            <a:r>
              <a:rPr lang="en-US" altLang="zh-CN" sz="1200" dirty="0"/>
              <a:t> di </a:t>
            </a:r>
            <a:r>
              <a:rPr lang="en-US" altLang="zh-CN" sz="1200" dirty="0" err="1"/>
              <a:t>persidangan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pengadilan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maka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Psikologi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Hukum</a:t>
            </a:r>
            <a:r>
              <a:rPr lang="en-US" altLang="zh-CN" sz="1200" dirty="0"/>
              <a:t> </a:t>
            </a:r>
            <a:r>
              <a:rPr lang="en-US" altLang="zh-CN" sz="1200" dirty="0" err="1"/>
              <a:t>akan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sangat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banyak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membantu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menilai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keakuratan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kesaksian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tersebut</a:t>
            </a:r>
            <a:r>
              <a:rPr lang="en-US" altLang="zh-CN" sz="1200" dirty="0"/>
              <a:t>.</a:t>
            </a:r>
            <a:endParaRPr sz="12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47943444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title"/>
          </p:nvPr>
        </p:nvSpPr>
        <p:spPr>
          <a:xfrm>
            <a:off x="1227600" y="562997"/>
            <a:ext cx="6711900" cy="95331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Peran Psikologi dalam Proses Hukum</a:t>
            </a:r>
            <a:endParaRPr sz="3200" dirty="0"/>
          </a:p>
        </p:txBody>
      </p:sp>
      <p:sp>
        <p:nvSpPr>
          <p:cNvPr id="232" name="Google Shape;232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450318"/>
              </p:ext>
            </p:extLst>
          </p:nvPr>
        </p:nvGraphicFramePr>
        <p:xfrm>
          <a:off x="1378861" y="2123891"/>
          <a:ext cx="6096000" cy="2519936"/>
        </p:xfrm>
        <a:graphic>
          <a:graphicData uri="http://schemas.openxmlformats.org/drawingml/2006/table">
            <a:tbl>
              <a:tblPr firstRow="1" bandRow="1">
                <a:tableStyleId>{3EF96083-20C6-4CBD-AE06-0CBBAD899A39}</a:tableStyleId>
              </a:tblPr>
              <a:tblGrid>
                <a:gridCol w="1856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9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048">
                <a:tc>
                  <a:txBody>
                    <a:bodyPr/>
                    <a:lstStyle/>
                    <a:p>
                      <a:r>
                        <a:rPr lang="en-US" b="1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Peran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048">
                <a:tc>
                  <a:txBody>
                    <a:bodyPr/>
                    <a:lstStyle/>
                    <a:p>
                      <a:r>
                        <a:rPr lang="en-US" dirty="0" err="1"/>
                        <a:t>Polisi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Membantu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polisi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dalam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melakukan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penyidikan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pada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korban,saksi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dan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pelaku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048">
                <a:tc>
                  <a:txBody>
                    <a:bodyPr/>
                    <a:lstStyle/>
                    <a:p>
                      <a:r>
                        <a:rPr lang="en-US" dirty="0" err="1"/>
                        <a:t>Kejaksaan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Membantu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jaksa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dalam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memahami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kondisi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psikologis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pelaku,korban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dan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memberikan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perlatihan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tentang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gaya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bertanya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kepada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saksi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48">
                <a:tc>
                  <a:txBody>
                    <a:bodyPr/>
                    <a:lstStyle/>
                    <a:p>
                      <a:r>
                        <a:rPr lang="en-US" dirty="0" err="1"/>
                        <a:t>Pengadilan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Sebagai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saksi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ahli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dalam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persidangan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048">
                <a:tc>
                  <a:txBody>
                    <a:bodyPr/>
                    <a:lstStyle/>
                    <a:p>
                      <a:r>
                        <a:rPr lang="en-US" dirty="0" err="1"/>
                        <a:t>Lembaga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Kemasyarakatan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Asesmen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dan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intervensi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psikologi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pada</a:t>
                      </a:r>
                      <a:r>
                        <a:rPr lang="en-US" altLang="zh-C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zh-CN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narapidana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>
            <a:spLocks noGrp="1"/>
          </p:cNvSpPr>
          <p:nvPr>
            <p:ph type="title"/>
          </p:nvPr>
        </p:nvSpPr>
        <p:spPr>
          <a:xfrm>
            <a:off x="1216025" y="567159"/>
            <a:ext cx="6711900" cy="105911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Peran Psikologi dalam Penegakan Hukum</a:t>
            </a:r>
            <a:endParaRPr sz="3200" dirty="0"/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72" name="Google Shape;272;p30"/>
          <p:cNvGrpSpPr/>
          <p:nvPr/>
        </p:nvGrpSpPr>
        <p:grpSpPr>
          <a:xfrm>
            <a:off x="994162" y="1932764"/>
            <a:ext cx="6346360" cy="731700"/>
            <a:chOff x="1665225" y="1323164"/>
            <a:chExt cx="6346360" cy="731700"/>
          </a:xfrm>
        </p:grpSpPr>
        <p:sp>
          <p:nvSpPr>
            <p:cNvPr id="273" name="Google Shape;273;p30"/>
            <p:cNvSpPr txBox="1"/>
            <p:nvPr/>
          </p:nvSpPr>
          <p:spPr>
            <a:xfrm>
              <a:off x="1665225" y="1373350"/>
              <a:ext cx="10497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Lorem </a:t>
              </a:r>
              <a:endParaRPr sz="18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75" name="Google Shape;275;p30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US" altLang="zh-CN" sz="1200" dirty="0" err="1">
                  <a:solidFill>
                    <a:schemeClr val="bg1"/>
                  </a:solidFill>
                </a:rPr>
                <a:t>Pertama</a:t>
              </a:r>
              <a:r>
                <a:rPr lang="en-US" altLang="zh-CN" sz="1200" dirty="0">
                  <a:solidFill>
                    <a:schemeClr val="bg1"/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Psikologi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berperan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dalam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memperkuat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aparat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penegak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hukum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dalam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menegakkan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hukum</a:t>
              </a:r>
              <a:r>
                <a:rPr lang="en-US" altLang="zh-CN" sz="1200" dirty="0">
                  <a:solidFill>
                    <a:schemeClr val="bg1"/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misalnya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bagaimana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peranan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intervensi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psikologis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dalam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meningkatkan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perfomance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polisi</a:t>
              </a:r>
              <a:r>
                <a:rPr lang="en-US" altLang="zh-CN" sz="1200" dirty="0">
                  <a:solidFill>
                    <a:schemeClr val="bg1"/>
                  </a:solidFill>
                </a:rPr>
                <a:t>.</a:t>
              </a:r>
              <a:r>
                <a:rPr lang="en" sz="1100" dirty="0">
                  <a:solidFill>
                    <a:schemeClr val="bg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.</a:t>
              </a:r>
              <a:endParaRPr sz="1100" dirty="0">
                <a:solidFill>
                  <a:schemeClr val="bg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76" name="Google Shape;276;p30"/>
          <p:cNvGrpSpPr/>
          <p:nvPr/>
        </p:nvGrpSpPr>
        <p:grpSpPr>
          <a:xfrm>
            <a:off x="994162" y="2817125"/>
            <a:ext cx="5984861" cy="731700"/>
            <a:chOff x="1665226" y="2207525"/>
            <a:chExt cx="5984861" cy="731700"/>
          </a:xfrm>
        </p:grpSpPr>
        <p:sp>
          <p:nvSpPr>
            <p:cNvPr id="277" name="Google Shape;277;p30"/>
            <p:cNvSpPr txBox="1"/>
            <p:nvPr/>
          </p:nvSpPr>
          <p:spPr>
            <a:xfrm>
              <a:off x="1665226" y="2257725"/>
              <a:ext cx="1050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rgbClr val="434343"/>
                  </a:solidFill>
                  <a:latin typeface="Work Sans"/>
                  <a:ea typeface="Work Sans"/>
                  <a:cs typeface="Work Sans"/>
                  <a:sym typeface="Work Sans"/>
                </a:rPr>
                <a:t>Ipsum</a:t>
              </a:r>
              <a:endParaRPr sz="1800" b="1" dirty="0">
                <a:solidFill>
                  <a:srgbClr val="434343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79" name="Google Shape;279;p30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US" altLang="zh-CN" sz="1200" dirty="0" err="1">
                  <a:solidFill>
                    <a:schemeClr val="bg1"/>
                  </a:solidFill>
                </a:rPr>
                <a:t>Kedua</a:t>
              </a:r>
              <a:r>
                <a:rPr lang="en-US" altLang="zh-CN" sz="1200" dirty="0">
                  <a:solidFill>
                    <a:schemeClr val="bg1"/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Psikologi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berperan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dalam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menjelaskan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kondisi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psikologis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pelaku</a:t>
              </a:r>
              <a:r>
                <a:rPr lang="en-US" altLang="zh-CN" sz="1200" dirty="0">
                  <a:solidFill>
                    <a:schemeClr val="bg1"/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korban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dan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saksi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sehingga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aparat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penegak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hukum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dapat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mengambil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keputusan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dengan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tepat</a:t>
              </a:r>
              <a:r>
                <a:rPr lang="en" sz="1200" dirty="0">
                  <a:solidFill>
                    <a:schemeClr val="bg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.</a:t>
              </a:r>
              <a:endParaRPr sz="1200" dirty="0">
                <a:solidFill>
                  <a:schemeClr val="bg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80" name="Google Shape;280;p30"/>
          <p:cNvGrpSpPr/>
          <p:nvPr/>
        </p:nvGrpSpPr>
        <p:grpSpPr>
          <a:xfrm>
            <a:off x="994164" y="3698225"/>
            <a:ext cx="5622160" cy="731700"/>
            <a:chOff x="1665227" y="3088625"/>
            <a:chExt cx="5622160" cy="731700"/>
          </a:xfrm>
        </p:grpSpPr>
        <p:sp>
          <p:nvSpPr>
            <p:cNvPr id="281" name="Google Shape;281;p30"/>
            <p:cNvSpPr txBox="1"/>
            <p:nvPr/>
          </p:nvSpPr>
          <p:spPr>
            <a:xfrm>
              <a:off x="1665227" y="3138825"/>
              <a:ext cx="10497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83" name="Google Shape;283;p30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US" altLang="zh-CN" sz="1200" dirty="0" err="1">
                  <a:solidFill>
                    <a:schemeClr val="bg1"/>
                  </a:solidFill>
                </a:rPr>
                <a:t>Ketiga</a:t>
              </a:r>
              <a:r>
                <a:rPr lang="en-US" altLang="zh-CN" sz="1200" dirty="0">
                  <a:solidFill>
                    <a:schemeClr val="bg1"/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Psikologi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berperan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dalam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meningkatkan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kesadaran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masyarakat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dalam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mematuhi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hukum</a:t>
              </a:r>
              <a:r>
                <a:rPr lang="en-US" altLang="zh-CN" sz="1200" dirty="0">
                  <a:solidFill>
                    <a:schemeClr val="bg1"/>
                  </a:solidFill>
                </a:rPr>
                <a:t> yang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berlaku</a:t>
              </a:r>
              <a:r>
                <a:rPr lang="en-US" altLang="zh-CN" sz="1200" dirty="0">
                  <a:solidFill>
                    <a:schemeClr val="bg1"/>
                  </a:solidFill>
                </a:rPr>
                <a:t>. </a:t>
              </a:r>
              <a:r>
                <a:rPr lang="en" sz="1200" dirty="0">
                  <a:solidFill>
                    <a:schemeClr val="bg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.</a:t>
              </a:r>
              <a:endParaRPr sz="1200" dirty="0">
                <a:solidFill>
                  <a:schemeClr val="bg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2" y="1932764"/>
            <a:ext cx="1049700" cy="740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8" y="2817125"/>
            <a:ext cx="1098164" cy="67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24" y="3497025"/>
            <a:ext cx="942975" cy="9329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Picture 209719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8" name="Picture 2097197"/>
          <p:cNvPicPr>
            <a:picLocks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074" name="Freeform 1049073"/>
          <p:cNvSpPr/>
          <p:nvPr/>
        </p:nvSpPr>
        <p:spPr>
          <a:xfrm>
            <a:off x="5343525" y="3395662"/>
            <a:ext cx="3800475" cy="1747838"/>
          </a:xfrm>
          <a:custGeom>
            <a:avLst/>
            <a:gdLst/>
            <a:ahLst/>
            <a:cxnLst/>
            <a:rect l="0" t="0" r="r" b="b"/>
            <a:pathLst>
              <a:path w="5067301" h="2330133">
                <a:moveTo>
                  <a:pt x="2850980" y="0"/>
                </a:moveTo>
                <a:cubicBezTo>
                  <a:pt x="3249564" y="0"/>
                  <a:pt x="3594456" y="229667"/>
                  <a:pt x="3756668" y="565584"/>
                </a:cubicBezTo>
                <a:cubicBezTo>
                  <a:pt x="3884965" y="503272"/>
                  <a:pt x="4029158" y="469871"/>
                  <a:pt x="4181158" y="469871"/>
                </a:cubicBezTo>
                <a:cubicBezTo>
                  <a:pt x="4531322" y="469871"/>
                  <a:pt x="4840047" y="647128"/>
                  <a:pt x="5022350" y="916732"/>
                </a:cubicBezTo>
                <a:lnTo>
                  <a:pt x="5067301" y="999475"/>
                </a:lnTo>
                <a:lnTo>
                  <a:pt x="5067301" y="2330133"/>
                </a:lnTo>
                <a:lnTo>
                  <a:pt x="34883" y="2330133"/>
                </a:lnTo>
                <a:lnTo>
                  <a:pt x="14035" y="2258351"/>
                </a:lnTo>
                <a:cubicBezTo>
                  <a:pt x="4823" y="2210314"/>
                  <a:pt x="0" y="2160718"/>
                  <a:pt x="0" y="2109997"/>
                </a:cubicBezTo>
                <a:cubicBezTo>
                  <a:pt x="0" y="1677179"/>
                  <a:pt x="351180" y="1326310"/>
                  <a:pt x="784384" y="1326310"/>
                </a:cubicBezTo>
                <a:lnTo>
                  <a:pt x="934311" y="1341410"/>
                </a:lnTo>
                <a:cubicBezTo>
                  <a:pt x="1074188" y="1142204"/>
                  <a:pt x="1306436" y="1013544"/>
                  <a:pt x="1568766" y="1013544"/>
                </a:cubicBezTo>
                <a:cubicBezTo>
                  <a:pt x="1664766" y="1013544"/>
                  <a:pt x="1756739" y="1030773"/>
                  <a:pt x="1840822" y="1064814"/>
                </a:cubicBezTo>
                <a:cubicBezTo>
                  <a:pt x="1836971" y="1047932"/>
                  <a:pt x="1836538" y="1030788"/>
                  <a:pt x="1836538" y="1013544"/>
                </a:cubicBezTo>
                <a:cubicBezTo>
                  <a:pt x="1836538" y="453778"/>
                  <a:pt x="2290718" y="0"/>
                  <a:pt x="2850980" y="0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dist="38100" dir="13500000" algn="br">
              <a:srgbClr val="000000">
                <a:alpha val="39999"/>
              </a:srgbClr>
            </a:outerShdw>
          </a:effectLst>
        </p:spPr>
        <p:txBody>
          <a:bodyPr vert="horz" lIns="68580" tIns="34290" rIns="68580" bIns="3429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5pPr>
          </a:lstStyle>
          <a:p>
            <a:pPr indent="-257175" algn="ctr">
              <a:buClrTx/>
            </a:pPr>
            <a:endParaRPr lang="zh-CN" altLang="en-US" sz="1350">
              <a:solidFill>
                <a:srgbClr val="FFFFFF"/>
              </a:solidFill>
              <a:ea typeface="微软雅黑 Light" charset="0"/>
            </a:endParaRPr>
          </a:p>
        </p:txBody>
      </p:sp>
      <p:sp>
        <p:nvSpPr>
          <p:cNvPr id="1049075" name="Freeform 1049074"/>
          <p:cNvSpPr/>
          <p:nvPr/>
        </p:nvSpPr>
        <p:spPr>
          <a:xfrm>
            <a:off x="2164557" y="3896915"/>
            <a:ext cx="3901678" cy="1246584"/>
          </a:xfrm>
          <a:custGeom>
            <a:avLst/>
            <a:gdLst/>
            <a:ahLst/>
            <a:cxnLst/>
            <a:rect l="0" t="0" r="r" b="b"/>
            <a:pathLst>
              <a:path w="5203211" h="1661797">
                <a:moveTo>
                  <a:pt x="2708735" y="0"/>
                </a:moveTo>
                <a:cubicBezTo>
                  <a:pt x="3107319" y="0"/>
                  <a:pt x="3452211" y="229667"/>
                  <a:pt x="3614422" y="565584"/>
                </a:cubicBezTo>
                <a:cubicBezTo>
                  <a:pt x="3742719" y="503272"/>
                  <a:pt x="3886912" y="469871"/>
                  <a:pt x="4038913" y="469871"/>
                </a:cubicBezTo>
                <a:cubicBezTo>
                  <a:pt x="4599175" y="469871"/>
                  <a:pt x="5053355" y="923649"/>
                  <a:pt x="5053355" y="1483412"/>
                </a:cubicBezTo>
                <a:lnTo>
                  <a:pt x="5048910" y="1527468"/>
                </a:lnTo>
                <a:cubicBezTo>
                  <a:pt x="5102035" y="1562393"/>
                  <a:pt x="5150622" y="1603620"/>
                  <a:pt x="5193619" y="1650084"/>
                </a:cubicBezTo>
                <a:lnTo>
                  <a:pt x="5203211" y="1661797"/>
                </a:lnTo>
                <a:lnTo>
                  <a:pt x="0" y="1661797"/>
                </a:lnTo>
                <a:lnTo>
                  <a:pt x="87495" y="1555847"/>
                </a:lnTo>
                <a:cubicBezTo>
                  <a:pt x="229441" y="1414027"/>
                  <a:pt x="425537" y="1326310"/>
                  <a:pt x="642139" y="1326310"/>
                </a:cubicBezTo>
                <a:lnTo>
                  <a:pt x="792065" y="1341410"/>
                </a:lnTo>
                <a:cubicBezTo>
                  <a:pt x="931942" y="1142204"/>
                  <a:pt x="1164190" y="1013544"/>
                  <a:pt x="1426522" y="1013544"/>
                </a:cubicBezTo>
                <a:cubicBezTo>
                  <a:pt x="1522520" y="1013544"/>
                  <a:pt x="1614494" y="1030773"/>
                  <a:pt x="1698577" y="1064814"/>
                </a:cubicBezTo>
                <a:cubicBezTo>
                  <a:pt x="1694725" y="1047932"/>
                  <a:pt x="1694293" y="1030788"/>
                  <a:pt x="1694293" y="1013544"/>
                </a:cubicBezTo>
                <a:cubicBezTo>
                  <a:pt x="1694293" y="453778"/>
                  <a:pt x="2148473" y="0"/>
                  <a:pt x="2708735" y="0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dist="38100" dir="13500000" algn="br">
              <a:srgbClr val="000000">
                <a:alpha val="39999"/>
              </a:srgbClr>
            </a:outerShdw>
          </a:effectLst>
        </p:spPr>
        <p:txBody>
          <a:bodyPr vert="horz" lIns="68580" tIns="34290" rIns="68580" bIns="3429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5pPr>
          </a:lstStyle>
          <a:p>
            <a:pPr indent="-257175" algn="ctr">
              <a:buClrTx/>
            </a:pPr>
            <a:endParaRPr lang="zh-CN" altLang="en-US" sz="1350">
              <a:solidFill>
                <a:srgbClr val="FFFFFF"/>
              </a:solidFill>
              <a:ea typeface="微软雅黑 Light" charset="0"/>
            </a:endParaRPr>
          </a:p>
        </p:txBody>
      </p:sp>
      <p:sp>
        <p:nvSpPr>
          <p:cNvPr id="1049076" name="Freeform 1049075"/>
          <p:cNvSpPr/>
          <p:nvPr/>
        </p:nvSpPr>
        <p:spPr>
          <a:xfrm flipH="1">
            <a:off x="0" y="3423047"/>
            <a:ext cx="3700463" cy="1720453"/>
          </a:xfrm>
          <a:custGeom>
            <a:avLst/>
            <a:gdLst/>
            <a:ahLst/>
            <a:cxnLst/>
            <a:rect l="0" t="0" r="r" b="b"/>
            <a:pathLst>
              <a:path w="4933950" h="2294230">
                <a:moveTo>
                  <a:pt x="2850981" y="0"/>
                </a:moveTo>
                <a:cubicBezTo>
                  <a:pt x="2290719" y="0"/>
                  <a:pt x="1836538" y="453778"/>
                  <a:pt x="1836538" y="1013544"/>
                </a:cubicBezTo>
                <a:cubicBezTo>
                  <a:pt x="1836538" y="1030788"/>
                  <a:pt x="1836971" y="1047932"/>
                  <a:pt x="1840823" y="1064814"/>
                </a:cubicBezTo>
                <a:cubicBezTo>
                  <a:pt x="1756739" y="1030773"/>
                  <a:pt x="1664766" y="1013544"/>
                  <a:pt x="1568767" y="1013544"/>
                </a:cubicBezTo>
                <a:cubicBezTo>
                  <a:pt x="1306436" y="1013544"/>
                  <a:pt x="1074188" y="1142204"/>
                  <a:pt x="934311" y="1341410"/>
                </a:cubicBezTo>
                <a:lnTo>
                  <a:pt x="784384" y="1326310"/>
                </a:lnTo>
                <a:cubicBezTo>
                  <a:pt x="351180" y="1326310"/>
                  <a:pt x="0" y="1677179"/>
                  <a:pt x="0" y="2109997"/>
                </a:cubicBezTo>
                <a:cubicBezTo>
                  <a:pt x="0" y="2160718"/>
                  <a:pt x="4823" y="2210314"/>
                  <a:pt x="14035" y="2258351"/>
                </a:cubicBezTo>
                <a:lnTo>
                  <a:pt x="24456" y="2294230"/>
                </a:lnTo>
                <a:lnTo>
                  <a:pt x="4933950" y="2294230"/>
                </a:lnTo>
                <a:lnTo>
                  <a:pt x="4933950" y="809685"/>
                </a:lnTo>
                <a:lnTo>
                  <a:pt x="4898478" y="766731"/>
                </a:lnTo>
                <a:cubicBezTo>
                  <a:pt x="4714900" y="583316"/>
                  <a:pt x="4461290" y="469871"/>
                  <a:pt x="4181159" y="469871"/>
                </a:cubicBezTo>
                <a:cubicBezTo>
                  <a:pt x="4029158" y="469871"/>
                  <a:pt x="3884965" y="503272"/>
                  <a:pt x="3756668" y="565584"/>
                </a:cubicBezTo>
                <a:cubicBezTo>
                  <a:pt x="3594457" y="229667"/>
                  <a:pt x="3249564" y="0"/>
                  <a:pt x="2850981" y="0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dist="38100" dir="13500000" algn="br">
              <a:srgbClr val="000000">
                <a:alpha val="39999"/>
              </a:srgbClr>
            </a:outerShdw>
          </a:effectLst>
        </p:spPr>
        <p:txBody>
          <a:bodyPr vert="horz" lIns="68580" tIns="34290" rIns="68580" bIns="3429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5pPr>
          </a:lstStyle>
          <a:p>
            <a:pPr indent="-257175" algn="ctr">
              <a:buClrTx/>
            </a:pPr>
            <a:endParaRPr lang="zh-CN" altLang="en-US" sz="1350">
              <a:solidFill>
                <a:srgbClr val="FFFFFF"/>
              </a:solidFill>
              <a:ea typeface="微软雅黑 Light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108972" y="94059"/>
            <a:ext cx="596503" cy="603647"/>
            <a:chOff x="8424357" y="140703"/>
            <a:chExt cx="2088920" cy="2113920"/>
          </a:xfrm>
        </p:grpSpPr>
        <p:sp>
          <p:nvSpPr>
            <p:cNvPr id="1049077" name="Isosceles Triangle 1049076"/>
            <p:cNvSpPr/>
            <p:nvPr/>
          </p:nvSpPr>
          <p:spPr>
            <a:xfrm rot="2805906">
              <a:off x="8407058" y="178488"/>
              <a:ext cx="2113920" cy="2038350"/>
            </a:xfrm>
            <a:prstGeom prst="triangle">
              <a:avLst>
                <a:gd name="adj" fmla="val 68796"/>
              </a:avLst>
            </a:prstGeom>
            <a:solidFill>
              <a:srgbClr val="7030A0"/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  <p:sp>
          <p:nvSpPr>
            <p:cNvPr id="1049078" name="Freeform 1049077"/>
            <p:cNvSpPr/>
            <p:nvPr/>
          </p:nvSpPr>
          <p:spPr>
            <a:xfrm rot="2805906">
              <a:off x="9008910" y="163359"/>
              <a:ext cx="870047" cy="2039171"/>
            </a:xfrm>
            <a:custGeom>
              <a:avLst/>
              <a:gdLst/>
              <a:ahLst/>
              <a:cxnLst/>
              <a:rect l="0" t="0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</a:path>
              </a:pathLst>
            </a:custGeom>
            <a:solidFill>
              <a:srgbClr val="58267E"/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  <p:sp>
          <p:nvSpPr>
            <p:cNvPr id="1049079" name="Freeform 1049078"/>
            <p:cNvSpPr/>
            <p:nvPr/>
          </p:nvSpPr>
          <p:spPr>
            <a:xfrm rot="2805906">
              <a:off x="9188812" y="262664"/>
              <a:ext cx="632874" cy="2016039"/>
            </a:xfrm>
            <a:custGeom>
              <a:avLst/>
              <a:gdLst/>
              <a:ahLst/>
              <a:cxnLst/>
              <a:rect l="0" t="0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</a:path>
              </a:pathLst>
            </a:custGeom>
            <a:solidFill>
              <a:srgbClr val="4C216D"/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791890" y="3579019"/>
            <a:ext cx="947738" cy="958453"/>
            <a:chOff x="8424357" y="140703"/>
            <a:chExt cx="2088920" cy="2113920"/>
          </a:xfrm>
        </p:grpSpPr>
        <p:sp>
          <p:nvSpPr>
            <p:cNvPr id="1049080" name="Isosceles Triangle 1049079"/>
            <p:cNvSpPr/>
            <p:nvPr/>
          </p:nvSpPr>
          <p:spPr>
            <a:xfrm rot="2805906">
              <a:off x="8407058" y="178488"/>
              <a:ext cx="2113920" cy="2038350"/>
            </a:xfrm>
            <a:prstGeom prst="triangle">
              <a:avLst>
                <a:gd name="adj" fmla="val 687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  <p:sp>
          <p:nvSpPr>
            <p:cNvPr id="1049081" name="Freeform 1049080"/>
            <p:cNvSpPr/>
            <p:nvPr/>
          </p:nvSpPr>
          <p:spPr>
            <a:xfrm rot="2805906">
              <a:off x="9008910" y="163359"/>
              <a:ext cx="870047" cy="2039171"/>
            </a:xfrm>
            <a:custGeom>
              <a:avLst/>
              <a:gdLst/>
              <a:ahLst/>
              <a:cxnLst/>
              <a:rect l="0" t="0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</a:path>
              </a:pathLst>
            </a:custGeom>
            <a:solidFill>
              <a:srgbClr val="F4B183"/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  <p:sp>
          <p:nvSpPr>
            <p:cNvPr id="1049082" name="Freeform 1049081"/>
            <p:cNvSpPr/>
            <p:nvPr/>
          </p:nvSpPr>
          <p:spPr>
            <a:xfrm rot="2805906">
              <a:off x="9188812" y="262664"/>
              <a:ext cx="632874" cy="2016039"/>
            </a:xfrm>
            <a:custGeom>
              <a:avLst/>
              <a:gdLst/>
              <a:ahLst/>
              <a:cxnLst/>
              <a:rect l="0" t="0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909196" y="3186113"/>
            <a:ext cx="594122" cy="601265"/>
            <a:chOff x="8424357" y="140703"/>
            <a:chExt cx="2088920" cy="2113920"/>
          </a:xfrm>
        </p:grpSpPr>
        <p:sp>
          <p:nvSpPr>
            <p:cNvPr id="1049083" name="Isosceles Triangle 1049082"/>
            <p:cNvSpPr/>
            <p:nvPr/>
          </p:nvSpPr>
          <p:spPr>
            <a:xfrm rot="2805906">
              <a:off x="8407058" y="178488"/>
              <a:ext cx="2113920" cy="2038350"/>
            </a:xfrm>
            <a:prstGeom prst="triangle">
              <a:avLst>
                <a:gd name="adj" fmla="val 68796"/>
              </a:avLst>
            </a:prstGeom>
            <a:solidFill>
              <a:srgbClr val="FFC000"/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  <p:sp>
          <p:nvSpPr>
            <p:cNvPr id="1049084" name="Freeform 1049083"/>
            <p:cNvSpPr/>
            <p:nvPr/>
          </p:nvSpPr>
          <p:spPr>
            <a:xfrm rot="2805906">
              <a:off x="9008910" y="163359"/>
              <a:ext cx="870047" cy="2039171"/>
            </a:xfrm>
            <a:custGeom>
              <a:avLst/>
              <a:gdLst/>
              <a:ahLst/>
              <a:cxnLst/>
              <a:rect l="0" t="0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  <p:sp>
          <p:nvSpPr>
            <p:cNvPr id="1049085" name="Freeform 1049084"/>
            <p:cNvSpPr/>
            <p:nvPr/>
          </p:nvSpPr>
          <p:spPr>
            <a:xfrm rot="2805906">
              <a:off x="9188812" y="262664"/>
              <a:ext cx="632874" cy="2016039"/>
            </a:xfrm>
            <a:custGeom>
              <a:avLst/>
              <a:gdLst/>
              <a:ahLst/>
              <a:cxnLst/>
              <a:rect l="0" t="0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</p:grpSp>
      <p:sp>
        <p:nvSpPr>
          <p:cNvPr id="1049086" name="Rectangle 1049085"/>
          <p:cNvSpPr/>
          <p:nvPr/>
        </p:nvSpPr>
        <p:spPr>
          <a:xfrm>
            <a:off x="2337197" y="2934891"/>
            <a:ext cx="4629150" cy="345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vert="horz" lIns="68580" tIns="34290" rIns="68580" bIns="3429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5pPr>
          </a:lstStyle>
          <a:p>
            <a:pPr indent="-257175" algn="ctr">
              <a:buClrTx/>
            </a:pPr>
            <a:endParaRPr lang="zh-CN" altLang="en-US" sz="1350">
              <a:solidFill>
                <a:srgbClr val="FFFFFF"/>
              </a:solidFill>
              <a:ea typeface="微软雅黑 Light" charset="0"/>
            </a:endParaRPr>
          </a:p>
        </p:txBody>
      </p:sp>
      <p:sp>
        <p:nvSpPr>
          <p:cNvPr id="1049087" name="Rectangle 1049086"/>
          <p:cNvSpPr/>
          <p:nvPr/>
        </p:nvSpPr>
        <p:spPr>
          <a:xfrm>
            <a:off x="2337197" y="2283619"/>
            <a:ext cx="4629150" cy="345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vert="horz" lIns="68580" tIns="34290" rIns="68580" bIns="3429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5pPr>
          </a:lstStyle>
          <a:p>
            <a:pPr indent="-257175" algn="ctr">
              <a:buClrTx/>
            </a:pPr>
            <a:endParaRPr lang="zh-CN" altLang="en-US" sz="1350">
              <a:solidFill>
                <a:srgbClr val="FFFFFF"/>
              </a:solidFill>
              <a:ea typeface="微软雅黑 Light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4572000" y="3158728"/>
            <a:ext cx="381000" cy="441722"/>
            <a:chOff x="6198632" y="4210985"/>
            <a:chExt cx="508254" cy="589254"/>
          </a:xfrm>
        </p:grpSpPr>
        <p:sp>
          <p:nvSpPr>
            <p:cNvPr id="1049088" name="Isosceles Triangle 1049087"/>
            <p:cNvSpPr/>
            <p:nvPr/>
          </p:nvSpPr>
          <p:spPr>
            <a:xfrm rot="10800000">
              <a:off x="6198632" y="4210985"/>
              <a:ext cx="508254" cy="43815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  <p:sp>
          <p:nvSpPr>
            <p:cNvPr id="1049089" name="Isosceles Triangle 1049088"/>
            <p:cNvSpPr/>
            <p:nvPr/>
          </p:nvSpPr>
          <p:spPr>
            <a:xfrm rot="10800000">
              <a:off x="6198632" y="4362089"/>
              <a:ext cx="508254" cy="438150"/>
            </a:xfrm>
            <a:prstGeom prst="triangle">
              <a:avLst>
                <a:gd name="adj" fmla="val 50000"/>
              </a:avLst>
            </a:prstGeom>
            <a:solidFill>
              <a:srgbClr val="FFC000">
                <a:alpha val="60999"/>
              </a:srgbClr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798094" y="1034653"/>
            <a:ext cx="1928813" cy="1314450"/>
            <a:chOff x="5433174" y="866803"/>
            <a:chExt cx="2088920" cy="2113920"/>
          </a:xfrm>
        </p:grpSpPr>
        <p:sp>
          <p:nvSpPr>
            <p:cNvPr id="1049090" name="Isosceles Triangle 1049089"/>
            <p:cNvSpPr/>
            <p:nvPr/>
          </p:nvSpPr>
          <p:spPr>
            <a:xfrm rot="2805906">
              <a:off x="5415875" y="904588"/>
              <a:ext cx="2113920" cy="2038350"/>
            </a:xfrm>
            <a:prstGeom prst="triangle">
              <a:avLst>
                <a:gd name="adj" fmla="val 68796"/>
              </a:avLst>
            </a:prstGeom>
            <a:solidFill>
              <a:srgbClr val="2E75B6"/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  <p:sp>
          <p:nvSpPr>
            <p:cNvPr id="1049091" name="Freeform 1049090"/>
            <p:cNvSpPr/>
            <p:nvPr/>
          </p:nvSpPr>
          <p:spPr>
            <a:xfrm rot="2805906">
              <a:off x="6017727" y="889459"/>
              <a:ext cx="870047" cy="2039171"/>
            </a:xfrm>
            <a:custGeom>
              <a:avLst/>
              <a:gdLst/>
              <a:ahLst/>
              <a:cxnLst/>
              <a:rect l="0" t="0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</a:path>
              </a:pathLst>
            </a:custGeom>
            <a:solidFill>
              <a:srgbClr val="3484CC"/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  <p:sp>
          <p:nvSpPr>
            <p:cNvPr id="1049092" name="Freeform 1049091"/>
            <p:cNvSpPr/>
            <p:nvPr/>
          </p:nvSpPr>
          <p:spPr>
            <a:xfrm rot="2805906">
              <a:off x="6197629" y="988764"/>
              <a:ext cx="632874" cy="2016039"/>
            </a:xfrm>
            <a:custGeom>
              <a:avLst/>
              <a:gdLst/>
              <a:ahLst/>
              <a:cxnLst/>
              <a:rect l="0" t="0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</p:grpSp>
      <p:sp>
        <p:nvSpPr>
          <p:cNvPr id="1049093" name="TextBox 1049092"/>
          <p:cNvSpPr txBox="1"/>
          <p:nvPr/>
        </p:nvSpPr>
        <p:spPr>
          <a:xfrm>
            <a:off x="3153966" y="2318147"/>
            <a:ext cx="2870016" cy="623248"/>
          </a:xfrm>
          <a:prstGeom prst="rect">
            <a:avLst/>
          </a:prstGeom>
          <a:noFill/>
          <a:ln>
            <a:noFill/>
          </a:ln>
        </p:spPr>
        <p:txBody>
          <a:bodyPr vert="horz" wrap="none" lIns="68580" tIns="34290" rIns="68580" bIns="3429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5pPr>
          </a:lstStyle>
          <a:p>
            <a:pPr indent="-257175">
              <a:buClrTx/>
            </a:pPr>
            <a:r>
              <a:rPr lang="en-US" altLang="zh-CN" sz="36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</a:rPr>
              <a:t>Thank you !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6549629" y="175021"/>
            <a:ext cx="596503" cy="603647"/>
            <a:chOff x="8424357" y="140703"/>
            <a:chExt cx="2088920" cy="2113920"/>
          </a:xfrm>
        </p:grpSpPr>
        <p:sp>
          <p:nvSpPr>
            <p:cNvPr id="1049098" name="Isosceles Triangle 1049097"/>
            <p:cNvSpPr/>
            <p:nvPr/>
          </p:nvSpPr>
          <p:spPr>
            <a:xfrm rot="2805906">
              <a:off x="8407058" y="178488"/>
              <a:ext cx="2113920" cy="2038350"/>
            </a:xfrm>
            <a:prstGeom prst="triangle">
              <a:avLst>
                <a:gd name="adj" fmla="val 68796"/>
              </a:avLst>
            </a:prstGeom>
            <a:solidFill>
              <a:srgbClr val="FF4A4A"/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  <p:sp>
          <p:nvSpPr>
            <p:cNvPr id="1049099" name="Freeform 1049098"/>
            <p:cNvSpPr/>
            <p:nvPr/>
          </p:nvSpPr>
          <p:spPr>
            <a:xfrm rot="2805906">
              <a:off x="9008910" y="163359"/>
              <a:ext cx="870047" cy="2039171"/>
            </a:xfrm>
            <a:custGeom>
              <a:avLst/>
              <a:gdLst/>
              <a:ahLst/>
              <a:cxnLst/>
              <a:rect l="0" t="0" r="r" b="b"/>
              <a:pathLst>
                <a:path w="870047" h="2039171">
                  <a:moveTo>
                    <a:pt x="0" y="2038350"/>
                  </a:moveTo>
                  <a:lnTo>
                    <a:pt x="870047" y="0"/>
                  </a:lnTo>
                  <a:lnTo>
                    <a:pt x="512904" y="2039171"/>
                  </a:lnTo>
                  <a:lnTo>
                    <a:pt x="0" y="2038350"/>
                  </a:lnTo>
                </a:path>
              </a:pathLst>
            </a:custGeom>
            <a:solidFill>
              <a:srgbClr val="FF7D7D"/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  <p:sp>
          <p:nvSpPr>
            <p:cNvPr id="1049100" name="Freeform 1049099"/>
            <p:cNvSpPr/>
            <p:nvPr/>
          </p:nvSpPr>
          <p:spPr>
            <a:xfrm rot="2805906">
              <a:off x="9188812" y="262664"/>
              <a:ext cx="632874" cy="2016039"/>
            </a:xfrm>
            <a:custGeom>
              <a:avLst/>
              <a:gdLst/>
              <a:ahLst/>
              <a:cxnLst/>
              <a:rect l="0" t="0" r="r" b="b"/>
              <a:pathLst>
                <a:path w="632874" h="2016039">
                  <a:moveTo>
                    <a:pt x="0" y="2008579"/>
                  </a:moveTo>
                  <a:lnTo>
                    <a:pt x="632874" y="0"/>
                  </a:lnTo>
                  <a:lnTo>
                    <a:pt x="297479" y="2016039"/>
                  </a:lnTo>
                  <a:lnTo>
                    <a:pt x="0" y="2008579"/>
                  </a:lnTo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lIns="68580" tIns="34290" rIns="68580" bIns="3429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>
                  <a:solidFill>
                    <a:schemeClr val="dk1"/>
                  </a:solidFill>
                  <a:latin typeface="Calibri" pitchFamily="34" charset="0"/>
                  <a:ea typeface="微软雅黑 Light" charset="-122"/>
                </a:defRPr>
              </a:lvl5pPr>
            </a:lstStyle>
            <a:p>
              <a:pPr indent="-257175" algn="ctr">
                <a:buClrTx/>
              </a:pPr>
              <a:endParaRPr lang="zh-CN" altLang="en-US" sz="1350">
                <a:solidFill>
                  <a:srgbClr val="FFFFFF"/>
                </a:solidFill>
                <a:ea typeface="微软雅黑 Light" charset="0"/>
              </a:endParaRPr>
            </a:p>
          </p:txBody>
        </p:sp>
      </p:grpSp>
      <p:sp>
        <p:nvSpPr>
          <p:cNvPr id="1049102" name="Footer Placeholder 1049101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5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5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5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5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50">
                <a:solidFill>
                  <a:schemeClr val="dk1"/>
                </a:solidFill>
                <a:latin typeface="Calibri" pitchFamily="34" charset="0"/>
                <a:ea typeface="微软雅黑 Light" charset="-122"/>
              </a:defRPr>
            </a:lvl5pPr>
          </a:lstStyle>
          <a:p>
            <a:pPr indent="-257175" algn="ctr"/>
            <a:r>
              <a:rPr lang="zh-CN" altLang="en-US" sz="900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4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4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6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74" grpId="0" animBg="1"/>
      <p:bldP spid="1049075" grpId="0" animBg="1"/>
      <p:bldP spid="1049076" grpId="0" animBg="1"/>
      <p:bldP spid="1049086" grpId="0" animBg="1"/>
      <p:bldP spid="1049087" grpId="0" animBg="1"/>
      <p:bldP spid="10490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Pengertian Psikologi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Hukum</a:t>
            </a:r>
            <a:endParaRPr sz="3200" dirty="0"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4939923" y="1863125"/>
            <a:ext cx="2988000" cy="19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/>
              <a:t>Hukum</a:t>
            </a:r>
            <a:endParaRPr sz="1600" dirty="0"/>
          </a:p>
          <a:p>
            <a:pPr marL="0" indent="0">
              <a:buNone/>
            </a:pPr>
            <a:r>
              <a:rPr lang="en-US" altLang="zh-CN" sz="1400" dirty="0" err="1"/>
              <a:t>Menurut</a:t>
            </a:r>
            <a:r>
              <a:rPr lang="en-US" altLang="zh-CN" sz="1400" dirty="0"/>
              <a:t> </a:t>
            </a:r>
            <a:r>
              <a:rPr lang="en-US" altLang="zh-CN" sz="1400" b="1" dirty="0"/>
              <a:t>J.C.T. </a:t>
            </a:r>
            <a:r>
              <a:rPr lang="en-US" altLang="zh-CN" sz="1400" b="1" dirty="0" err="1"/>
              <a:t>simorangkir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dan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Woerjono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Sastropranoto</a:t>
            </a:r>
            <a:r>
              <a:rPr lang="en-US" altLang="zh-CN" sz="1400" dirty="0"/>
              <a:t> </a:t>
            </a:r>
            <a:r>
              <a:rPr lang="en-US" altLang="zh-CN" sz="1400" dirty="0" err="1"/>
              <a:t>hukum</a:t>
            </a:r>
            <a:r>
              <a:rPr lang="en-US" altLang="zh-CN" sz="1400" dirty="0"/>
              <a:t> </a:t>
            </a:r>
            <a:r>
              <a:rPr lang="en-US" altLang="zh-CN" sz="1400" dirty="0" err="1"/>
              <a:t>adalah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peraturan-peraturan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bersifat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memaksa</a:t>
            </a:r>
            <a:r>
              <a:rPr lang="en-US" altLang="zh-CN" sz="1400" dirty="0"/>
              <a:t> yang </a:t>
            </a:r>
            <a:r>
              <a:rPr lang="en-US" altLang="zh-CN" sz="1400" dirty="0" err="1"/>
              <a:t>dibuat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oleh</a:t>
            </a:r>
            <a:r>
              <a:rPr lang="en-US" altLang="zh-CN" sz="1400" dirty="0"/>
              <a:t> </a:t>
            </a:r>
            <a:r>
              <a:rPr lang="en-US" altLang="zh-CN" sz="1400" dirty="0" err="1"/>
              <a:t>badan-badan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resmi</a:t>
            </a:r>
            <a:r>
              <a:rPr lang="en-US" altLang="zh-CN" sz="1400" dirty="0"/>
              <a:t> yang </a:t>
            </a:r>
            <a:r>
              <a:rPr lang="en-US" altLang="zh-CN" sz="1400" dirty="0" err="1"/>
              <a:t>berwajib</a:t>
            </a:r>
            <a:r>
              <a:rPr lang="en-US" altLang="zh-CN" sz="1400" dirty="0"/>
              <a:t>, yang </a:t>
            </a:r>
            <a:r>
              <a:rPr lang="en-US" altLang="zh-CN" sz="1400" dirty="0" err="1"/>
              <a:t>menentukan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tingkah</a:t>
            </a:r>
            <a:r>
              <a:rPr lang="en-US" altLang="zh-CN" sz="1400" dirty="0"/>
              <a:t> </a:t>
            </a:r>
            <a:r>
              <a:rPr lang="en-US" altLang="zh-CN" sz="1400" dirty="0" err="1"/>
              <a:t>laku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manusia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dalam</a:t>
            </a:r>
            <a:r>
              <a:rPr lang="en-US" altLang="zh-CN" sz="1400" dirty="0"/>
              <a:t> </a:t>
            </a:r>
            <a:r>
              <a:rPr lang="en-US" altLang="zh-CN" sz="1400" dirty="0" err="1"/>
              <a:t>lingkungan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masyarakat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pelanggaran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terhadap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peraturan-peraturan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tadi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berakibat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diambilnya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tindakan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hukuman</a:t>
            </a:r>
            <a:r>
              <a:rPr lang="en-US" altLang="zh-CN" sz="1400" dirty="0"/>
              <a:t>. </a:t>
            </a:r>
            <a:endParaRPr lang="en-US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21333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/>
              <a:t>Psikologi</a:t>
            </a:r>
            <a:endParaRPr sz="1600" dirty="0"/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altLang="zh-CN" sz="1400" dirty="0" err="1">
                <a:latin typeface="Work Sans Regular" panose="020B0604020202020204" charset="0"/>
              </a:rPr>
              <a:t>Diartikan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sebagai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ilmu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pengetahuan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tentang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jiwa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atau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ilmu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pengetahuan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tentang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perilaku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manusia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b="1" dirty="0">
                <a:latin typeface="Work Sans Regular" panose="020B0604020202020204" charset="0"/>
              </a:rPr>
              <a:t>“</a:t>
            </a:r>
            <a:r>
              <a:rPr lang="en-US" altLang="zh-CN" sz="1400" b="1" i="1" dirty="0">
                <a:latin typeface="Work Sans Regular" panose="020B0604020202020204" charset="0"/>
              </a:rPr>
              <a:t>Human </a:t>
            </a:r>
            <a:r>
              <a:rPr lang="en-US" altLang="zh-CN" sz="1400" b="1" i="1" dirty="0" err="1">
                <a:latin typeface="Work Sans Regular" panose="020B0604020202020204" charset="0"/>
              </a:rPr>
              <a:t>Behaviour</a:t>
            </a:r>
            <a:r>
              <a:rPr lang="zh-CN" altLang="en-US" sz="1400" dirty="0">
                <a:latin typeface="Work Sans Regular" panose="020B0604020202020204" charset="0"/>
              </a:rPr>
              <a:t>” </a:t>
            </a:r>
            <a:r>
              <a:rPr lang="en-US" altLang="zh-CN" sz="1400" dirty="0" err="1">
                <a:latin typeface="Work Sans Regular" panose="020B0604020202020204" charset="0"/>
              </a:rPr>
              <a:t>maka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dalam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kaitannya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dengan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studi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hukum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adalah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ia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akan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melihat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hukum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sebagai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salah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satu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dari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pencerminan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perilaku</a:t>
            </a:r>
            <a:r>
              <a:rPr lang="en-US" altLang="zh-CN" sz="1400" dirty="0">
                <a:latin typeface="Work Sans Regular" panose="020B0604020202020204" charset="0"/>
              </a:rPr>
              <a:t> </a:t>
            </a:r>
            <a:r>
              <a:rPr lang="en-US" altLang="zh-CN" sz="1400" dirty="0" err="1">
                <a:latin typeface="Work Sans Regular" panose="020B0604020202020204" charset="0"/>
              </a:rPr>
              <a:t>manusia</a:t>
            </a:r>
            <a:r>
              <a:rPr lang="en-US" altLang="zh-CN" sz="1100" dirty="0">
                <a:latin typeface="Work Sans Regular" panose="020B0604020202020204" charset="0"/>
              </a:rPr>
              <a:t>,</a:t>
            </a:r>
            <a:endParaRPr sz="1100" dirty="0">
              <a:latin typeface="Work Sans Regular" panose="020B0604020202020204" charset="0"/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2"/>
          </p:nvPr>
        </p:nvSpPr>
        <p:spPr>
          <a:xfrm>
            <a:off x="1216025" y="3996475"/>
            <a:ext cx="6711900" cy="7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 idx="4294967295"/>
          </p:nvPr>
        </p:nvSpPr>
        <p:spPr>
          <a:xfrm>
            <a:off x="1114400" y="739739"/>
            <a:ext cx="2991600" cy="10582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Apa itu Psikologi Hukum</a:t>
            </a:r>
            <a:endParaRPr sz="2800"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4294967295"/>
          </p:nvPr>
        </p:nvSpPr>
        <p:spPr>
          <a:xfrm>
            <a:off x="1114400" y="1921267"/>
            <a:ext cx="2991600" cy="28285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>
                <a:latin typeface="Work Sans"/>
                <a:ea typeface="Work Sans"/>
                <a:cs typeface="Work Sans"/>
                <a:sym typeface="Work Sans"/>
              </a:rPr>
              <a:t>Purnadi Purbacarak</a:t>
            </a:r>
            <a:endParaRPr sz="2000" b="1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Psikologi Hukum yaitu suatu cabang ilmu pengetahuan yang mempelajari hukum sebagai perwujudan dari pada perkembangan jiwa manusia.</a:t>
            </a:r>
            <a:endParaRPr sz="2000" b="1" dirty="0"/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46" y="1366464"/>
            <a:ext cx="2825393" cy="252744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ctrTitle"/>
          </p:nvPr>
        </p:nvSpPr>
        <p:spPr>
          <a:xfrm>
            <a:off x="1072187" y="9840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Apa Saja Ruang Lingkup Psikologi Hukum</a:t>
            </a:r>
            <a:endParaRPr sz="4000" dirty="0"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1"/>
          </p:nvPr>
        </p:nvSpPr>
        <p:spPr>
          <a:xfrm>
            <a:off x="846155" y="2929095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1"/>
                </a:solidFill>
              </a:rPr>
              <a:t>Terbagi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yaitu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1"/>
                </a:solidFill>
              </a:rPr>
              <a:t>Psikologi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Khusus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216025" y="1993186"/>
            <a:ext cx="5456700" cy="26815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8100" lvl="0" indent="0">
              <a:buNone/>
            </a:pPr>
            <a:r>
              <a:rPr lang="en-US" altLang="zh-CN" sz="2000" dirty="0" err="1"/>
              <a:t>Menguraikan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dan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menyelidiki</a:t>
            </a:r>
            <a:r>
              <a:rPr lang="en-US" altLang="zh-CN" sz="2000" dirty="0"/>
              <a:t> </a:t>
            </a:r>
            <a:r>
              <a:rPr lang="en-US" altLang="zh-CN" sz="2000" dirty="0" err="1"/>
              <a:t>kegiatan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psikis</a:t>
            </a:r>
            <a:r>
              <a:rPr lang="en-US" altLang="zh-CN" sz="2000" dirty="0"/>
              <a:t> </a:t>
            </a:r>
            <a:r>
              <a:rPr lang="en-US" altLang="zh-CN" sz="2000" dirty="0" err="1"/>
              <a:t>pada</a:t>
            </a:r>
            <a:r>
              <a:rPr lang="en-US" altLang="zh-CN" sz="2000" dirty="0"/>
              <a:t> </a:t>
            </a:r>
            <a:r>
              <a:rPr lang="en-US" altLang="zh-CN" sz="2000" dirty="0" err="1"/>
              <a:t>manusia</a:t>
            </a:r>
            <a:r>
              <a:rPr lang="en-US" altLang="zh-CN" sz="2000" dirty="0"/>
              <a:t> </a:t>
            </a:r>
            <a:r>
              <a:rPr lang="en-US" altLang="zh-CN" sz="2000" dirty="0" err="1"/>
              <a:t>dewasa</a:t>
            </a:r>
            <a:r>
              <a:rPr lang="en-US" altLang="zh-CN" sz="2000" dirty="0"/>
              <a:t> yang normal, </a:t>
            </a:r>
            <a:r>
              <a:rPr lang="en-US" altLang="zh-CN" sz="2000" dirty="0" err="1"/>
              <a:t>termasuk</a:t>
            </a:r>
            <a:r>
              <a:rPr lang="en-US" altLang="zh-CN" sz="2000" dirty="0"/>
              <a:t> </a:t>
            </a:r>
            <a:r>
              <a:rPr lang="en-US" altLang="zh-CN" sz="2000" dirty="0" err="1"/>
              <a:t>kegiatan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pengamatan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pemikiran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intelegensi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perasaan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kehendak</a:t>
            </a:r>
            <a:r>
              <a:rPr lang="en-US" altLang="zh-CN" sz="2000" dirty="0"/>
              <a:t>, motif-motif </a:t>
            </a:r>
            <a:r>
              <a:rPr lang="en-US" altLang="zh-CN" sz="2000" dirty="0" err="1"/>
              <a:t>dan</a:t>
            </a:r>
            <a:r>
              <a:rPr lang="en-US" altLang="zh-CN" sz="2000" dirty="0"/>
              <a:t> attitude.</a:t>
            </a:r>
            <a:endParaRPr lang="en-US" sz="2000" dirty="0"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" name="Google Shape;135;p17"/>
          <p:cNvSpPr txBox="1">
            <a:spLocks/>
          </p:cNvSpPr>
          <p:nvPr/>
        </p:nvSpPr>
        <p:spPr>
          <a:xfrm>
            <a:off x="1216025" y="534135"/>
            <a:ext cx="6711900" cy="106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 Regular"/>
              <a:buChar char="✘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 Regular"/>
              <a:buChar char="✗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■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●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○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■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●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○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■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indent="0">
              <a:spcBef>
                <a:spcPts val="0"/>
              </a:spcBef>
              <a:buFont typeface="Work Sans Regular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Font typeface="Work Sans Regular"/>
              <a:buNone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Psikologi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Umum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Work Sans Regular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249914" y="1489962"/>
            <a:ext cx="6711900" cy="26712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zh-CN" sz="1600" dirty="0" err="1"/>
              <a:t>menguraikan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menyelidiki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segi-segi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khusus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pada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kegiatan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psikis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manusia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segi-segi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khusus</a:t>
            </a:r>
            <a:r>
              <a:rPr lang="en-US" altLang="zh-CN" sz="1600" dirty="0"/>
              <a:t> </a:t>
            </a:r>
            <a:r>
              <a:rPr lang="en-US" altLang="zh-CN" sz="1600" dirty="0" err="1"/>
              <a:t>ini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antara</a:t>
            </a:r>
            <a:r>
              <a:rPr lang="en-US" altLang="zh-CN" sz="1600" dirty="0"/>
              <a:t> lain:</a:t>
            </a:r>
            <a:endParaRPr lang="en-US" sz="1600" dirty="0"/>
          </a:p>
          <a:p>
            <a:pPr lvl="0"/>
            <a:r>
              <a:rPr lang="en-US" altLang="zh-CN" sz="1600" dirty="0" err="1"/>
              <a:t>Psikologi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Perkembangan</a:t>
            </a:r>
            <a:r>
              <a:rPr lang="en-US" altLang="zh-CN" sz="1600" dirty="0"/>
              <a:t> (</a:t>
            </a:r>
            <a:r>
              <a:rPr lang="en-US" altLang="zh-CN" sz="1600" dirty="0" err="1"/>
              <a:t>psikologi</a:t>
            </a:r>
            <a:r>
              <a:rPr lang="en-US" altLang="zh-CN" sz="1600" dirty="0"/>
              <a:t> genetic), </a:t>
            </a:r>
            <a:r>
              <a:rPr lang="en-US" altLang="zh-CN" sz="1600" dirty="0" err="1"/>
              <a:t>menguraikan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perkembangan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kegiatan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psiko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manusia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sejak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kecil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sampai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dewasa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selanjutnya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psikologi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perkembangan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ini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terbagi-bagi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kedalam</a:t>
            </a:r>
            <a:r>
              <a:rPr lang="en-US" altLang="zh-CN" sz="1600" dirty="0"/>
              <a:t>: </a:t>
            </a:r>
            <a:r>
              <a:rPr lang="en-US" altLang="zh-CN" sz="1600" dirty="0" err="1"/>
              <a:t>psikologi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anak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psikologi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pemuda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psikologi</a:t>
            </a:r>
            <a:r>
              <a:rPr lang="en-US" altLang="zh-CN" sz="1600" dirty="0"/>
              <a:t> orang </a:t>
            </a:r>
            <a:r>
              <a:rPr lang="en-US" altLang="zh-CN" sz="1600" dirty="0" err="1"/>
              <a:t>dewasa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dan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psikologi</a:t>
            </a:r>
            <a:r>
              <a:rPr lang="en-US" altLang="zh-CN" sz="1600" dirty="0"/>
              <a:t> orang </a:t>
            </a:r>
            <a:r>
              <a:rPr lang="en-US" altLang="zh-CN" sz="1600" dirty="0" err="1"/>
              <a:t>tua</a:t>
            </a:r>
            <a:r>
              <a:rPr lang="en-US" altLang="zh-CN" sz="1600" dirty="0"/>
              <a:t>.</a:t>
            </a:r>
            <a:endParaRPr lang="en-US" sz="1600" dirty="0"/>
          </a:p>
          <a:p>
            <a:pPr lvl="0"/>
            <a:r>
              <a:rPr lang="en-US" altLang="zh-CN" sz="1600" dirty="0" err="1"/>
              <a:t>Psikologi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Kepribadian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tipologi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menguraikan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struktur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kepribadian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manusia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sebagai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suatu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keseluruhan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serta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mengenai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jenis-jenis</a:t>
            </a:r>
            <a:r>
              <a:rPr lang="en-US" altLang="zh-CN" sz="1600" dirty="0"/>
              <a:t> </a:t>
            </a:r>
            <a:r>
              <a:rPr lang="en-US" altLang="zh-CN" sz="1600" dirty="0" err="1"/>
              <a:t>atau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tipe-tipe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kepribadian</a:t>
            </a:r>
            <a:r>
              <a:rPr lang="en-US" altLang="zh-CN" sz="1600" dirty="0"/>
              <a:t>.</a:t>
            </a:r>
            <a:endParaRPr lang="en-US" sz="1600" dirty="0"/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400" dirty="0"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Google Shape;135;p17"/>
          <p:cNvSpPr txBox="1">
            <a:spLocks/>
          </p:cNvSpPr>
          <p:nvPr/>
        </p:nvSpPr>
        <p:spPr>
          <a:xfrm>
            <a:off x="2276670" y="391886"/>
            <a:ext cx="4658388" cy="82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 Regular"/>
              <a:buChar char="✘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 Regular"/>
              <a:buChar char="✗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■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●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○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■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●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○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■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indent="0" algn="ctr">
              <a:spcBef>
                <a:spcPts val="0"/>
              </a:spcBef>
              <a:buFont typeface="Work Sans Regular"/>
              <a:buNone/>
            </a:pP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Psikologi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Khusus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 algn="ctr">
              <a:spcBef>
                <a:spcPts val="0"/>
              </a:spcBef>
              <a:buFont typeface="Work Sans Regular"/>
              <a:buNone/>
            </a:pP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216025" y="1695235"/>
            <a:ext cx="6711900" cy="26712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zh-CN" sz="1600" dirty="0" err="1"/>
              <a:t>Psikologi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Sosial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menguraikan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kegiatan-kegiatan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dalam</a:t>
            </a:r>
            <a:r>
              <a:rPr lang="en-US" altLang="zh-CN" sz="1600" dirty="0"/>
              <a:t> </a:t>
            </a:r>
            <a:r>
              <a:rPr lang="en-US" altLang="zh-CN" sz="1600" dirty="0" err="1"/>
              <a:t>hubungannya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dengan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situasi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sosial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seperti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situasi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kelompok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situasi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masa</a:t>
            </a:r>
            <a:r>
              <a:rPr lang="en-US" altLang="zh-CN" sz="1600" dirty="0"/>
              <a:t>.</a:t>
            </a:r>
            <a:endParaRPr lang="en-US" sz="1600" dirty="0"/>
          </a:p>
          <a:p>
            <a:pPr lvl="0"/>
            <a:r>
              <a:rPr lang="en-US" altLang="zh-CN" sz="1600" dirty="0" err="1"/>
              <a:t>Psikologi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Pendidikan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menguraikan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menyelidiki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kegiatan-kegitan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manusia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dalam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situasi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pendidikan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dan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situasi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belajar</a:t>
            </a:r>
            <a:r>
              <a:rPr lang="en-US" altLang="zh-CN" sz="1600" dirty="0"/>
              <a:t>.</a:t>
            </a:r>
            <a:endParaRPr lang="en-US" sz="1600" dirty="0"/>
          </a:p>
          <a:p>
            <a:pPr lvl="0"/>
            <a:r>
              <a:rPr lang="en-US" altLang="zh-CN" sz="1600" dirty="0" err="1"/>
              <a:t>Psikologi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Diferensial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psikodiagnostik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menguraikan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perbedaan-perbedaan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antar</a:t>
            </a:r>
            <a:r>
              <a:rPr lang="en-US" altLang="zh-CN" sz="1600" dirty="0"/>
              <a:t> </a:t>
            </a:r>
            <a:r>
              <a:rPr lang="en-US" altLang="zh-CN" sz="1600" dirty="0" err="1"/>
              <a:t>individu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dalam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kecakapan-kecakapan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intelegensi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ciri-ciri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kepribadian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mengenai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cara-cara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untuk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menentukan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perbedaan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tersebut</a:t>
            </a:r>
            <a:r>
              <a:rPr lang="en-US" altLang="zh-CN" sz="1400" dirty="0"/>
              <a:t>.</a:t>
            </a:r>
            <a:endParaRPr lang="en-US" sz="1400" dirty="0"/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400" dirty="0"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" name="Google Shape;135;p17"/>
          <p:cNvSpPr txBox="1">
            <a:spLocks/>
          </p:cNvSpPr>
          <p:nvPr/>
        </p:nvSpPr>
        <p:spPr>
          <a:xfrm>
            <a:off x="3188664" y="318499"/>
            <a:ext cx="3746393" cy="121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 Regular"/>
              <a:buChar char="✘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 Regular"/>
              <a:buChar char="✗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■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●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○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■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●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○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Regular"/>
              <a:buChar char="■"/>
              <a:defRPr sz="3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indent="0">
              <a:spcBef>
                <a:spcPts val="0"/>
              </a:spcBef>
              <a:buFont typeface="Work Sans Regular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 typeface="Work Sans Regular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313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3145251" y="2262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1838131" y="2507772"/>
            <a:ext cx="5383763" cy="1326309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ctrTitle" idx="4294967295"/>
          </p:nvPr>
        </p:nvSpPr>
        <p:spPr>
          <a:xfrm>
            <a:off x="1532500" y="2421550"/>
            <a:ext cx="6078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Penerapan Ilmu Psikologi dalam Hukum</a:t>
            </a:r>
            <a:endParaRPr sz="3200" dirty="0"/>
          </a:p>
        </p:txBody>
      </p:sp>
      <p:sp>
        <p:nvSpPr>
          <p:cNvPr id="157" name="Google Shape;157;p20"/>
          <p:cNvSpPr/>
          <p:nvPr/>
        </p:nvSpPr>
        <p:spPr>
          <a:xfrm>
            <a:off x="4572818" y="775376"/>
            <a:ext cx="1455284" cy="147466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8" name="Google Shape;158;p20"/>
          <p:cNvSpPr/>
          <p:nvPr/>
        </p:nvSpPr>
        <p:spPr>
          <a:xfrm rot="1473012">
            <a:off x="3249604" y="1511667"/>
            <a:ext cx="850851" cy="82881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4291348" y="634450"/>
            <a:ext cx="372489" cy="36196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0" name="Google Shape;160;p20"/>
          <p:cNvSpPr/>
          <p:nvPr/>
        </p:nvSpPr>
        <p:spPr>
          <a:xfrm rot="2487327">
            <a:off x="4051770" y="2276952"/>
            <a:ext cx="265047" cy="2575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4681106" y="1883951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" sz="1800" b="1" dirty="0">
                <a:latin typeface="Work Sans"/>
                <a:ea typeface="Work Sans"/>
                <a:cs typeface="Work Sans"/>
                <a:sym typeface="Work Sans"/>
              </a:rPr>
              <a:t>Psikologi dalam Hukum (</a:t>
            </a:r>
            <a:r>
              <a:rPr lang="en-US" altLang="zh-CN" sz="1800" b="1" i="1" dirty="0"/>
              <a:t>Psychology in Law)</a:t>
            </a:r>
            <a:endParaRPr lang="en" altLang="zh-CN" sz="1800" b="1" dirty="0">
              <a:latin typeface="Work Sans"/>
              <a:sym typeface="Work Sans"/>
            </a:endParaRPr>
          </a:p>
          <a:p>
            <a:pPr marL="0" lvl="0" indent="0">
              <a:buNone/>
            </a:pPr>
            <a:r>
              <a:rPr lang="en-US" altLang="zh-CN" sz="1400" dirty="0" err="1"/>
              <a:t>Mengacu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pada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penerapan-penerapan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spesifik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dari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psikologi</a:t>
            </a:r>
            <a:r>
              <a:rPr lang="en-US" altLang="zh-CN" sz="1400" dirty="0"/>
              <a:t> di </a:t>
            </a:r>
            <a:r>
              <a:rPr lang="en-US" altLang="zh-CN" sz="1400" dirty="0" err="1"/>
              <a:t>dalam</a:t>
            </a:r>
            <a:r>
              <a:rPr lang="en-US" altLang="zh-CN" sz="1400" dirty="0"/>
              <a:t> </a:t>
            </a:r>
            <a:r>
              <a:rPr lang="en-US" altLang="zh-CN" sz="1400" dirty="0" err="1"/>
              <a:t>hukum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seperti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tugas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psikolog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menjadi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saksi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ahli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kehandalan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kesaksian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saksi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mata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kondisi</a:t>
            </a:r>
            <a:r>
              <a:rPr lang="en-US" altLang="zh-CN" sz="1400" dirty="0"/>
              <a:t> mental </a:t>
            </a:r>
            <a:r>
              <a:rPr lang="en-US" altLang="zh-CN" sz="1400" dirty="0" err="1"/>
              <a:t>terdakwa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dan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memberikan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rekomendasi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hak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penentuan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perwalian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anak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dan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menentukan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realibitas</a:t>
            </a:r>
            <a:r>
              <a:rPr lang="en-US" altLang="zh-CN" sz="1400" dirty="0"/>
              <a:t> </a:t>
            </a:r>
            <a:r>
              <a:rPr lang="en-US" altLang="zh-CN" sz="1400" dirty="0" err="1"/>
              <a:t>kesaksian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saksi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mata</a:t>
            </a:r>
            <a:r>
              <a:rPr lang="en-US" altLang="zh-CN" sz="1400" dirty="0"/>
              <a:t>.</a:t>
            </a:r>
            <a:endParaRPr lang="en-US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2"/>
          </p:nvPr>
        </p:nvSpPr>
        <p:spPr>
          <a:xfrm>
            <a:off x="881628" y="1883951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altLang="zh-CN" sz="1800" b="1" dirty="0" err="1"/>
              <a:t>Psikologi</a:t>
            </a:r>
            <a:r>
              <a:rPr lang="en-US" altLang="zh-CN" sz="1800" b="1" dirty="0"/>
              <a:t> </a:t>
            </a:r>
            <a:r>
              <a:rPr lang="en-US" altLang="zh-CN" sz="1800" b="1" dirty="0" err="1"/>
              <a:t>dan</a:t>
            </a:r>
            <a:r>
              <a:rPr lang="en-US" altLang="zh-CN" sz="1800" b="1" dirty="0"/>
              <a:t> </a:t>
            </a:r>
            <a:r>
              <a:rPr lang="en-US" altLang="zh-CN" sz="1800" b="1" dirty="0" err="1"/>
              <a:t>Hukum</a:t>
            </a:r>
            <a:r>
              <a:rPr lang="en-US" altLang="zh-CN" sz="1800" b="1" dirty="0"/>
              <a:t> (</a:t>
            </a:r>
            <a:r>
              <a:rPr lang="en-US" altLang="zh-CN" sz="1800" b="1" i="1" dirty="0"/>
              <a:t>Psychology and Law</a:t>
            </a:r>
            <a:r>
              <a:rPr lang="en-US" altLang="zh-CN" sz="1800" b="1" dirty="0"/>
              <a:t>), </a:t>
            </a:r>
            <a:r>
              <a:rPr lang="en-US" altLang="zh-CN" sz="1400" dirty="0" err="1"/>
              <a:t>meliputi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psyco</a:t>
            </a:r>
            <a:r>
              <a:rPr lang="en-US" altLang="zh-CN" sz="1400" dirty="0"/>
              <a:t>-legal research </a:t>
            </a:r>
            <a:r>
              <a:rPr lang="en-US" altLang="zh-CN" sz="1400" dirty="0" err="1"/>
              <a:t>yaitu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penelitian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individu</a:t>
            </a:r>
            <a:r>
              <a:rPr lang="en-US" altLang="zh-CN" sz="1400" dirty="0"/>
              <a:t> yang </a:t>
            </a:r>
            <a:r>
              <a:rPr lang="en-US" altLang="zh-CN" sz="1400" dirty="0" err="1"/>
              <a:t>terlibat</a:t>
            </a:r>
            <a:r>
              <a:rPr lang="en-US" altLang="zh-CN" sz="1400" dirty="0"/>
              <a:t> di </a:t>
            </a:r>
            <a:r>
              <a:rPr lang="en-US" altLang="zh-CN" sz="1400" dirty="0" err="1"/>
              <a:t>dalam</a:t>
            </a:r>
            <a:r>
              <a:rPr lang="en-US" altLang="zh-CN" sz="1400" dirty="0"/>
              <a:t> </a:t>
            </a:r>
            <a:r>
              <a:rPr lang="en-US" altLang="zh-CN" sz="1400" dirty="0" err="1"/>
              <a:t>hukum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seperti</a:t>
            </a:r>
            <a:r>
              <a:rPr lang="en-US" altLang="zh-CN" sz="1400" dirty="0"/>
              <a:t> </a:t>
            </a:r>
            <a:r>
              <a:rPr lang="en-US" altLang="zh-CN" sz="1400" dirty="0" err="1"/>
              <a:t>kajian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terhadap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perilaku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pengacara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yuri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dan</a:t>
            </a:r>
            <a:r>
              <a:rPr lang="en-US" altLang="zh-CN" sz="1400" dirty="0"/>
              <a:t> hakim.</a:t>
            </a:r>
            <a:endParaRPr lang="en-US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" name="Google Shape;156;p20"/>
          <p:cNvSpPr txBox="1">
            <a:spLocks/>
          </p:cNvSpPr>
          <p:nvPr/>
        </p:nvSpPr>
        <p:spPr>
          <a:xfrm>
            <a:off x="2996324" y="235125"/>
            <a:ext cx="4234931" cy="99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indent="0" algn="ctr">
              <a:buFont typeface="Work Sans Regular"/>
              <a:buNone/>
            </a:pPr>
            <a:r>
              <a:rPr lang="en-US" b="1" dirty="0" err="1"/>
              <a:t>Penerapan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b="1" dirty="0"/>
              <a:t> </a:t>
            </a:r>
            <a:r>
              <a:rPr lang="en-US" b="1" dirty="0" err="1"/>
              <a:t>Psikologi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886</Words>
  <Application>Microsoft Macintosh PowerPoint</Application>
  <PresentationFormat>On-screen Show (16:9)</PresentationFormat>
  <Paragraphs>82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Raleway ExtraBold</vt:lpstr>
      <vt:lpstr>Century Gothic</vt:lpstr>
      <vt:lpstr>Work Sans Regular</vt:lpstr>
      <vt:lpstr>Wingdings 3</vt:lpstr>
      <vt:lpstr>Calibri</vt:lpstr>
      <vt:lpstr>Arial</vt:lpstr>
      <vt:lpstr>Raleway</vt:lpstr>
      <vt:lpstr>Microsoft YaHei</vt:lpstr>
      <vt:lpstr>Work Sans</vt:lpstr>
      <vt:lpstr>Pisanio template</vt:lpstr>
      <vt:lpstr>16_Wisp</vt:lpstr>
      <vt:lpstr>Psikologi Hukum</vt:lpstr>
      <vt:lpstr>Pengertian Psikologi dan Hukum</vt:lpstr>
      <vt:lpstr>Apa itu Psikologi Hukum</vt:lpstr>
      <vt:lpstr>Apa Saja Ruang Lingkup Psikologi Hukum</vt:lpstr>
      <vt:lpstr>PowerPoint Presentation</vt:lpstr>
      <vt:lpstr>PowerPoint Presentation</vt:lpstr>
      <vt:lpstr>PowerPoint Presentation</vt:lpstr>
      <vt:lpstr>Penerapan Ilmu Psikologi dalam Hukum</vt:lpstr>
      <vt:lpstr>PowerPoint Presentation</vt:lpstr>
      <vt:lpstr>PowerPoint Presentation</vt:lpstr>
      <vt:lpstr>PowerPoint Presentation</vt:lpstr>
      <vt:lpstr>Faktor yang Mempengaruhi  Tindak Pidana</vt:lpstr>
      <vt:lpstr>Manfaat Psikologi  dalam Hukum</vt:lpstr>
      <vt:lpstr>Peran Psikologi dalam Hukum</vt:lpstr>
      <vt:lpstr>Peran Psikologi dalam Proses Hukum</vt:lpstr>
      <vt:lpstr>Peran Psikologi dalam Penegakan Hukum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Psikologi dan Perbandingan Hukum</dc:title>
  <cp:lastModifiedBy>Sepriyadi Adhan S</cp:lastModifiedBy>
  <cp:revision>34</cp:revision>
  <dcterms:modified xsi:type="dcterms:W3CDTF">2021-10-31T13:57:58Z</dcterms:modified>
</cp:coreProperties>
</file>