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 id="2147483756" r:id="rId2"/>
    <p:sldMasterId id="2147483792" r:id="rId3"/>
  </p:sldMasterIdLst>
  <p:notesMasterIdLst>
    <p:notesMasterId r:id="rId17"/>
  </p:notesMasterIdLst>
  <p:sldIdLst>
    <p:sldId id="259" r:id="rId4"/>
    <p:sldId id="260" r:id="rId5"/>
    <p:sldId id="261" r:id="rId6"/>
    <p:sldId id="273" r:id="rId7"/>
    <p:sldId id="262" r:id="rId8"/>
    <p:sldId id="263" r:id="rId9"/>
    <p:sldId id="264" r:id="rId10"/>
    <p:sldId id="268" r:id="rId11"/>
    <p:sldId id="269" r:id="rId12"/>
    <p:sldId id="270" r:id="rId13"/>
    <p:sldId id="271" r:id="rId14"/>
    <p:sldId id="265" r:id="rId15"/>
    <p:sldId id="272" r:id="rId16"/>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94660"/>
  </p:normalViewPr>
  <p:slideViewPr>
    <p:cSldViewPr>
      <p:cViewPr varScale="1">
        <p:scale>
          <a:sx n="69" d="100"/>
          <a:sy n="69" d="100"/>
        </p:scale>
        <p:origin x="-142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B23F6A-4858-4B84-BB35-20E0D056B515}" type="datetimeFigureOut">
              <a:rPr lang="id-ID" smtClean="0"/>
              <a:t>21/09/2020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B40AC9-FF37-4598-B85A-97CA8B7AD12D}" type="slidenum">
              <a:rPr lang="id-ID" smtClean="0"/>
              <a:t>‹#›</a:t>
            </a:fld>
            <a:endParaRPr lang="id-ID"/>
          </a:p>
        </p:txBody>
      </p:sp>
    </p:spTree>
    <p:extLst>
      <p:ext uri="{BB962C8B-B14F-4D97-AF65-F5344CB8AC3E}">
        <p14:creationId xmlns:p14="http://schemas.microsoft.com/office/powerpoint/2010/main" val="10002682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B9D14D9A-3F5B-41ED-A37F-CC7D617E7D06}" type="slidenum">
              <a:rPr lang="id-ID" smtClean="0">
                <a:solidFill>
                  <a:prstClr val="black"/>
                </a:solidFill>
              </a:rPr>
              <a:pPr/>
              <a:t>5</a:t>
            </a:fld>
            <a:endParaRPr lang="id-ID">
              <a:solidFill>
                <a:prstClr val="black"/>
              </a:solidFill>
            </a:endParaRPr>
          </a:p>
        </p:txBody>
      </p:sp>
    </p:spTree>
    <p:extLst>
      <p:ext uri="{BB962C8B-B14F-4D97-AF65-F5344CB8AC3E}">
        <p14:creationId xmlns:p14="http://schemas.microsoft.com/office/powerpoint/2010/main" val="3148603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5" name="Footer Placeholder 4"/>
          <p:cNvSpPr>
            <a:spLocks noGrp="1"/>
          </p:cNvSpPr>
          <p:nvPr>
            <p:ph type="ftr" sz="quarter" idx="11"/>
          </p:nvPr>
        </p:nvSpPr>
        <p:spPr/>
        <p:txBody>
          <a:bodyPr/>
          <a:lstStyle/>
          <a:p>
            <a:endParaRPr lang="id-ID">
              <a:solidFill>
                <a:srgbClr val="CAF278"/>
              </a:solidFill>
            </a:endParaRPr>
          </a:p>
        </p:txBody>
      </p:sp>
      <p:sp>
        <p:nvSpPr>
          <p:cNvPr id="6" name="Slide Number Placeholder 5"/>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894664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5" name="Footer Placeholder 4"/>
          <p:cNvSpPr>
            <a:spLocks noGrp="1"/>
          </p:cNvSpPr>
          <p:nvPr>
            <p:ph type="ftr" sz="quarter" idx="11"/>
          </p:nvPr>
        </p:nvSpPr>
        <p:spPr/>
        <p:txBody>
          <a:bodyPr/>
          <a:lstStyle/>
          <a:p>
            <a:endParaRPr lang="id-ID">
              <a:solidFill>
                <a:srgbClr val="CAF278"/>
              </a:solidFill>
            </a:endParaRPr>
          </a:p>
        </p:txBody>
      </p:sp>
      <p:sp>
        <p:nvSpPr>
          <p:cNvPr id="6" name="Slide Number Placeholder 5"/>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2697927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5" name="Footer Placeholder 4"/>
          <p:cNvSpPr>
            <a:spLocks noGrp="1"/>
          </p:cNvSpPr>
          <p:nvPr>
            <p:ph type="ftr" sz="quarter" idx="11"/>
          </p:nvPr>
        </p:nvSpPr>
        <p:spPr/>
        <p:txBody>
          <a:bodyPr/>
          <a:lstStyle/>
          <a:p>
            <a:endParaRPr lang="id-ID">
              <a:solidFill>
                <a:srgbClr val="CAF278"/>
              </a:solidFill>
            </a:endParaRPr>
          </a:p>
        </p:txBody>
      </p:sp>
      <p:sp>
        <p:nvSpPr>
          <p:cNvPr id="6" name="Slide Number Placeholder 5"/>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4230350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5" name="Footer Placeholder 4"/>
          <p:cNvSpPr>
            <a:spLocks noGrp="1"/>
          </p:cNvSpPr>
          <p:nvPr>
            <p:ph type="ftr" sz="quarter" idx="11"/>
          </p:nvPr>
        </p:nvSpPr>
        <p:spPr/>
        <p:txBody>
          <a:bodyPr/>
          <a:lstStyle/>
          <a:p>
            <a:endParaRPr lang="id-ID">
              <a:solidFill>
                <a:srgbClr val="CAF278"/>
              </a:solidFill>
            </a:endParaRPr>
          </a:p>
        </p:txBody>
      </p:sp>
      <p:sp>
        <p:nvSpPr>
          <p:cNvPr id="6" name="Slide Number Placeholder 5"/>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16645105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5" name="Footer Placeholder 4"/>
          <p:cNvSpPr>
            <a:spLocks noGrp="1"/>
          </p:cNvSpPr>
          <p:nvPr>
            <p:ph type="ftr" sz="quarter" idx="11"/>
          </p:nvPr>
        </p:nvSpPr>
        <p:spPr/>
        <p:txBody>
          <a:bodyPr/>
          <a:lstStyle/>
          <a:p>
            <a:endParaRPr lang="id-ID">
              <a:solidFill>
                <a:srgbClr val="CAF278"/>
              </a:solidFill>
            </a:endParaRPr>
          </a:p>
        </p:txBody>
      </p:sp>
      <p:sp>
        <p:nvSpPr>
          <p:cNvPr id="6" name="Slide Number Placeholder 5"/>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13595166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5" name="Footer Placeholder 4"/>
          <p:cNvSpPr>
            <a:spLocks noGrp="1"/>
          </p:cNvSpPr>
          <p:nvPr>
            <p:ph type="ftr" sz="quarter" idx="11"/>
          </p:nvPr>
        </p:nvSpPr>
        <p:spPr/>
        <p:txBody>
          <a:bodyPr/>
          <a:lstStyle/>
          <a:p>
            <a:endParaRPr lang="id-ID">
              <a:solidFill>
                <a:srgbClr val="CAF278"/>
              </a:solidFill>
            </a:endParaRPr>
          </a:p>
        </p:txBody>
      </p:sp>
      <p:sp>
        <p:nvSpPr>
          <p:cNvPr id="6" name="Slide Number Placeholder 5"/>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33721883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6" name="Footer Placeholder 5"/>
          <p:cNvSpPr>
            <a:spLocks noGrp="1"/>
          </p:cNvSpPr>
          <p:nvPr>
            <p:ph type="ftr" sz="quarter" idx="11"/>
          </p:nvPr>
        </p:nvSpPr>
        <p:spPr/>
        <p:txBody>
          <a:bodyPr/>
          <a:lstStyle/>
          <a:p>
            <a:endParaRPr lang="id-ID">
              <a:solidFill>
                <a:srgbClr val="CAF278"/>
              </a:solidFill>
            </a:endParaRPr>
          </a:p>
        </p:txBody>
      </p:sp>
      <p:sp>
        <p:nvSpPr>
          <p:cNvPr id="7" name="Slide Number Placeholder 6"/>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40537362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8" name="Footer Placeholder 7"/>
          <p:cNvSpPr>
            <a:spLocks noGrp="1"/>
          </p:cNvSpPr>
          <p:nvPr>
            <p:ph type="ftr" sz="quarter" idx="11"/>
          </p:nvPr>
        </p:nvSpPr>
        <p:spPr/>
        <p:txBody>
          <a:bodyPr/>
          <a:lstStyle/>
          <a:p>
            <a:endParaRPr lang="id-ID">
              <a:solidFill>
                <a:srgbClr val="CAF278"/>
              </a:solidFill>
            </a:endParaRPr>
          </a:p>
        </p:txBody>
      </p:sp>
      <p:sp>
        <p:nvSpPr>
          <p:cNvPr id="9" name="Slide Number Placeholder 8"/>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17257776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4" name="Footer Placeholder 3"/>
          <p:cNvSpPr>
            <a:spLocks noGrp="1"/>
          </p:cNvSpPr>
          <p:nvPr>
            <p:ph type="ftr" sz="quarter" idx="11"/>
          </p:nvPr>
        </p:nvSpPr>
        <p:spPr/>
        <p:txBody>
          <a:bodyPr/>
          <a:lstStyle/>
          <a:p>
            <a:endParaRPr lang="id-ID">
              <a:solidFill>
                <a:srgbClr val="CAF278"/>
              </a:solidFill>
            </a:endParaRPr>
          </a:p>
        </p:txBody>
      </p:sp>
      <p:sp>
        <p:nvSpPr>
          <p:cNvPr id="5" name="Slide Number Placeholder 4"/>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18781945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3" name="Footer Placeholder 2"/>
          <p:cNvSpPr>
            <a:spLocks noGrp="1"/>
          </p:cNvSpPr>
          <p:nvPr>
            <p:ph type="ftr" sz="quarter" idx="11"/>
          </p:nvPr>
        </p:nvSpPr>
        <p:spPr/>
        <p:txBody>
          <a:bodyPr/>
          <a:lstStyle/>
          <a:p>
            <a:endParaRPr lang="id-ID">
              <a:solidFill>
                <a:srgbClr val="CAF278"/>
              </a:solidFill>
            </a:endParaRPr>
          </a:p>
        </p:txBody>
      </p:sp>
      <p:sp>
        <p:nvSpPr>
          <p:cNvPr id="4" name="Slide Number Placeholder 3"/>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15425084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6" name="Footer Placeholder 5"/>
          <p:cNvSpPr>
            <a:spLocks noGrp="1"/>
          </p:cNvSpPr>
          <p:nvPr>
            <p:ph type="ftr" sz="quarter" idx="11"/>
          </p:nvPr>
        </p:nvSpPr>
        <p:spPr/>
        <p:txBody>
          <a:bodyPr/>
          <a:lstStyle/>
          <a:p>
            <a:endParaRPr lang="id-ID">
              <a:solidFill>
                <a:srgbClr val="CAF278"/>
              </a:solidFill>
            </a:endParaRPr>
          </a:p>
        </p:txBody>
      </p:sp>
      <p:sp>
        <p:nvSpPr>
          <p:cNvPr id="7" name="Slide Number Placeholder 6"/>
          <p:cNvSpPr>
            <a:spLocks noGrp="1"/>
          </p:cNvSpPr>
          <p:nvPr>
            <p:ph type="sldNum" sz="quarter" idx="12"/>
          </p:nvPr>
        </p:nvSpPr>
        <p:spPr/>
        <p:txBody>
          <a:bodyPr/>
          <a:lstStyle/>
          <a:p>
            <a:fld id="{5CD47000-DBFF-40B5-AF9D-791C631C480B}" type="slidenum">
              <a:rPr lang="id-ID" smtClean="0"/>
              <a:pPr/>
              <a:t>‹#›</a:t>
            </a:fld>
            <a:endParaRPr lang="id-ID"/>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87719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5" name="Footer Placeholder 4"/>
          <p:cNvSpPr>
            <a:spLocks noGrp="1"/>
          </p:cNvSpPr>
          <p:nvPr>
            <p:ph type="ftr" sz="quarter" idx="11"/>
          </p:nvPr>
        </p:nvSpPr>
        <p:spPr/>
        <p:txBody>
          <a:bodyPr/>
          <a:lstStyle/>
          <a:p>
            <a:endParaRPr lang="id-ID">
              <a:solidFill>
                <a:srgbClr val="CAF278"/>
              </a:solidFill>
            </a:endParaRPr>
          </a:p>
        </p:txBody>
      </p:sp>
      <p:sp>
        <p:nvSpPr>
          <p:cNvPr id="6" name="Slide Number Placeholder 5"/>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38962241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9" name="Slide Number Placeholder 8"/>
          <p:cNvSpPr>
            <a:spLocks noGrp="1"/>
          </p:cNvSpPr>
          <p:nvPr>
            <p:ph type="sldNum" sz="quarter" idx="11"/>
          </p:nvPr>
        </p:nvSpPr>
        <p:spPr/>
        <p:txBody>
          <a:bodyPr/>
          <a:lstStyle/>
          <a:p>
            <a:fld id="{5CD47000-DBFF-40B5-AF9D-791C631C480B}" type="slidenum">
              <a:rPr lang="id-ID" smtClean="0"/>
              <a:pPr/>
              <a:t>‹#›</a:t>
            </a:fld>
            <a:endParaRPr lang="id-ID"/>
          </a:p>
        </p:txBody>
      </p:sp>
      <p:sp>
        <p:nvSpPr>
          <p:cNvPr id="10" name="Footer Placeholder 9"/>
          <p:cNvSpPr>
            <a:spLocks noGrp="1"/>
          </p:cNvSpPr>
          <p:nvPr>
            <p:ph type="ftr" sz="quarter" idx="12"/>
          </p:nvPr>
        </p:nvSpPr>
        <p:spPr/>
        <p:txBody>
          <a:bodyPr/>
          <a:lstStyle/>
          <a:p>
            <a:endParaRPr lang="id-ID">
              <a:solidFill>
                <a:srgbClr val="CAF278"/>
              </a:solidFill>
            </a:endParaRPr>
          </a:p>
        </p:txBody>
      </p:sp>
    </p:spTree>
    <p:extLst>
      <p:ext uri="{BB962C8B-B14F-4D97-AF65-F5344CB8AC3E}">
        <p14:creationId xmlns:p14="http://schemas.microsoft.com/office/powerpoint/2010/main" val="828001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5" name="Footer Placeholder 4"/>
          <p:cNvSpPr>
            <a:spLocks noGrp="1"/>
          </p:cNvSpPr>
          <p:nvPr>
            <p:ph type="ftr" sz="quarter" idx="11"/>
          </p:nvPr>
        </p:nvSpPr>
        <p:spPr/>
        <p:txBody>
          <a:bodyPr/>
          <a:lstStyle/>
          <a:p>
            <a:endParaRPr lang="id-ID">
              <a:solidFill>
                <a:srgbClr val="CAF278"/>
              </a:solidFill>
            </a:endParaRPr>
          </a:p>
        </p:txBody>
      </p:sp>
      <p:sp>
        <p:nvSpPr>
          <p:cNvPr id="6" name="Slide Number Placeholder 5"/>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8119070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5" name="Footer Placeholder 4"/>
          <p:cNvSpPr>
            <a:spLocks noGrp="1"/>
          </p:cNvSpPr>
          <p:nvPr>
            <p:ph type="ftr" sz="quarter" idx="11"/>
          </p:nvPr>
        </p:nvSpPr>
        <p:spPr/>
        <p:txBody>
          <a:bodyPr/>
          <a:lstStyle/>
          <a:p>
            <a:endParaRPr lang="id-ID">
              <a:solidFill>
                <a:srgbClr val="CAF278"/>
              </a:solidFill>
            </a:endParaRPr>
          </a:p>
        </p:txBody>
      </p:sp>
      <p:sp>
        <p:nvSpPr>
          <p:cNvPr id="6" name="Slide Number Placeholder 5"/>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31661560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5" name="Footer Placeholder 4"/>
          <p:cNvSpPr>
            <a:spLocks noGrp="1"/>
          </p:cNvSpPr>
          <p:nvPr>
            <p:ph type="ftr" sz="quarter" idx="11"/>
          </p:nvPr>
        </p:nvSpPr>
        <p:spPr/>
        <p:txBody>
          <a:bodyPr/>
          <a:lstStyle/>
          <a:p>
            <a:endParaRPr lang="id-ID">
              <a:solidFill>
                <a:srgbClr val="CAF278"/>
              </a:solidFill>
            </a:endParaRPr>
          </a:p>
        </p:txBody>
      </p:sp>
      <p:sp>
        <p:nvSpPr>
          <p:cNvPr id="6" name="Slide Number Placeholder 5"/>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5004827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5" name="Footer Placeholder 4"/>
          <p:cNvSpPr>
            <a:spLocks noGrp="1"/>
          </p:cNvSpPr>
          <p:nvPr>
            <p:ph type="ftr" sz="quarter" idx="11"/>
          </p:nvPr>
        </p:nvSpPr>
        <p:spPr/>
        <p:txBody>
          <a:bodyPr/>
          <a:lstStyle/>
          <a:p>
            <a:endParaRPr lang="id-ID">
              <a:solidFill>
                <a:srgbClr val="CAF278"/>
              </a:solidFill>
            </a:endParaRPr>
          </a:p>
        </p:txBody>
      </p:sp>
      <p:sp>
        <p:nvSpPr>
          <p:cNvPr id="6" name="Slide Number Placeholder 5"/>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422507105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5" name="Footer Placeholder 4"/>
          <p:cNvSpPr>
            <a:spLocks noGrp="1"/>
          </p:cNvSpPr>
          <p:nvPr>
            <p:ph type="ftr" sz="quarter" idx="11"/>
          </p:nvPr>
        </p:nvSpPr>
        <p:spPr/>
        <p:txBody>
          <a:bodyPr/>
          <a:lstStyle/>
          <a:p>
            <a:endParaRPr lang="id-ID">
              <a:solidFill>
                <a:srgbClr val="CAF278"/>
              </a:solidFill>
            </a:endParaRPr>
          </a:p>
        </p:txBody>
      </p:sp>
      <p:sp>
        <p:nvSpPr>
          <p:cNvPr id="6" name="Slide Number Placeholder 5"/>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104955841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6" name="Footer Placeholder 5"/>
          <p:cNvSpPr>
            <a:spLocks noGrp="1"/>
          </p:cNvSpPr>
          <p:nvPr>
            <p:ph type="ftr" sz="quarter" idx="11"/>
          </p:nvPr>
        </p:nvSpPr>
        <p:spPr/>
        <p:txBody>
          <a:bodyPr/>
          <a:lstStyle/>
          <a:p>
            <a:endParaRPr lang="id-ID">
              <a:solidFill>
                <a:srgbClr val="CAF278"/>
              </a:solidFill>
            </a:endParaRPr>
          </a:p>
        </p:txBody>
      </p:sp>
      <p:sp>
        <p:nvSpPr>
          <p:cNvPr id="7" name="Slide Number Placeholder 6"/>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23300861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8" name="Footer Placeholder 7"/>
          <p:cNvSpPr>
            <a:spLocks noGrp="1"/>
          </p:cNvSpPr>
          <p:nvPr>
            <p:ph type="ftr" sz="quarter" idx="11"/>
          </p:nvPr>
        </p:nvSpPr>
        <p:spPr/>
        <p:txBody>
          <a:bodyPr/>
          <a:lstStyle/>
          <a:p>
            <a:endParaRPr lang="id-ID">
              <a:solidFill>
                <a:srgbClr val="CAF278"/>
              </a:solidFill>
            </a:endParaRPr>
          </a:p>
        </p:txBody>
      </p:sp>
      <p:sp>
        <p:nvSpPr>
          <p:cNvPr id="9" name="Slide Number Placeholder 8"/>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257206834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4" name="Footer Placeholder 3"/>
          <p:cNvSpPr>
            <a:spLocks noGrp="1"/>
          </p:cNvSpPr>
          <p:nvPr>
            <p:ph type="ftr" sz="quarter" idx="11"/>
          </p:nvPr>
        </p:nvSpPr>
        <p:spPr/>
        <p:txBody>
          <a:bodyPr/>
          <a:lstStyle/>
          <a:p>
            <a:endParaRPr lang="id-ID">
              <a:solidFill>
                <a:srgbClr val="CAF278"/>
              </a:solidFill>
            </a:endParaRPr>
          </a:p>
        </p:txBody>
      </p:sp>
      <p:sp>
        <p:nvSpPr>
          <p:cNvPr id="5" name="Slide Number Placeholder 4"/>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360180448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3" name="Footer Placeholder 2"/>
          <p:cNvSpPr>
            <a:spLocks noGrp="1"/>
          </p:cNvSpPr>
          <p:nvPr>
            <p:ph type="ftr" sz="quarter" idx="11"/>
          </p:nvPr>
        </p:nvSpPr>
        <p:spPr/>
        <p:txBody>
          <a:bodyPr/>
          <a:lstStyle/>
          <a:p>
            <a:endParaRPr lang="id-ID">
              <a:solidFill>
                <a:srgbClr val="CAF278"/>
              </a:solidFill>
            </a:endParaRPr>
          </a:p>
        </p:txBody>
      </p:sp>
      <p:sp>
        <p:nvSpPr>
          <p:cNvPr id="4" name="Slide Number Placeholder 3"/>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4293765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5" name="Footer Placeholder 4"/>
          <p:cNvSpPr>
            <a:spLocks noGrp="1"/>
          </p:cNvSpPr>
          <p:nvPr>
            <p:ph type="ftr" sz="quarter" idx="11"/>
          </p:nvPr>
        </p:nvSpPr>
        <p:spPr/>
        <p:txBody>
          <a:bodyPr/>
          <a:lstStyle/>
          <a:p>
            <a:endParaRPr lang="id-ID">
              <a:solidFill>
                <a:srgbClr val="CAF278"/>
              </a:solidFill>
            </a:endParaRPr>
          </a:p>
        </p:txBody>
      </p:sp>
      <p:sp>
        <p:nvSpPr>
          <p:cNvPr id="6" name="Slide Number Placeholder 5"/>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140096866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6" name="Footer Placeholder 5"/>
          <p:cNvSpPr>
            <a:spLocks noGrp="1"/>
          </p:cNvSpPr>
          <p:nvPr>
            <p:ph type="ftr" sz="quarter" idx="11"/>
          </p:nvPr>
        </p:nvSpPr>
        <p:spPr/>
        <p:txBody>
          <a:bodyPr/>
          <a:lstStyle/>
          <a:p>
            <a:endParaRPr lang="id-ID">
              <a:solidFill>
                <a:srgbClr val="CAF278"/>
              </a:solidFill>
            </a:endParaRPr>
          </a:p>
        </p:txBody>
      </p:sp>
      <p:sp>
        <p:nvSpPr>
          <p:cNvPr id="7" name="Slide Number Placeholder 6"/>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265033890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6" name="Footer Placeholder 5"/>
          <p:cNvSpPr>
            <a:spLocks noGrp="1"/>
          </p:cNvSpPr>
          <p:nvPr>
            <p:ph type="ftr" sz="quarter" idx="11"/>
          </p:nvPr>
        </p:nvSpPr>
        <p:spPr/>
        <p:txBody>
          <a:bodyPr/>
          <a:lstStyle/>
          <a:p>
            <a:endParaRPr lang="id-ID">
              <a:solidFill>
                <a:srgbClr val="CAF278"/>
              </a:solidFill>
            </a:endParaRPr>
          </a:p>
        </p:txBody>
      </p:sp>
      <p:sp>
        <p:nvSpPr>
          <p:cNvPr id="7" name="Slide Number Placeholder 6"/>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156550954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5" name="Footer Placeholder 4"/>
          <p:cNvSpPr>
            <a:spLocks noGrp="1"/>
          </p:cNvSpPr>
          <p:nvPr>
            <p:ph type="ftr" sz="quarter" idx="11"/>
          </p:nvPr>
        </p:nvSpPr>
        <p:spPr/>
        <p:txBody>
          <a:bodyPr/>
          <a:lstStyle/>
          <a:p>
            <a:endParaRPr lang="id-ID">
              <a:solidFill>
                <a:srgbClr val="CAF278"/>
              </a:solidFill>
            </a:endParaRPr>
          </a:p>
        </p:txBody>
      </p:sp>
      <p:sp>
        <p:nvSpPr>
          <p:cNvPr id="6" name="Slide Number Placeholder 5"/>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424118387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5" name="Footer Placeholder 4"/>
          <p:cNvSpPr>
            <a:spLocks noGrp="1"/>
          </p:cNvSpPr>
          <p:nvPr>
            <p:ph type="ftr" sz="quarter" idx="11"/>
          </p:nvPr>
        </p:nvSpPr>
        <p:spPr/>
        <p:txBody>
          <a:bodyPr/>
          <a:lstStyle/>
          <a:p>
            <a:endParaRPr lang="id-ID">
              <a:solidFill>
                <a:srgbClr val="CAF278"/>
              </a:solidFill>
            </a:endParaRPr>
          </a:p>
        </p:txBody>
      </p:sp>
      <p:sp>
        <p:nvSpPr>
          <p:cNvPr id="6" name="Slide Number Placeholder 5"/>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1355385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6" name="Footer Placeholder 5"/>
          <p:cNvSpPr>
            <a:spLocks noGrp="1"/>
          </p:cNvSpPr>
          <p:nvPr>
            <p:ph type="ftr" sz="quarter" idx="11"/>
          </p:nvPr>
        </p:nvSpPr>
        <p:spPr/>
        <p:txBody>
          <a:bodyPr/>
          <a:lstStyle/>
          <a:p>
            <a:endParaRPr lang="id-ID">
              <a:solidFill>
                <a:srgbClr val="CAF278"/>
              </a:solidFill>
            </a:endParaRPr>
          </a:p>
        </p:txBody>
      </p:sp>
      <p:sp>
        <p:nvSpPr>
          <p:cNvPr id="7" name="Slide Number Placeholder 6"/>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1363168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8" name="Footer Placeholder 7"/>
          <p:cNvSpPr>
            <a:spLocks noGrp="1"/>
          </p:cNvSpPr>
          <p:nvPr>
            <p:ph type="ftr" sz="quarter" idx="11"/>
          </p:nvPr>
        </p:nvSpPr>
        <p:spPr/>
        <p:txBody>
          <a:bodyPr/>
          <a:lstStyle/>
          <a:p>
            <a:endParaRPr lang="id-ID">
              <a:solidFill>
                <a:srgbClr val="CAF278"/>
              </a:solidFill>
            </a:endParaRPr>
          </a:p>
        </p:txBody>
      </p:sp>
      <p:sp>
        <p:nvSpPr>
          <p:cNvPr id="9" name="Slide Number Placeholder 8"/>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2971133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4" name="Footer Placeholder 3"/>
          <p:cNvSpPr>
            <a:spLocks noGrp="1"/>
          </p:cNvSpPr>
          <p:nvPr>
            <p:ph type="ftr" sz="quarter" idx="11"/>
          </p:nvPr>
        </p:nvSpPr>
        <p:spPr/>
        <p:txBody>
          <a:bodyPr/>
          <a:lstStyle/>
          <a:p>
            <a:endParaRPr lang="id-ID">
              <a:solidFill>
                <a:srgbClr val="CAF278"/>
              </a:solidFill>
            </a:endParaRPr>
          </a:p>
        </p:txBody>
      </p:sp>
      <p:sp>
        <p:nvSpPr>
          <p:cNvPr id="5" name="Slide Number Placeholder 4"/>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1123268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3" name="Footer Placeholder 2"/>
          <p:cNvSpPr>
            <a:spLocks noGrp="1"/>
          </p:cNvSpPr>
          <p:nvPr>
            <p:ph type="ftr" sz="quarter" idx="11"/>
          </p:nvPr>
        </p:nvSpPr>
        <p:spPr/>
        <p:txBody>
          <a:bodyPr/>
          <a:lstStyle/>
          <a:p>
            <a:endParaRPr lang="id-ID">
              <a:solidFill>
                <a:srgbClr val="CAF278"/>
              </a:solidFill>
            </a:endParaRPr>
          </a:p>
        </p:txBody>
      </p:sp>
      <p:sp>
        <p:nvSpPr>
          <p:cNvPr id="4" name="Slide Number Placeholder 3"/>
          <p:cNvSpPr>
            <a:spLocks noGrp="1"/>
          </p:cNvSpPr>
          <p:nvPr>
            <p:ph type="sldNum" sz="quarter" idx="12"/>
          </p:nvPr>
        </p:nvSpPr>
        <p:spPr/>
        <p:txBody>
          <a:bodyPr/>
          <a:lstStyle/>
          <a:p>
            <a:fld id="{5CD47000-DBFF-40B5-AF9D-791C631C480B}" type="slidenum">
              <a:rPr lang="id-ID" smtClean="0"/>
              <a:pPr/>
              <a:t>‹#›</a:t>
            </a:fld>
            <a:endParaRPr lang="id-ID"/>
          </a:p>
        </p:txBody>
      </p:sp>
    </p:spTree>
    <p:extLst>
      <p:ext uri="{BB962C8B-B14F-4D97-AF65-F5344CB8AC3E}">
        <p14:creationId xmlns:p14="http://schemas.microsoft.com/office/powerpoint/2010/main" val="2833870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6" name="Footer Placeholder 5"/>
          <p:cNvSpPr>
            <a:spLocks noGrp="1"/>
          </p:cNvSpPr>
          <p:nvPr>
            <p:ph type="ftr" sz="quarter" idx="11"/>
          </p:nvPr>
        </p:nvSpPr>
        <p:spPr/>
        <p:txBody>
          <a:bodyPr/>
          <a:lstStyle/>
          <a:p>
            <a:endParaRPr lang="id-ID">
              <a:solidFill>
                <a:srgbClr val="CAF278"/>
              </a:solidFill>
            </a:endParaRPr>
          </a:p>
        </p:txBody>
      </p:sp>
      <p:sp>
        <p:nvSpPr>
          <p:cNvPr id="7" name="Slide Number Placeholder 6"/>
          <p:cNvSpPr>
            <a:spLocks noGrp="1"/>
          </p:cNvSpPr>
          <p:nvPr>
            <p:ph type="sldNum" sz="quarter" idx="12"/>
          </p:nvPr>
        </p:nvSpPr>
        <p:spPr/>
        <p:txBody>
          <a:bodyPr/>
          <a:lstStyle/>
          <a:p>
            <a:fld id="{5CD47000-DBFF-40B5-AF9D-791C631C480B}" type="slidenum">
              <a:rPr lang="id-ID" smtClean="0"/>
              <a:pPr/>
              <a:t>‹#›</a:t>
            </a:fld>
            <a:endParaRPr lang="id-ID"/>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05337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9" name="Slide Number Placeholder 8"/>
          <p:cNvSpPr>
            <a:spLocks noGrp="1"/>
          </p:cNvSpPr>
          <p:nvPr>
            <p:ph type="sldNum" sz="quarter" idx="11"/>
          </p:nvPr>
        </p:nvSpPr>
        <p:spPr/>
        <p:txBody>
          <a:bodyPr/>
          <a:lstStyle/>
          <a:p>
            <a:fld id="{5CD47000-DBFF-40B5-AF9D-791C631C480B}" type="slidenum">
              <a:rPr lang="id-ID" smtClean="0"/>
              <a:pPr/>
              <a:t>‹#›</a:t>
            </a:fld>
            <a:endParaRPr lang="id-ID"/>
          </a:p>
        </p:txBody>
      </p:sp>
      <p:sp>
        <p:nvSpPr>
          <p:cNvPr id="10" name="Footer Placeholder 9"/>
          <p:cNvSpPr>
            <a:spLocks noGrp="1"/>
          </p:cNvSpPr>
          <p:nvPr>
            <p:ph type="ftr" sz="quarter" idx="12"/>
          </p:nvPr>
        </p:nvSpPr>
        <p:spPr/>
        <p:txBody>
          <a:bodyPr/>
          <a:lstStyle/>
          <a:p>
            <a:endParaRPr lang="id-ID">
              <a:solidFill>
                <a:srgbClr val="CAF278"/>
              </a:solidFill>
            </a:endParaRPr>
          </a:p>
        </p:txBody>
      </p:sp>
    </p:spTree>
    <p:extLst>
      <p:ext uri="{BB962C8B-B14F-4D97-AF65-F5344CB8AC3E}">
        <p14:creationId xmlns:p14="http://schemas.microsoft.com/office/powerpoint/2010/main" val="1963500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5CD47000-DBFF-40B5-AF9D-791C631C480B}" type="slidenum">
              <a:rPr lang="id-ID" smtClean="0"/>
              <a:pPr/>
              <a:t>‹#›</a:t>
            </a:fld>
            <a:endParaRPr lang="id-ID"/>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id-ID">
              <a:solidFill>
                <a:srgbClr val="CAF278"/>
              </a:solidFill>
            </a:endParaRP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8B2C1E65-D86F-46C9-AE4B-A11985868496}" type="datetimeFigureOut">
              <a:rPr lang="id-ID" smtClean="0">
                <a:solidFill>
                  <a:srgbClr val="CAF278"/>
                </a:solidFill>
              </a:rPr>
              <a:pPr/>
              <a:t>21/09/2020</a:t>
            </a:fld>
            <a:endParaRPr lang="id-ID">
              <a:solidFill>
                <a:srgbClr val="CAF278"/>
              </a:solidFill>
            </a:endParaRPr>
          </a:p>
        </p:txBody>
      </p:sp>
    </p:spTree>
    <p:extLst>
      <p:ext uri="{BB962C8B-B14F-4D97-AF65-F5344CB8AC3E}">
        <p14:creationId xmlns:p14="http://schemas.microsoft.com/office/powerpoint/2010/main" val="964366166"/>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5CD47000-DBFF-40B5-AF9D-791C631C480B}" type="slidenum">
              <a:rPr lang="id-ID" smtClean="0"/>
              <a:pPr/>
              <a:t>‹#›</a:t>
            </a:fld>
            <a:endParaRPr lang="id-ID"/>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id-ID">
              <a:solidFill>
                <a:srgbClr val="CAF278"/>
              </a:solidFill>
            </a:endParaRP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8B2C1E65-D86F-46C9-AE4B-A11985868496}" type="datetimeFigureOut">
              <a:rPr lang="id-ID" smtClean="0">
                <a:solidFill>
                  <a:srgbClr val="CAF278"/>
                </a:solidFill>
              </a:rPr>
              <a:pPr/>
              <a:t>21/09/2020</a:t>
            </a:fld>
            <a:endParaRPr lang="id-ID">
              <a:solidFill>
                <a:srgbClr val="CAF278"/>
              </a:solidFill>
            </a:endParaRPr>
          </a:p>
        </p:txBody>
      </p:sp>
    </p:spTree>
    <p:extLst>
      <p:ext uri="{BB962C8B-B14F-4D97-AF65-F5344CB8AC3E}">
        <p14:creationId xmlns:p14="http://schemas.microsoft.com/office/powerpoint/2010/main" val="3951737508"/>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2C1E65-D86F-46C9-AE4B-A11985868496}" type="datetimeFigureOut">
              <a:rPr lang="id-ID" smtClean="0">
                <a:solidFill>
                  <a:srgbClr val="CAF278"/>
                </a:solidFill>
              </a:rPr>
              <a:pPr/>
              <a:t>21/09/2020</a:t>
            </a:fld>
            <a:endParaRPr lang="id-ID">
              <a:solidFill>
                <a:srgbClr val="CAF278"/>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solidFill>
                <a:srgbClr val="CAF278"/>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D47000-DBFF-40B5-AF9D-791C631C480B}" type="slidenum">
              <a:rPr lang="id-ID" smtClean="0"/>
              <a:pPr/>
              <a:t>‹#›</a:t>
            </a:fld>
            <a:endParaRPr lang="id-ID"/>
          </a:p>
        </p:txBody>
      </p:sp>
    </p:spTree>
    <p:extLst>
      <p:ext uri="{BB962C8B-B14F-4D97-AF65-F5344CB8AC3E}">
        <p14:creationId xmlns:p14="http://schemas.microsoft.com/office/powerpoint/2010/main" val="177818877"/>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420888"/>
            <a:ext cx="7941568" cy="1143000"/>
          </a:xfrm>
        </p:spPr>
        <p:txBody>
          <a:bodyPr>
            <a:noAutofit/>
          </a:bodyPr>
          <a:lstStyle/>
          <a:p>
            <a:r>
              <a:rPr lang="id-ID" sz="8000" dirty="0" smtClean="0">
                <a:solidFill>
                  <a:schemeClr val="bg1"/>
                </a:solidFill>
              </a:rPr>
              <a:t>SYARIAH ISLAM</a:t>
            </a:r>
            <a:endParaRPr lang="id-ID" sz="8000" dirty="0">
              <a:solidFill>
                <a:schemeClr val="bg1"/>
              </a:solidFill>
            </a:endParaRPr>
          </a:p>
        </p:txBody>
      </p:sp>
    </p:spTree>
    <p:extLst>
      <p:ext uri="{BB962C8B-B14F-4D97-AF65-F5344CB8AC3E}">
        <p14:creationId xmlns:p14="http://schemas.microsoft.com/office/powerpoint/2010/main" val="1746697135"/>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7620000" cy="6140152"/>
          </a:xfrm>
        </p:spPr>
        <p:txBody>
          <a:bodyPr/>
          <a:lstStyle/>
          <a:p>
            <a:pPr marL="114300" indent="0">
              <a:buNone/>
            </a:pPr>
            <a:r>
              <a:rPr lang="id-ID" sz="2400" dirty="0" smtClean="0">
                <a:solidFill>
                  <a:schemeClr val="bg1"/>
                </a:solidFill>
              </a:rPr>
              <a:t>4. Memperhatikan </a:t>
            </a:r>
            <a:r>
              <a:rPr lang="id-ID" sz="2400" dirty="0">
                <a:solidFill>
                  <a:schemeClr val="bg1"/>
                </a:solidFill>
              </a:rPr>
              <a:t>kemaslahatan manusia dalam menetapkan </a:t>
            </a:r>
            <a:r>
              <a:rPr lang="id-ID" sz="2400" dirty="0" smtClean="0">
                <a:solidFill>
                  <a:schemeClr val="bg1"/>
                </a:solidFill>
              </a:rPr>
              <a:t>hukum</a:t>
            </a:r>
          </a:p>
          <a:p>
            <a:pPr marL="114300" indent="0">
              <a:buNone/>
            </a:pPr>
            <a:endParaRPr lang="id-ID" sz="2400" dirty="0">
              <a:solidFill>
                <a:schemeClr val="bg1"/>
              </a:solidFill>
            </a:endParaRPr>
          </a:p>
          <a:p>
            <a:pPr marL="114300" indent="0">
              <a:buNone/>
            </a:pPr>
            <a:r>
              <a:rPr lang="id-ID" sz="2400" dirty="0">
                <a:solidFill>
                  <a:schemeClr val="bg1"/>
                </a:solidFill>
              </a:rPr>
              <a:t>Allah dalam menetapkan hukum selalu memeprtimbangkan kemaslahatan hidup umat manusia. Oleh akrena itu dalam proses penetapan hukum senantiasa di dasarkan pada tiga aspek :</a:t>
            </a:r>
          </a:p>
          <a:p>
            <a:pPr marL="114300" indent="0">
              <a:buNone/>
            </a:pPr>
            <a:r>
              <a:rPr lang="id-ID" sz="2400" dirty="0">
                <a:solidFill>
                  <a:schemeClr val="bg1"/>
                </a:solidFill>
              </a:rPr>
              <a:t>1).    Hukum ditetapkan sesudah masyarakat membutuhkan hukum-hukum tersebut.</a:t>
            </a:r>
          </a:p>
          <a:p>
            <a:pPr marL="114300" indent="0">
              <a:buNone/>
            </a:pPr>
            <a:r>
              <a:rPr lang="id-ID" sz="2400" dirty="0">
                <a:solidFill>
                  <a:schemeClr val="bg1"/>
                </a:solidFill>
              </a:rPr>
              <a:t>2).    Hukum ditetapkan hanya menurut kadar kebutuhan masyarakat.</a:t>
            </a:r>
          </a:p>
          <a:p>
            <a:pPr marL="114300" indent="0">
              <a:buNone/>
            </a:pPr>
            <a:r>
              <a:rPr lang="id-ID" sz="2400" dirty="0">
                <a:solidFill>
                  <a:schemeClr val="bg1"/>
                </a:solidFill>
              </a:rPr>
              <a:t>3).    Hukum hanya ditetapkan oleh lembaga pemerintah yang berhak menetapkan hukum.</a:t>
            </a:r>
          </a:p>
          <a:p>
            <a:pPr marL="114300" indent="0">
              <a:buNone/>
            </a:pPr>
            <a:endParaRPr lang="id-ID" dirty="0"/>
          </a:p>
        </p:txBody>
      </p:sp>
    </p:spTree>
    <p:extLst>
      <p:ext uri="{BB962C8B-B14F-4D97-AF65-F5344CB8AC3E}">
        <p14:creationId xmlns:p14="http://schemas.microsoft.com/office/powerpoint/2010/main" val="37701831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147248" cy="6068144"/>
          </a:xfrm>
        </p:spPr>
        <p:txBody>
          <a:bodyPr>
            <a:normAutofit lnSpcReduction="10000"/>
          </a:bodyPr>
          <a:lstStyle/>
          <a:p>
            <a:pPr marL="114300" indent="0">
              <a:buNone/>
            </a:pPr>
            <a:r>
              <a:rPr lang="id-ID" sz="2400" dirty="0" smtClean="0">
                <a:solidFill>
                  <a:schemeClr val="bg1"/>
                </a:solidFill>
              </a:rPr>
              <a:t>5. Keadilan </a:t>
            </a:r>
            <a:r>
              <a:rPr lang="id-ID" sz="2400" dirty="0">
                <a:solidFill>
                  <a:schemeClr val="bg1"/>
                </a:solidFill>
              </a:rPr>
              <a:t>yang </a:t>
            </a:r>
            <a:r>
              <a:rPr lang="id-ID" sz="2400" dirty="0" smtClean="0">
                <a:solidFill>
                  <a:schemeClr val="bg1"/>
                </a:solidFill>
              </a:rPr>
              <a:t>merata</a:t>
            </a:r>
          </a:p>
          <a:p>
            <a:pPr marL="114300" indent="0">
              <a:buNone/>
            </a:pPr>
            <a:endParaRPr lang="id-ID" sz="2400" dirty="0">
              <a:solidFill>
                <a:schemeClr val="bg1"/>
              </a:solidFill>
            </a:endParaRPr>
          </a:p>
          <a:p>
            <a:pPr marL="114300" indent="0">
              <a:buNone/>
            </a:pPr>
            <a:r>
              <a:rPr lang="id-ID" sz="2400" dirty="0">
                <a:solidFill>
                  <a:schemeClr val="bg1"/>
                </a:solidFill>
              </a:rPr>
              <a:t>Menurut syariat Islam kedudukan semua orang adalah sama dihadapan Allah, yang membedakan adalah tingkatan taqwa mereka. Oleh karena itu orang yang kaya dengan orang yang miskin sama dihadapan Allah dalam hal pengadilannya. Hal ini dijelaskan oleh Allah dalam QS. Al Maidah: 8</a:t>
            </a:r>
          </a:p>
          <a:p>
            <a:pPr marL="114300" indent="0">
              <a:buNone/>
            </a:pPr>
            <a:r>
              <a:rPr lang="id-ID" sz="2400" dirty="0">
                <a:solidFill>
                  <a:schemeClr val="bg1"/>
                </a:solidFill>
              </a:rPr>
              <a:t> </a:t>
            </a:r>
          </a:p>
          <a:p>
            <a:pPr marL="114300" indent="0">
              <a:buNone/>
            </a:pPr>
            <a:r>
              <a:rPr lang="id-ID" sz="2400" dirty="0">
                <a:solidFill>
                  <a:schemeClr val="bg1"/>
                </a:solidFill>
              </a:rPr>
              <a:t>“Hai orang-orang yang beriman hendaklah kamu jadi orang-orang yang selalu menegakkan (kebenaran) Karena Allah, menjadi saksi dengan adil. dan janganlah sekali-kali kebencianmu terhadap sesuatu kaum, mendorong kamu untuk berlaku tidak adil. berlaku adillah, Karena adil itu lebih dekat kepada takwa. dan bertakwalah kepada Allah, Sesungguhnya Allah Maha mengetahui apa yang kamu kerjakan”. (QS. Al Maidah: 8).</a:t>
            </a:r>
          </a:p>
          <a:p>
            <a:pPr marL="114300" indent="0">
              <a:buNone/>
            </a:pPr>
            <a:endParaRPr lang="id-ID" dirty="0"/>
          </a:p>
        </p:txBody>
      </p:sp>
    </p:spTree>
    <p:extLst>
      <p:ext uri="{BB962C8B-B14F-4D97-AF65-F5344CB8AC3E}">
        <p14:creationId xmlns:p14="http://schemas.microsoft.com/office/powerpoint/2010/main" val="39072905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solidFill>
                  <a:schemeClr val="bg1"/>
                </a:solidFill>
              </a:rPr>
              <a:t>Perbedaan Fiqih dan Syariat Islam</a:t>
            </a:r>
            <a:endParaRPr lang="id-ID" dirty="0">
              <a:solidFill>
                <a:schemeClr val="bg1"/>
              </a:solidFill>
            </a:endParaRPr>
          </a:p>
        </p:txBody>
      </p:sp>
      <p:sp>
        <p:nvSpPr>
          <p:cNvPr id="3" name="Content Placeholder 2"/>
          <p:cNvSpPr>
            <a:spLocks noGrp="1"/>
          </p:cNvSpPr>
          <p:nvPr>
            <p:ph idx="1"/>
          </p:nvPr>
        </p:nvSpPr>
        <p:spPr>
          <a:xfrm>
            <a:off x="457200" y="1268760"/>
            <a:ext cx="7620000" cy="5328592"/>
          </a:xfrm>
        </p:spPr>
        <p:txBody>
          <a:bodyPr>
            <a:noAutofit/>
          </a:bodyPr>
          <a:lstStyle/>
          <a:p>
            <a:r>
              <a:rPr lang="id-ID" sz="2800" dirty="0" smtClean="0">
                <a:solidFill>
                  <a:schemeClr val="bg1"/>
                </a:solidFill>
                <a:ea typeface="Calibri"/>
                <a:cs typeface="Times New Roman"/>
              </a:rPr>
              <a:t>Dari segi ruang lingkup, ternyata syariah lebih luas, Sedangkan ruang lingkup fiqih terbatas masalah teknis hukum yang bersifat amaliyah atau praktis saja.</a:t>
            </a:r>
          </a:p>
          <a:p>
            <a:r>
              <a:rPr lang="id-ID" sz="2800" dirty="0" smtClean="0">
                <a:solidFill>
                  <a:schemeClr val="bg1"/>
                </a:solidFill>
                <a:ea typeface="Calibri"/>
                <a:cs typeface="Times New Roman"/>
              </a:rPr>
              <a:t>syariah lebih universal dibandingkan dengan fiqih</a:t>
            </a:r>
          </a:p>
          <a:p>
            <a:pPr>
              <a:spcAft>
                <a:spcPts val="750"/>
              </a:spcAft>
            </a:pPr>
            <a:r>
              <a:rPr lang="id-ID" sz="2800" dirty="0" smtClean="0">
                <a:solidFill>
                  <a:schemeClr val="bg1"/>
                </a:solidFill>
                <a:ea typeface="Times New Roman"/>
              </a:rPr>
              <a:t>fiqih imerupakan </a:t>
            </a:r>
            <a:r>
              <a:rPr lang="id-ID" sz="2800" dirty="0">
                <a:solidFill>
                  <a:schemeClr val="bg1"/>
                </a:solidFill>
                <a:ea typeface="Times New Roman"/>
              </a:rPr>
              <a:t>apa yang dipahami oleh mujtahid atas dalil-dalil samawi dan </a:t>
            </a:r>
            <a:r>
              <a:rPr lang="id-ID" sz="2800" dirty="0" smtClean="0">
                <a:solidFill>
                  <a:schemeClr val="bg1"/>
                </a:solidFill>
                <a:ea typeface="Times New Roman"/>
              </a:rPr>
              <a:t>hukumnya </a:t>
            </a:r>
            <a:r>
              <a:rPr lang="id-ID" sz="2800" dirty="0">
                <a:solidFill>
                  <a:schemeClr val="bg1"/>
                </a:solidFill>
                <a:ea typeface="Times New Roman"/>
              </a:rPr>
              <a:t>ketika diterapkan pada </a:t>
            </a:r>
            <a:r>
              <a:rPr lang="id-ID" sz="2800" dirty="0" smtClean="0">
                <a:solidFill>
                  <a:schemeClr val="bg1"/>
                </a:solidFill>
                <a:ea typeface="Times New Roman"/>
              </a:rPr>
              <a:t>realitas kehidupan,</a:t>
            </a:r>
            <a:r>
              <a:rPr lang="id-ID" sz="2800" dirty="0" smtClean="0">
                <a:solidFill>
                  <a:schemeClr val="bg1"/>
                </a:solidFill>
                <a:latin typeface="Times New Roman"/>
                <a:ea typeface="Times New Roman"/>
              </a:rPr>
              <a:t> </a:t>
            </a:r>
            <a:r>
              <a:rPr lang="id-ID" sz="2800" dirty="0" smtClean="0">
                <a:solidFill>
                  <a:schemeClr val="bg1"/>
                </a:solidFill>
                <a:ea typeface="Calibri"/>
                <a:cs typeface="Times New Roman"/>
              </a:rPr>
              <a:t>Sedangkan </a:t>
            </a:r>
            <a:r>
              <a:rPr lang="id-ID" sz="2800" dirty="0">
                <a:solidFill>
                  <a:schemeClr val="bg1"/>
                </a:solidFill>
                <a:ea typeface="Calibri"/>
                <a:cs typeface="Times New Roman"/>
              </a:rPr>
              <a:t>syariah lebih sering dipahami sebagai hukum-hukum yang telah ditetapkan oleh Allah SWT dalam kehidupan ini</a:t>
            </a:r>
            <a:endParaRPr lang="id-ID" sz="2800" dirty="0">
              <a:solidFill>
                <a:schemeClr val="bg1"/>
              </a:solidFill>
            </a:endParaRPr>
          </a:p>
        </p:txBody>
      </p:sp>
    </p:spTree>
    <p:extLst>
      <p:ext uri="{BB962C8B-B14F-4D97-AF65-F5344CB8AC3E}">
        <p14:creationId xmlns:p14="http://schemas.microsoft.com/office/powerpoint/2010/main" val="3374332194"/>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1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1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204864"/>
            <a:ext cx="7620000" cy="1143000"/>
          </a:xfrm>
        </p:spPr>
        <p:txBody>
          <a:bodyPr/>
          <a:lstStyle/>
          <a:p>
            <a:pPr algn="ctr"/>
            <a:r>
              <a:rPr lang="id-ID" sz="7200" dirty="0" smtClean="0">
                <a:solidFill>
                  <a:schemeClr val="bg1"/>
                </a:solidFill>
              </a:rPr>
              <a:t>TERIMA KASIH</a:t>
            </a:r>
            <a:endParaRPr lang="id-ID" sz="7200" dirty="0">
              <a:solidFill>
                <a:schemeClr val="bg1"/>
              </a:solidFill>
            </a:endParaRPr>
          </a:p>
        </p:txBody>
      </p:sp>
    </p:spTree>
    <p:extLst>
      <p:ext uri="{BB962C8B-B14F-4D97-AF65-F5344CB8AC3E}">
        <p14:creationId xmlns:p14="http://schemas.microsoft.com/office/powerpoint/2010/main" val="29542993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88640"/>
            <a:ext cx="8124056" cy="1143000"/>
          </a:xfrm>
        </p:spPr>
        <p:txBody>
          <a:bodyPr/>
          <a:lstStyle/>
          <a:p>
            <a:r>
              <a:rPr lang="id-ID" dirty="0" smtClean="0">
                <a:solidFill>
                  <a:schemeClr val="bg1"/>
                </a:solidFill>
              </a:rPr>
              <a:t>Pengertian Syariah</a:t>
            </a:r>
            <a:endParaRPr lang="id-ID" dirty="0">
              <a:solidFill>
                <a:schemeClr val="bg1"/>
              </a:solidFill>
            </a:endParaRPr>
          </a:p>
        </p:txBody>
      </p:sp>
      <p:sp>
        <p:nvSpPr>
          <p:cNvPr id="3" name="Content Placeholder 2"/>
          <p:cNvSpPr>
            <a:spLocks noGrp="1"/>
          </p:cNvSpPr>
          <p:nvPr>
            <p:ph idx="1"/>
          </p:nvPr>
        </p:nvSpPr>
        <p:spPr>
          <a:xfrm>
            <a:off x="179512" y="1556792"/>
            <a:ext cx="8229600" cy="4824536"/>
          </a:xfrm>
        </p:spPr>
        <p:txBody>
          <a:bodyPr>
            <a:normAutofit/>
          </a:bodyPr>
          <a:lstStyle/>
          <a:p>
            <a:pPr marL="0" indent="0">
              <a:buNone/>
            </a:pPr>
            <a:r>
              <a:rPr lang="id-ID" sz="2400" b="1" dirty="0">
                <a:solidFill>
                  <a:schemeClr val="bg1"/>
                </a:solidFill>
                <a:latin typeface="+mj-lt"/>
              </a:rPr>
              <a:t>»  Secara Etimologi</a:t>
            </a:r>
            <a:endParaRPr lang="id-ID" sz="2400" dirty="0">
              <a:solidFill>
                <a:schemeClr val="bg1"/>
              </a:solidFill>
              <a:latin typeface="+mj-lt"/>
            </a:endParaRPr>
          </a:p>
          <a:p>
            <a:pPr marL="0" indent="0">
              <a:buNone/>
            </a:pPr>
            <a:r>
              <a:rPr lang="id-ID" sz="2400" dirty="0">
                <a:solidFill>
                  <a:schemeClr val="bg1"/>
                </a:solidFill>
                <a:latin typeface="+mj-lt"/>
              </a:rPr>
              <a:t>Kata Syari’ah berasal dari bahasa Arab, dari kata Syara’a yang berarti jalan.</a:t>
            </a:r>
          </a:p>
          <a:p>
            <a:pPr marL="0" indent="0">
              <a:buNone/>
            </a:pPr>
            <a:r>
              <a:rPr lang="id-ID" sz="2400" dirty="0">
                <a:solidFill>
                  <a:schemeClr val="bg1"/>
                </a:solidFill>
                <a:latin typeface="+mj-lt"/>
              </a:rPr>
              <a:t>Syari’ah Islam berarti jalan dalam agama Islam atau peraturan dalam Islam.</a:t>
            </a:r>
          </a:p>
          <a:p>
            <a:pPr marL="0" indent="0">
              <a:buNone/>
            </a:pPr>
            <a:r>
              <a:rPr lang="id-ID" sz="2400" b="1" dirty="0">
                <a:solidFill>
                  <a:schemeClr val="bg1"/>
                </a:solidFill>
                <a:latin typeface="+mj-lt"/>
              </a:rPr>
              <a:t> </a:t>
            </a:r>
            <a:endParaRPr lang="id-ID" sz="2400" dirty="0">
              <a:solidFill>
                <a:schemeClr val="bg1"/>
              </a:solidFill>
              <a:latin typeface="+mj-lt"/>
            </a:endParaRPr>
          </a:p>
          <a:p>
            <a:pPr marL="0" indent="0">
              <a:buNone/>
            </a:pPr>
            <a:r>
              <a:rPr lang="id-ID" sz="2400" b="1" dirty="0">
                <a:solidFill>
                  <a:schemeClr val="bg1"/>
                </a:solidFill>
                <a:latin typeface="+mj-lt"/>
              </a:rPr>
              <a:t>»  Secara Terminologi</a:t>
            </a:r>
            <a:endParaRPr lang="id-ID" sz="2400" dirty="0">
              <a:solidFill>
                <a:schemeClr val="bg1"/>
              </a:solidFill>
              <a:latin typeface="+mj-lt"/>
            </a:endParaRPr>
          </a:p>
          <a:p>
            <a:pPr marL="0" indent="0">
              <a:buNone/>
            </a:pPr>
            <a:r>
              <a:rPr lang="id-ID" sz="2400" dirty="0">
                <a:solidFill>
                  <a:schemeClr val="bg1"/>
                </a:solidFill>
                <a:latin typeface="+mj-lt"/>
              </a:rPr>
              <a:t>Syari’ah adalah suatu sistem norma Ilahi yang mengatur hubungan manusia dengan Tuhannya, hubungan manusia dengan sesamanya dan hubungan manusia dengan seluruh ciptaan Tuhan di alam semesta.</a:t>
            </a:r>
          </a:p>
          <a:p>
            <a:pPr marL="0" indent="0">
              <a:buNone/>
            </a:pPr>
            <a:endParaRPr lang="id-ID" sz="2000" dirty="0">
              <a:solidFill>
                <a:schemeClr val="bg1"/>
              </a:solidFill>
              <a:latin typeface="+mj-lt"/>
            </a:endParaRPr>
          </a:p>
        </p:txBody>
      </p:sp>
    </p:spTree>
    <p:extLst>
      <p:ext uri="{BB962C8B-B14F-4D97-AF65-F5344CB8AC3E}">
        <p14:creationId xmlns:p14="http://schemas.microsoft.com/office/powerpoint/2010/main" val="3454631551"/>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1000"/>
                                        <p:tgtEl>
                                          <p:spTgt spid="3">
                                            <p:txEl>
                                              <p:pRg st="2" end="2"/>
                                            </p:txEl>
                                          </p:spTgt>
                                        </p:tgtEl>
                                      </p:cBhvr>
                                    </p:animEffect>
                                    <p:anim calcmode="lin" valueType="num">
                                      <p:cBhvr>
                                        <p:cTn id="2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7620000" cy="1143000"/>
          </a:xfrm>
        </p:spPr>
        <p:txBody>
          <a:bodyPr/>
          <a:lstStyle/>
          <a:p>
            <a:r>
              <a:rPr lang="id-ID" dirty="0" smtClean="0">
                <a:solidFill>
                  <a:schemeClr val="bg1"/>
                </a:solidFill>
              </a:rPr>
              <a:t>Dalil Syariah Islam</a:t>
            </a:r>
            <a:endParaRPr lang="id-ID" dirty="0">
              <a:solidFill>
                <a:schemeClr val="bg1"/>
              </a:solidFill>
            </a:endParaRPr>
          </a:p>
        </p:txBody>
      </p:sp>
      <p:sp>
        <p:nvSpPr>
          <p:cNvPr id="3" name="Content Placeholder 2"/>
          <p:cNvSpPr>
            <a:spLocks noGrp="1"/>
          </p:cNvSpPr>
          <p:nvPr>
            <p:ph idx="1"/>
          </p:nvPr>
        </p:nvSpPr>
        <p:spPr>
          <a:xfrm>
            <a:off x="457200" y="1628800"/>
            <a:ext cx="7620000" cy="5112568"/>
          </a:xfrm>
        </p:spPr>
        <p:txBody>
          <a:bodyPr>
            <a:noAutofit/>
          </a:bodyPr>
          <a:lstStyle/>
          <a:p>
            <a:pPr marL="0" indent="0" algn="r">
              <a:lnSpc>
                <a:spcPct val="115000"/>
              </a:lnSpc>
              <a:spcAft>
                <a:spcPts val="1000"/>
              </a:spcAft>
              <a:buNone/>
            </a:pPr>
            <a:r>
              <a:rPr lang="ar-AE" sz="3600" dirty="0" smtClean="0">
                <a:solidFill>
                  <a:schemeClr val="bg1"/>
                </a:solidFill>
              </a:rPr>
              <a:t>أَمْ لَهُمْ شُرَكَاءُ شَرَعُوا لَهُم مِّنَ الدِّينِ مَا لَمْ يَأْذَن بِهِ اللَّهُ ۚ وَلَوْلَا كَلِمَةُ الْفَصْلِ لَقُضِيَ بَيْنَهُمْ ۗ وَإِنَّ الظَّالِمِينَ لَهُمْ عَذَابٌ أَلِيمٌ</a:t>
            </a:r>
          </a:p>
          <a:p>
            <a:pPr marL="0" indent="0">
              <a:lnSpc>
                <a:spcPct val="115000"/>
              </a:lnSpc>
              <a:spcAft>
                <a:spcPts val="1000"/>
              </a:spcAft>
              <a:buNone/>
            </a:pPr>
            <a:r>
              <a:rPr lang="ar-AE" sz="1600" dirty="0" smtClean="0">
                <a:solidFill>
                  <a:schemeClr val="bg1"/>
                </a:solidFill>
              </a:rPr>
              <a:t>“</a:t>
            </a:r>
            <a:r>
              <a:rPr lang="id-ID" sz="1800" dirty="0" smtClean="0">
                <a:solidFill>
                  <a:schemeClr val="bg1"/>
                </a:solidFill>
              </a:rPr>
              <a:t>Apakah mereka mempunyai sesembahan selain Allah yang menetapkan syariat untuk mereka agama yang tidak diizinkan Allah? Sekiranya tak ada ketetapan yang menentukan (dari Allah) tentulah mereka telah dibinasakan.Dan sesungguhnya orang-orang yang zalim itu akan memperoleh azab yang amat pedih.”</a:t>
            </a:r>
          </a:p>
          <a:p>
            <a:pPr marL="0" indent="0">
              <a:lnSpc>
                <a:spcPct val="115000"/>
              </a:lnSpc>
              <a:spcAft>
                <a:spcPts val="1000"/>
              </a:spcAft>
              <a:buNone/>
            </a:pPr>
            <a:r>
              <a:rPr lang="id-ID" sz="1800" dirty="0" smtClean="0">
                <a:solidFill>
                  <a:schemeClr val="bg1"/>
                </a:solidFill>
              </a:rPr>
              <a:t>(QS Asy-Syura: 21)</a:t>
            </a:r>
          </a:p>
          <a:p>
            <a:pPr marL="0" indent="0">
              <a:lnSpc>
                <a:spcPct val="115000"/>
              </a:lnSpc>
              <a:spcAft>
                <a:spcPts val="1000"/>
              </a:spcAft>
              <a:buNone/>
            </a:pPr>
            <a:endParaRPr lang="id-ID" sz="3600" dirty="0"/>
          </a:p>
        </p:txBody>
      </p:sp>
    </p:spTree>
    <p:extLst>
      <p:ext uri="{BB962C8B-B14F-4D97-AF65-F5344CB8AC3E}">
        <p14:creationId xmlns:p14="http://schemas.microsoft.com/office/powerpoint/2010/main" val="998405849"/>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2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980728"/>
            <a:ext cx="8229600" cy="4525963"/>
          </a:xfrm>
        </p:spPr>
        <p:txBody>
          <a:bodyPr>
            <a:normAutofit/>
          </a:bodyPr>
          <a:lstStyle/>
          <a:p>
            <a:pPr marL="0" indent="0" algn="r">
              <a:buNone/>
            </a:pPr>
            <a:r>
              <a:rPr lang="ar-AE" sz="4000" dirty="0" smtClean="0">
                <a:solidFill>
                  <a:schemeClr val="bg1"/>
                </a:solidFill>
              </a:rPr>
              <a:t>ثُمَّ جَعَلْنَاكَ عَلَىٰ شَرِيعَةٍ مِنَ الْأَمْرِ فَاتَّبِعْهَا وَلَا تَتَّبِعْ أَهْوَاءَ الَّذِينَ لَا يَعْلَمُونَ</a:t>
            </a:r>
          </a:p>
          <a:p>
            <a:pPr marL="0" indent="0">
              <a:buNone/>
            </a:pPr>
            <a:endParaRPr lang="ar-AE" dirty="0" smtClean="0"/>
          </a:p>
          <a:p>
            <a:pPr marL="0" indent="0">
              <a:buNone/>
            </a:pPr>
            <a:r>
              <a:rPr lang="ar-AE" sz="3600" dirty="0" smtClean="0">
                <a:solidFill>
                  <a:schemeClr val="bg1"/>
                </a:solidFill>
              </a:rPr>
              <a:t>“</a:t>
            </a:r>
            <a:r>
              <a:rPr lang="id-ID" sz="2800" dirty="0" smtClean="0">
                <a:solidFill>
                  <a:schemeClr val="bg1"/>
                </a:solidFill>
              </a:rPr>
              <a:t>Kemudian Kami jadikan kamu berada di atas suatu syariat (peraturan)dari urusan (agama itu), maka ikutilah syariat itu dan janganlah kamu ikuti hawa nafsu orang-orang yang tidak mengetahui.” (QS Al-Jatsiyah : 18).</a:t>
            </a:r>
          </a:p>
          <a:p>
            <a:pPr marL="0" indent="0">
              <a:buNone/>
            </a:pPr>
            <a:endParaRPr lang="id-ID" sz="2800" dirty="0">
              <a:solidFill>
                <a:schemeClr val="bg1"/>
              </a:solidFill>
            </a:endParaRPr>
          </a:p>
        </p:txBody>
      </p:sp>
    </p:spTree>
    <p:extLst>
      <p:ext uri="{BB962C8B-B14F-4D97-AF65-F5344CB8AC3E}">
        <p14:creationId xmlns:p14="http://schemas.microsoft.com/office/powerpoint/2010/main" val="15190331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008112"/>
          </a:xfrm>
        </p:spPr>
        <p:txBody>
          <a:bodyPr>
            <a:normAutofit/>
          </a:bodyPr>
          <a:lstStyle/>
          <a:p>
            <a:r>
              <a:rPr lang="id-ID" dirty="0" smtClean="0">
                <a:solidFill>
                  <a:schemeClr val="bg1"/>
                </a:solidFill>
              </a:rPr>
              <a:t>Tujuan Syariah </a:t>
            </a:r>
            <a:endParaRPr lang="id-ID" dirty="0">
              <a:solidFill>
                <a:schemeClr val="bg1"/>
              </a:solidFill>
            </a:endParaRPr>
          </a:p>
        </p:txBody>
      </p:sp>
      <p:sp>
        <p:nvSpPr>
          <p:cNvPr id="3" name="Content Placeholder 2"/>
          <p:cNvSpPr>
            <a:spLocks noGrp="1"/>
          </p:cNvSpPr>
          <p:nvPr>
            <p:ph idx="1"/>
          </p:nvPr>
        </p:nvSpPr>
        <p:spPr>
          <a:xfrm>
            <a:off x="457200" y="1340768"/>
            <a:ext cx="8229600" cy="5400600"/>
          </a:xfrm>
        </p:spPr>
        <p:txBody>
          <a:bodyPr>
            <a:normAutofit/>
          </a:bodyPr>
          <a:lstStyle/>
          <a:p>
            <a:pPr marL="0" indent="0">
              <a:buNone/>
            </a:pPr>
            <a:r>
              <a:rPr lang="id-ID" sz="2400" dirty="0" smtClean="0">
                <a:solidFill>
                  <a:schemeClr val="bg1"/>
                </a:solidFill>
              </a:rPr>
              <a:t>Diturunkannya Syariat Islam kepada manusia tentu memiliki “tujuan” yang sangat mulia antara lain:</a:t>
            </a:r>
          </a:p>
          <a:p>
            <a:pPr marL="514350" indent="-514350">
              <a:buFont typeface="+mj-lt"/>
              <a:buAutoNum type="arabicPeriod"/>
            </a:pPr>
            <a:r>
              <a:rPr lang="id-ID" sz="2400" dirty="0">
                <a:solidFill>
                  <a:schemeClr val="bg1"/>
                </a:solidFill>
                <a:ea typeface="Calibri"/>
                <a:cs typeface="Arial"/>
              </a:rPr>
              <a:t>M</a:t>
            </a:r>
            <a:r>
              <a:rPr lang="id-ID" sz="2400" dirty="0" smtClean="0">
                <a:solidFill>
                  <a:schemeClr val="bg1"/>
                </a:solidFill>
                <a:ea typeface="Calibri"/>
                <a:cs typeface="Arial"/>
              </a:rPr>
              <a:t>emelihara atau melindungi agama </a:t>
            </a:r>
          </a:p>
          <a:p>
            <a:pPr marL="514350" indent="-514350">
              <a:buFont typeface="+mj-lt"/>
              <a:buAutoNum type="arabicPeriod"/>
            </a:pPr>
            <a:r>
              <a:rPr lang="id-ID" sz="2400" dirty="0" smtClean="0">
                <a:solidFill>
                  <a:schemeClr val="bg1"/>
                </a:solidFill>
                <a:ea typeface="Calibri"/>
                <a:cs typeface="Arial"/>
              </a:rPr>
              <a:t>Melindungi jiwa</a:t>
            </a:r>
          </a:p>
          <a:p>
            <a:pPr marL="514350" indent="-514350">
              <a:buFont typeface="+mj-lt"/>
              <a:buAutoNum type="arabicPeriod"/>
            </a:pPr>
            <a:r>
              <a:rPr lang="id-ID" sz="2400" dirty="0" smtClean="0">
                <a:solidFill>
                  <a:schemeClr val="bg1"/>
                </a:solidFill>
                <a:ea typeface="Calibri"/>
                <a:cs typeface="Arial"/>
              </a:rPr>
              <a:t>Perlindungan terhadap keturunan</a:t>
            </a:r>
          </a:p>
          <a:p>
            <a:pPr marL="514350" indent="-514350">
              <a:buFont typeface="+mj-lt"/>
              <a:buAutoNum type="arabicPeriod"/>
            </a:pPr>
            <a:r>
              <a:rPr lang="id-ID" sz="2400" dirty="0" smtClean="0">
                <a:solidFill>
                  <a:schemeClr val="bg1"/>
                </a:solidFill>
                <a:ea typeface="Calibri"/>
                <a:cs typeface="Arial"/>
              </a:rPr>
              <a:t>Melindungi akal</a:t>
            </a:r>
          </a:p>
          <a:p>
            <a:pPr marL="514350" indent="-514350">
              <a:buFont typeface="+mj-lt"/>
              <a:buAutoNum type="arabicPeriod"/>
            </a:pPr>
            <a:r>
              <a:rPr lang="id-ID" sz="2400" dirty="0" smtClean="0">
                <a:solidFill>
                  <a:schemeClr val="bg1"/>
                </a:solidFill>
                <a:ea typeface="Calibri"/>
                <a:cs typeface="Arial"/>
              </a:rPr>
              <a:t>Melindungi harta</a:t>
            </a:r>
          </a:p>
          <a:p>
            <a:pPr marL="514350" indent="-514350">
              <a:buFont typeface="+mj-lt"/>
              <a:buAutoNum type="arabicPeriod"/>
            </a:pPr>
            <a:r>
              <a:rPr lang="id-ID" sz="2400" dirty="0">
                <a:solidFill>
                  <a:schemeClr val="bg1"/>
                </a:solidFill>
                <a:ea typeface="Calibri"/>
                <a:cs typeface="Arial"/>
              </a:rPr>
              <a:t>M</a:t>
            </a:r>
            <a:r>
              <a:rPr lang="id-ID" sz="2400" dirty="0" smtClean="0">
                <a:solidFill>
                  <a:schemeClr val="bg1"/>
                </a:solidFill>
                <a:ea typeface="Calibri"/>
                <a:cs typeface="Arial"/>
              </a:rPr>
              <a:t>elindungi </a:t>
            </a:r>
            <a:r>
              <a:rPr lang="id-ID" sz="2400" dirty="0">
                <a:solidFill>
                  <a:schemeClr val="bg1"/>
                </a:solidFill>
                <a:ea typeface="Calibri"/>
                <a:cs typeface="Arial"/>
              </a:rPr>
              <a:t>kehormatan </a:t>
            </a:r>
            <a:r>
              <a:rPr lang="id-ID" sz="2400" dirty="0" smtClean="0">
                <a:solidFill>
                  <a:schemeClr val="bg1"/>
                </a:solidFill>
                <a:ea typeface="Calibri"/>
                <a:cs typeface="Arial"/>
              </a:rPr>
              <a:t>seseorang</a:t>
            </a:r>
          </a:p>
          <a:p>
            <a:pPr marL="514350" indent="-514350">
              <a:buFont typeface="+mj-lt"/>
              <a:buAutoNum type="arabicPeriod"/>
            </a:pPr>
            <a:r>
              <a:rPr lang="id-ID" sz="2400" dirty="0">
                <a:solidFill>
                  <a:schemeClr val="bg1"/>
                </a:solidFill>
                <a:ea typeface="Calibri"/>
                <a:cs typeface="Arial"/>
              </a:rPr>
              <a:t>M</a:t>
            </a:r>
            <a:r>
              <a:rPr lang="id-ID" sz="2400" dirty="0" smtClean="0">
                <a:solidFill>
                  <a:schemeClr val="bg1"/>
                </a:solidFill>
                <a:ea typeface="Calibri"/>
                <a:cs typeface="Arial"/>
              </a:rPr>
              <a:t>elindungi rasa aman seseorang</a:t>
            </a:r>
          </a:p>
          <a:p>
            <a:pPr marL="514350" indent="-514350">
              <a:buFont typeface="+mj-lt"/>
              <a:buAutoNum type="arabicPeriod"/>
            </a:pPr>
            <a:r>
              <a:rPr lang="id-ID" sz="2400" dirty="0" smtClean="0">
                <a:solidFill>
                  <a:schemeClr val="bg1"/>
                </a:solidFill>
                <a:ea typeface="Calibri"/>
                <a:cs typeface="Arial"/>
              </a:rPr>
              <a:t>Melindungi </a:t>
            </a:r>
            <a:r>
              <a:rPr lang="id-ID" sz="2400" dirty="0">
                <a:solidFill>
                  <a:schemeClr val="bg1"/>
                </a:solidFill>
                <a:ea typeface="Calibri"/>
                <a:cs typeface="Arial"/>
              </a:rPr>
              <a:t>kehidupan bermasyarakat dan bernegara</a:t>
            </a:r>
          </a:p>
          <a:p>
            <a:pPr marL="0" indent="0">
              <a:buNone/>
            </a:pPr>
            <a:endParaRPr lang="id-ID" dirty="0" smtClean="0">
              <a:solidFill>
                <a:srgbClr val="191919"/>
              </a:solidFill>
              <a:ea typeface="Calibri"/>
              <a:cs typeface="Arial"/>
            </a:endParaRPr>
          </a:p>
          <a:p>
            <a:pPr marL="514350" indent="-514350">
              <a:buFont typeface="+mj-lt"/>
              <a:buAutoNum type="arabicPeriod"/>
            </a:pPr>
            <a:endParaRPr lang="id-ID" dirty="0" smtClean="0">
              <a:solidFill>
                <a:srgbClr val="191919"/>
              </a:solidFill>
              <a:ea typeface="Calibri"/>
              <a:cs typeface="Arial"/>
            </a:endParaRPr>
          </a:p>
          <a:p>
            <a:pPr marL="514350" indent="-514350">
              <a:buFont typeface="+mj-lt"/>
              <a:buAutoNum type="arabicPeriod"/>
            </a:pPr>
            <a:endParaRPr lang="id-ID" dirty="0" smtClean="0">
              <a:solidFill>
                <a:srgbClr val="191919"/>
              </a:solidFill>
              <a:ea typeface="Calibri"/>
              <a:cs typeface="Arial"/>
            </a:endParaRPr>
          </a:p>
          <a:p>
            <a:pPr marL="514350" indent="-514350">
              <a:buFont typeface="+mj-lt"/>
              <a:buAutoNum type="arabicPeriod"/>
            </a:pPr>
            <a:endParaRPr lang="id-ID" dirty="0" smtClean="0">
              <a:solidFill>
                <a:srgbClr val="191919"/>
              </a:solidFill>
              <a:ea typeface="Calibri"/>
              <a:cs typeface="Arial"/>
            </a:endParaRPr>
          </a:p>
          <a:p>
            <a:pPr marL="514350" indent="-514350">
              <a:buFont typeface="+mj-lt"/>
              <a:buAutoNum type="arabicPeriod"/>
            </a:pPr>
            <a:endParaRPr lang="id-ID" dirty="0" smtClean="0">
              <a:solidFill>
                <a:srgbClr val="191919"/>
              </a:solidFill>
              <a:ea typeface="Calibri"/>
              <a:cs typeface="Arial"/>
            </a:endParaRPr>
          </a:p>
          <a:p>
            <a:pPr marL="514350" indent="-514350">
              <a:buFont typeface="+mj-lt"/>
              <a:buAutoNum type="arabicPeriod"/>
            </a:pPr>
            <a:endParaRPr lang="id-ID" dirty="0" smtClean="0">
              <a:solidFill>
                <a:srgbClr val="191919"/>
              </a:solidFill>
              <a:ea typeface="Calibri"/>
              <a:cs typeface="Arial"/>
            </a:endParaRPr>
          </a:p>
          <a:p>
            <a:pPr marL="514350" indent="-514350">
              <a:buFont typeface="+mj-lt"/>
              <a:buAutoNum type="arabicPeriod"/>
            </a:pPr>
            <a:endParaRPr lang="id-ID" dirty="0" smtClean="0">
              <a:solidFill>
                <a:srgbClr val="191919"/>
              </a:solidFill>
              <a:ea typeface="Calibri"/>
              <a:cs typeface="Arial"/>
            </a:endParaRPr>
          </a:p>
          <a:p>
            <a:pPr marL="514350" indent="-514350">
              <a:buFont typeface="+mj-lt"/>
              <a:buAutoNum type="arabicPeriod"/>
            </a:pPr>
            <a:endParaRPr lang="id-ID" dirty="0" smtClean="0">
              <a:solidFill>
                <a:srgbClr val="191919"/>
              </a:solidFill>
              <a:ea typeface="Calibri"/>
              <a:cs typeface="Arial"/>
            </a:endParaRPr>
          </a:p>
          <a:p>
            <a:pPr marL="514350" indent="-514350">
              <a:buFont typeface="+mj-lt"/>
              <a:buAutoNum type="arabicPeriod"/>
            </a:pPr>
            <a:endParaRPr lang="id-ID" dirty="0" smtClean="0">
              <a:solidFill>
                <a:srgbClr val="191919"/>
              </a:solidFill>
              <a:ea typeface="Calibri"/>
              <a:cs typeface="Arial"/>
            </a:endParaRPr>
          </a:p>
          <a:p>
            <a:pPr marL="514350" indent="-514350">
              <a:buFont typeface="+mj-lt"/>
              <a:buAutoNum type="arabicPeriod"/>
            </a:pPr>
            <a:endParaRPr lang="id-ID" dirty="0" smtClean="0">
              <a:solidFill>
                <a:srgbClr val="191919"/>
              </a:solidFill>
              <a:ea typeface="Calibri"/>
              <a:cs typeface="Arial"/>
            </a:endParaRPr>
          </a:p>
          <a:p>
            <a:pPr marL="0" indent="0">
              <a:buNone/>
            </a:pPr>
            <a:endParaRPr lang="id-ID" dirty="0" smtClean="0">
              <a:solidFill>
                <a:srgbClr val="191919"/>
              </a:solidFill>
              <a:ea typeface="Calibri"/>
              <a:cs typeface="Arial"/>
            </a:endParaRPr>
          </a:p>
          <a:p>
            <a:endParaRPr lang="id-ID" dirty="0"/>
          </a:p>
        </p:txBody>
      </p:sp>
    </p:spTree>
    <p:extLst>
      <p:ext uri="{BB962C8B-B14F-4D97-AF65-F5344CB8AC3E}">
        <p14:creationId xmlns:p14="http://schemas.microsoft.com/office/powerpoint/2010/main" val="598854902"/>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2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down)">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wipe(down)">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wipe(down)">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wipe(down)">
                                      <p:cBhvr>
                                        <p:cTn id="34" dur="5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wipe(down)">
                                      <p:cBhvr>
                                        <p:cTn id="39" dur="500"/>
                                        <p:tgtEl>
                                          <p:spTgt spid="3">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nodeType="click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Effect transition="in" filter="wipe(down)">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wipe(down)">
                                      <p:cBhvr>
                                        <p:cTn id="49" dur="500"/>
                                        <p:tgtEl>
                                          <p:spTgt spid="3">
                                            <p:txEl>
                                              <p:pRg st="7" end="7"/>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nodeType="clickEffect">
                                  <p:stCondLst>
                                    <p:cond delay="0"/>
                                  </p:stCondLst>
                                  <p:childTnLst>
                                    <p:set>
                                      <p:cBhvr>
                                        <p:cTn id="53" dur="1" fill="hold">
                                          <p:stCondLst>
                                            <p:cond delay="0"/>
                                          </p:stCondLst>
                                        </p:cTn>
                                        <p:tgtEl>
                                          <p:spTgt spid="3">
                                            <p:txEl>
                                              <p:pRg st="8" end="8"/>
                                            </p:txEl>
                                          </p:spTgt>
                                        </p:tgtEl>
                                        <p:attrNameLst>
                                          <p:attrName>style.visibility</p:attrName>
                                        </p:attrNameLst>
                                      </p:cBhvr>
                                      <p:to>
                                        <p:strVal val="visible"/>
                                      </p:to>
                                    </p:set>
                                    <p:animEffect transition="in" filter="wipe(down)">
                                      <p:cBhvr>
                                        <p:cTn id="54"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chemeClr val="bg1"/>
                </a:solidFill>
              </a:rPr>
              <a:t>Fungsi Syariah</a:t>
            </a:r>
            <a:endParaRPr lang="id-ID" dirty="0">
              <a:solidFill>
                <a:schemeClr val="bg1"/>
              </a:solidFill>
            </a:endParaRPr>
          </a:p>
        </p:txBody>
      </p:sp>
      <p:sp>
        <p:nvSpPr>
          <p:cNvPr id="3" name="Content Placeholder 2"/>
          <p:cNvSpPr>
            <a:spLocks noGrp="1"/>
          </p:cNvSpPr>
          <p:nvPr>
            <p:ph idx="1"/>
          </p:nvPr>
        </p:nvSpPr>
        <p:spPr>
          <a:xfrm>
            <a:off x="251520" y="1600200"/>
            <a:ext cx="7825680" cy="4800600"/>
          </a:xfrm>
        </p:spPr>
        <p:txBody>
          <a:bodyPr>
            <a:normAutofit/>
          </a:bodyPr>
          <a:lstStyle/>
          <a:p>
            <a:pPr indent="0">
              <a:lnSpc>
                <a:spcPct val="115000"/>
              </a:lnSpc>
              <a:spcAft>
                <a:spcPts val="0"/>
              </a:spcAft>
              <a:buNone/>
            </a:pPr>
            <a:r>
              <a:rPr lang="id-ID" sz="2400" dirty="0">
                <a:solidFill>
                  <a:schemeClr val="bg1"/>
                </a:solidFill>
                <a:latin typeface="+mj-lt"/>
                <a:ea typeface="Times New Roman"/>
                <a:cs typeface="Times New Roman"/>
              </a:rPr>
              <a:t>Fungsi syari’ah adalah sebagai jalan atau jembatan untuk semua manusia dalam berpijak dan </a:t>
            </a:r>
            <a:r>
              <a:rPr lang="id-ID" sz="2400" dirty="0" smtClean="0">
                <a:solidFill>
                  <a:schemeClr val="bg1"/>
                </a:solidFill>
                <a:latin typeface="+mj-lt"/>
                <a:ea typeface="Times New Roman"/>
                <a:cs typeface="Times New Roman"/>
              </a:rPr>
              <a:t>berpedoman.Dengan </a:t>
            </a:r>
            <a:r>
              <a:rPr lang="id-ID" sz="2400" dirty="0">
                <a:solidFill>
                  <a:schemeClr val="bg1"/>
                </a:solidFill>
                <a:latin typeface="+mj-lt"/>
                <a:ea typeface="Times New Roman"/>
                <a:cs typeface="Times New Roman"/>
              </a:rPr>
              <a:t>kata lain agar manusia dapat membawa dirinya di atas jalur syari’at sehingga pada gilirannya dia akan hidup teratur, tertib dan tentram </a:t>
            </a:r>
            <a:r>
              <a:rPr lang="id-ID" sz="2400" dirty="0" smtClean="0">
                <a:solidFill>
                  <a:schemeClr val="bg1"/>
                </a:solidFill>
                <a:latin typeface="+mj-lt"/>
                <a:ea typeface="Times New Roman"/>
                <a:cs typeface="Times New Roman"/>
              </a:rPr>
              <a:t>dalam menjalin </a:t>
            </a:r>
            <a:r>
              <a:rPr lang="id-ID" sz="2400" dirty="0">
                <a:solidFill>
                  <a:schemeClr val="bg1"/>
                </a:solidFill>
                <a:latin typeface="+mj-lt"/>
                <a:ea typeface="Times New Roman"/>
                <a:cs typeface="Times New Roman"/>
              </a:rPr>
              <a:t>hubungannya baik dengan </a:t>
            </a:r>
            <a:r>
              <a:rPr lang="id-ID" sz="2400" i="1" dirty="0">
                <a:solidFill>
                  <a:schemeClr val="bg1"/>
                </a:solidFill>
                <a:latin typeface="+mj-lt"/>
                <a:ea typeface="Times New Roman"/>
                <a:cs typeface="Times New Roman"/>
              </a:rPr>
              <a:t>Khalik</a:t>
            </a:r>
            <a:r>
              <a:rPr lang="id-ID" sz="2400" dirty="0">
                <a:solidFill>
                  <a:schemeClr val="bg1"/>
                </a:solidFill>
                <a:latin typeface="+mj-lt"/>
                <a:ea typeface="Times New Roman"/>
                <a:cs typeface="Times New Roman"/>
              </a:rPr>
              <a:t> (pencipta) yang disebut </a:t>
            </a:r>
            <a:r>
              <a:rPr lang="id-ID" sz="2400" i="1" dirty="0">
                <a:solidFill>
                  <a:schemeClr val="bg1"/>
                </a:solidFill>
                <a:latin typeface="+mj-lt"/>
                <a:ea typeface="Times New Roman"/>
                <a:cs typeface="Times New Roman"/>
              </a:rPr>
              <a:t>hablum minallah</a:t>
            </a:r>
            <a:r>
              <a:rPr lang="id-ID" sz="2400" dirty="0">
                <a:solidFill>
                  <a:schemeClr val="bg1"/>
                </a:solidFill>
                <a:latin typeface="+mj-lt"/>
                <a:ea typeface="Times New Roman"/>
                <a:cs typeface="Times New Roman"/>
              </a:rPr>
              <a:t>, hubungan dengan sesama manusia yang disebut </a:t>
            </a:r>
            <a:r>
              <a:rPr lang="id-ID" sz="2400" i="1" dirty="0">
                <a:solidFill>
                  <a:schemeClr val="bg1"/>
                </a:solidFill>
                <a:latin typeface="+mj-lt"/>
                <a:ea typeface="Times New Roman"/>
                <a:cs typeface="Times New Roman"/>
              </a:rPr>
              <a:t>hablum minannas</a:t>
            </a:r>
            <a:r>
              <a:rPr lang="id-ID" sz="2400" dirty="0">
                <a:solidFill>
                  <a:schemeClr val="bg1"/>
                </a:solidFill>
                <a:latin typeface="+mj-lt"/>
                <a:ea typeface="Times New Roman"/>
                <a:cs typeface="Times New Roman"/>
              </a:rPr>
              <a:t>, serta hubungan dengan alam lingkungan lainnya yang disebut </a:t>
            </a:r>
            <a:r>
              <a:rPr lang="id-ID" sz="2400" i="1" dirty="0">
                <a:solidFill>
                  <a:schemeClr val="bg1"/>
                </a:solidFill>
                <a:latin typeface="+mj-lt"/>
                <a:ea typeface="Times New Roman"/>
                <a:cs typeface="Times New Roman"/>
              </a:rPr>
              <a:t>hablum minal alam</a:t>
            </a:r>
            <a:r>
              <a:rPr lang="id-ID" sz="2400" dirty="0">
                <a:solidFill>
                  <a:schemeClr val="bg1"/>
                </a:solidFill>
                <a:latin typeface="+mj-lt"/>
                <a:ea typeface="Times New Roman"/>
                <a:cs typeface="Times New Roman"/>
              </a:rPr>
              <a:t>. </a:t>
            </a:r>
            <a:endParaRPr lang="id-ID" sz="2400" dirty="0">
              <a:solidFill>
                <a:schemeClr val="bg1"/>
              </a:solidFill>
              <a:latin typeface="+mj-lt"/>
            </a:endParaRPr>
          </a:p>
        </p:txBody>
      </p:sp>
    </p:spTree>
    <p:extLst>
      <p:ext uri="{BB962C8B-B14F-4D97-AF65-F5344CB8AC3E}">
        <p14:creationId xmlns:p14="http://schemas.microsoft.com/office/powerpoint/2010/main" val="396362521"/>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2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500"/>
                                        <p:tgtEl>
                                          <p:spTgt spid="3">
                                            <p:txEl>
                                              <p:pRg st="0" end="0"/>
                                            </p:txEl>
                                          </p:spTgt>
                                        </p:tgtEl>
                                      </p:cBhvr>
                                    </p:animEffect>
                                    <p:anim calcmode="lin" valueType="num">
                                      <p:cBhvr>
                                        <p:cTn id="13" dur="1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chemeClr val="bg1"/>
                </a:solidFill>
              </a:rPr>
              <a:t>Prinsip Syariah</a:t>
            </a:r>
            <a:endParaRPr lang="id-ID" dirty="0">
              <a:solidFill>
                <a:schemeClr val="bg1"/>
              </a:solidFill>
            </a:endParaRPr>
          </a:p>
        </p:txBody>
      </p:sp>
      <p:sp>
        <p:nvSpPr>
          <p:cNvPr id="3" name="Content Placeholder 2"/>
          <p:cNvSpPr>
            <a:spLocks noGrp="1"/>
          </p:cNvSpPr>
          <p:nvPr>
            <p:ph idx="1"/>
          </p:nvPr>
        </p:nvSpPr>
        <p:spPr>
          <a:xfrm>
            <a:off x="457200" y="1600201"/>
            <a:ext cx="8229600" cy="4493095"/>
          </a:xfrm>
        </p:spPr>
        <p:txBody>
          <a:bodyPr>
            <a:normAutofit fontScale="85000" lnSpcReduction="20000"/>
          </a:bodyPr>
          <a:lstStyle/>
          <a:p>
            <a:pPr marL="0" indent="0">
              <a:lnSpc>
                <a:spcPct val="120000"/>
              </a:lnSpc>
              <a:buNone/>
            </a:pPr>
            <a:r>
              <a:rPr lang="id-ID" sz="2400" dirty="0" smtClean="0">
                <a:solidFill>
                  <a:schemeClr val="bg1"/>
                </a:solidFill>
                <a:latin typeface="+mj-lt"/>
              </a:rPr>
              <a:t>1. Tidak memberatkan</a:t>
            </a:r>
          </a:p>
          <a:p>
            <a:pPr marL="0" indent="0">
              <a:lnSpc>
                <a:spcPct val="120000"/>
              </a:lnSpc>
              <a:buNone/>
            </a:pPr>
            <a:endParaRPr lang="id-ID" sz="2400" dirty="0" smtClean="0">
              <a:solidFill>
                <a:schemeClr val="bg1"/>
              </a:solidFill>
              <a:latin typeface="+mj-lt"/>
            </a:endParaRPr>
          </a:p>
          <a:p>
            <a:pPr marL="0" indent="0">
              <a:lnSpc>
                <a:spcPct val="120000"/>
              </a:lnSpc>
              <a:buNone/>
            </a:pPr>
            <a:r>
              <a:rPr lang="id-ID" sz="2400" dirty="0" smtClean="0">
                <a:solidFill>
                  <a:schemeClr val="bg1"/>
                </a:solidFill>
                <a:latin typeface="+mj-lt"/>
              </a:rPr>
              <a:t>Hal </a:t>
            </a:r>
            <a:r>
              <a:rPr lang="id-ID" sz="2400" dirty="0">
                <a:solidFill>
                  <a:schemeClr val="bg1"/>
                </a:solidFill>
                <a:latin typeface="+mj-lt"/>
              </a:rPr>
              <a:t>ini berarti bahwa syari’ah Islam tidak membebani manusia </a:t>
            </a:r>
            <a:r>
              <a:rPr lang="id-ID" sz="2400" dirty="0" smtClean="0">
                <a:solidFill>
                  <a:schemeClr val="bg1"/>
                </a:solidFill>
                <a:latin typeface="+mj-lt"/>
              </a:rPr>
              <a:t>dengan </a:t>
            </a:r>
            <a:r>
              <a:rPr lang="id-ID" sz="2400" dirty="0">
                <a:solidFill>
                  <a:schemeClr val="bg1"/>
                </a:solidFill>
                <a:latin typeface="+mj-lt"/>
              </a:rPr>
              <a:t>kewajiban di luar kemampuannya, sehingga tidak berat untuk dilaksanakan. Firman Allah antara lain :</a:t>
            </a:r>
          </a:p>
          <a:p>
            <a:pPr marL="0" indent="0">
              <a:lnSpc>
                <a:spcPct val="120000"/>
              </a:lnSpc>
              <a:buNone/>
            </a:pPr>
            <a:r>
              <a:rPr lang="id-ID" sz="2400" dirty="0">
                <a:solidFill>
                  <a:schemeClr val="bg1"/>
                </a:solidFill>
                <a:latin typeface="+mj-lt"/>
              </a:rPr>
              <a:t> </a:t>
            </a:r>
          </a:p>
          <a:p>
            <a:pPr marL="0" indent="0">
              <a:lnSpc>
                <a:spcPct val="120000"/>
              </a:lnSpc>
              <a:buNone/>
            </a:pPr>
            <a:r>
              <a:rPr lang="id-ID" sz="2400" dirty="0">
                <a:solidFill>
                  <a:schemeClr val="bg1"/>
                </a:solidFill>
                <a:latin typeface="+mj-lt"/>
              </a:rPr>
              <a:t>“...  dan Dia sekali-kali tidak menjadikan untuk kamu dalam agama suatu kesempitan. “ (QS. Al Hajj: 78). </a:t>
            </a:r>
            <a:endParaRPr lang="id-ID" sz="2400" dirty="0" smtClean="0">
              <a:solidFill>
                <a:schemeClr val="bg1"/>
              </a:solidFill>
              <a:latin typeface="+mj-lt"/>
            </a:endParaRPr>
          </a:p>
          <a:p>
            <a:pPr marL="0" indent="0">
              <a:lnSpc>
                <a:spcPct val="120000"/>
              </a:lnSpc>
              <a:buNone/>
            </a:pPr>
            <a:endParaRPr lang="id-ID" sz="2400" dirty="0">
              <a:solidFill>
                <a:schemeClr val="bg1"/>
              </a:solidFill>
              <a:latin typeface="+mj-lt"/>
            </a:endParaRPr>
          </a:p>
          <a:p>
            <a:pPr marL="0" indent="0">
              <a:lnSpc>
                <a:spcPct val="120000"/>
              </a:lnSpc>
              <a:buNone/>
            </a:pPr>
            <a:r>
              <a:rPr lang="id-ID" sz="2400" dirty="0" smtClean="0">
                <a:solidFill>
                  <a:schemeClr val="bg1"/>
                </a:solidFill>
                <a:latin typeface="+mj-lt"/>
              </a:rPr>
              <a:t>“</a:t>
            </a:r>
            <a:r>
              <a:rPr lang="id-ID" sz="2400" dirty="0">
                <a:solidFill>
                  <a:schemeClr val="bg1"/>
                </a:solidFill>
                <a:latin typeface="+mj-lt"/>
              </a:rPr>
              <a:t>Allah tidak membebani seseorang melainkan sesuai dengan kesanggupannya. ia mendapat pahala (dari kebajikan) yang diusahakannya dan ia mendapat siksa (dari kejahatan) yang dikerjakannya. (mereka berdoa)” (QS. Al Baqarah: 286).</a:t>
            </a:r>
          </a:p>
          <a:p>
            <a:pPr marL="0" indent="0">
              <a:lnSpc>
                <a:spcPct val="120000"/>
              </a:lnSpc>
              <a:buNone/>
            </a:pPr>
            <a:endParaRPr lang="id-ID" sz="2400" dirty="0">
              <a:solidFill>
                <a:schemeClr val="bg1"/>
              </a:solidFill>
              <a:latin typeface="+mj-lt"/>
            </a:endParaRPr>
          </a:p>
          <a:p>
            <a:pPr marL="0" indent="0">
              <a:buNone/>
            </a:pPr>
            <a:endParaRPr lang="id-ID" sz="2400" dirty="0" smtClean="0">
              <a:latin typeface="+mj-lt"/>
            </a:endParaRPr>
          </a:p>
        </p:txBody>
      </p:sp>
    </p:spTree>
    <p:extLst>
      <p:ext uri="{BB962C8B-B14F-4D97-AF65-F5344CB8AC3E}">
        <p14:creationId xmlns:p14="http://schemas.microsoft.com/office/powerpoint/2010/main" val="1802125853"/>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2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7643192" cy="5996136"/>
          </a:xfrm>
        </p:spPr>
        <p:txBody>
          <a:bodyPr>
            <a:normAutofit lnSpcReduction="10000"/>
          </a:bodyPr>
          <a:lstStyle/>
          <a:p>
            <a:pPr marL="114300" indent="0">
              <a:buNone/>
            </a:pPr>
            <a:r>
              <a:rPr lang="id-ID" sz="2400" dirty="0" smtClean="0">
                <a:solidFill>
                  <a:schemeClr val="bg1"/>
                </a:solidFill>
              </a:rPr>
              <a:t>2. Menyedikitkan Beban</a:t>
            </a:r>
          </a:p>
          <a:p>
            <a:pPr marL="114300" indent="0">
              <a:buNone/>
            </a:pPr>
            <a:endParaRPr lang="id-ID" sz="2400" dirty="0">
              <a:solidFill>
                <a:schemeClr val="bg1"/>
              </a:solidFill>
            </a:endParaRPr>
          </a:p>
          <a:p>
            <a:pPr marL="114300" indent="0">
              <a:buNone/>
            </a:pPr>
            <a:r>
              <a:rPr lang="id-ID" sz="2400" dirty="0">
                <a:solidFill>
                  <a:schemeClr val="bg1"/>
                </a:solidFill>
              </a:rPr>
              <a:t> “Hai orang-orang yang beriman, janganlah kamu menanyakan (kepada Nabimu) hal-hal yang jika diterangkan kepadamu akan menyusahkan kamu dan jika kamu menanyakan di waktu Al Quran itu diturunkan, niscaya akan diterangkan kepadamu, Allah memaafkan (kamu) tentang hal-hal itu. Allah Maha Pengampun lagi Maha Penyantun.” (QS. Al Maidah: 101).</a:t>
            </a:r>
          </a:p>
          <a:p>
            <a:pPr marL="114300" indent="0">
              <a:buNone/>
            </a:pPr>
            <a:r>
              <a:rPr lang="id-ID" sz="2400" dirty="0">
                <a:solidFill>
                  <a:schemeClr val="bg1"/>
                </a:solidFill>
              </a:rPr>
              <a:t> </a:t>
            </a:r>
          </a:p>
          <a:p>
            <a:pPr marL="114300" indent="0">
              <a:buNone/>
            </a:pPr>
            <a:r>
              <a:rPr lang="id-ID" sz="2400" dirty="0">
                <a:solidFill>
                  <a:schemeClr val="bg1"/>
                </a:solidFill>
              </a:rPr>
              <a:t>Kandungan ayat tersebut menunjukkan bahwa hal-hal yang tidak disebutkan dalam syari’ah tidak perlu dipertikaikan bagaimana ketentuan hukumnya, hal itu merupakan rahmat Allah untuk tidak memperbanyak beban kepada umat manusia.</a:t>
            </a:r>
          </a:p>
          <a:p>
            <a:pPr marL="114300" indent="0">
              <a:buNone/>
            </a:pPr>
            <a:r>
              <a:rPr lang="id-ID" sz="2400" dirty="0">
                <a:solidFill>
                  <a:schemeClr val="bg1"/>
                </a:solidFill>
              </a:rPr>
              <a:t> </a:t>
            </a:r>
          </a:p>
          <a:p>
            <a:pPr marL="114300" indent="0">
              <a:buNone/>
            </a:pPr>
            <a:endParaRPr lang="id-ID" dirty="0"/>
          </a:p>
        </p:txBody>
      </p:sp>
    </p:spTree>
    <p:extLst>
      <p:ext uri="{BB962C8B-B14F-4D97-AF65-F5344CB8AC3E}">
        <p14:creationId xmlns:p14="http://schemas.microsoft.com/office/powerpoint/2010/main" val="12332588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692696"/>
            <a:ext cx="8363272" cy="5904656"/>
          </a:xfrm>
        </p:spPr>
        <p:txBody>
          <a:bodyPr>
            <a:normAutofit fontScale="25000" lnSpcReduction="20000"/>
          </a:bodyPr>
          <a:lstStyle/>
          <a:p>
            <a:pPr marL="114300" indent="0">
              <a:buNone/>
            </a:pPr>
            <a:r>
              <a:rPr lang="id-ID" sz="9600" dirty="0" smtClean="0">
                <a:solidFill>
                  <a:schemeClr val="bg1"/>
                </a:solidFill>
              </a:rPr>
              <a:t>3. Berangsur-angsur </a:t>
            </a:r>
            <a:r>
              <a:rPr lang="id-ID" sz="9600" dirty="0">
                <a:solidFill>
                  <a:schemeClr val="bg1"/>
                </a:solidFill>
              </a:rPr>
              <a:t>Dalam Menetapkan </a:t>
            </a:r>
            <a:r>
              <a:rPr lang="id-ID" sz="9600" dirty="0" smtClean="0">
                <a:solidFill>
                  <a:schemeClr val="bg1"/>
                </a:solidFill>
              </a:rPr>
              <a:t>Hukum</a:t>
            </a:r>
          </a:p>
          <a:p>
            <a:pPr marL="114300" indent="0">
              <a:buNone/>
            </a:pPr>
            <a:endParaRPr lang="id-ID" sz="11200" dirty="0">
              <a:solidFill>
                <a:schemeClr val="bg1"/>
              </a:solidFill>
            </a:endParaRPr>
          </a:p>
          <a:p>
            <a:pPr marL="114300" indent="0">
              <a:buNone/>
            </a:pPr>
            <a:r>
              <a:rPr lang="id-ID" sz="11200" dirty="0">
                <a:solidFill>
                  <a:schemeClr val="bg1"/>
                </a:solidFill>
              </a:rPr>
              <a:t>Pada awal Islam diturunkan, belum menetapkan hukum secara tegas dan terperinci, karena bangsa Arab pada waktu itu telah menggunakan adat kebiasaan mereka sebagai peraturan dalam kehidupan mereka. Di samping itu, pada saat mereka ada yang baik dan dapat diteruskan, tetapi ada pula yang membahayakan dan tidak layak untuk diteruskan. Oleh karena itu maka syari’ah secara berangsur-angsur dalam menetapkan hukumnya agar tidak mengejutkan bangsa yang baru mengenalnya, sehingga perubahan itu tidak terlalu dirasakan yang akhirnya sampai pula pada ketentuan hukum syari’ah yang tegas.</a:t>
            </a:r>
          </a:p>
          <a:p>
            <a:pPr marL="114300" indent="0">
              <a:buNone/>
            </a:pPr>
            <a:r>
              <a:rPr lang="id-ID" sz="3200" dirty="0"/>
              <a:t> </a:t>
            </a:r>
          </a:p>
          <a:p>
            <a:pPr marL="114300" indent="0">
              <a:buNone/>
            </a:pPr>
            <a:endParaRPr lang="id-ID" dirty="0"/>
          </a:p>
        </p:txBody>
      </p:sp>
    </p:spTree>
    <p:extLst>
      <p:ext uri="{BB962C8B-B14F-4D97-AF65-F5344CB8AC3E}">
        <p14:creationId xmlns:p14="http://schemas.microsoft.com/office/powerpoint/2010/main" val="255790050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7_Adjacency">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8_Adjacency">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TotalTime>
  <Words>775</Words>
  <Application>Microsoft Office PowerPoint</Application>
  <PresentationFormat>On-screen Show (4:3)</PresentationFormat>
  <Paragraphs>72</Paragraphs>
  <Slides>13</Slides>
  <Notes>1</Notes>
  <HiddenSlides>0</HiddenSlides>
  <MMClips>0</MMClips>
  <ScaleCrop>false</ScaleCrop>
  <HeadingPairs>
    <vt:vector size="4" baseType="variant">
      <vt:variant>
        <vt:lpstr>Theme</vt:lpstr>
      </vt:variant>
      <vt:variant>
        <vt:i4>3</vt:i4>
      </vt:variant>
      <vt:variant>
        <vt:lpstr>Slide Titles</vt:lpstr>
      </vt:variant>
      <vt:variant>
        <vt:i4>13</vt:i4>
      </vt:variant>
    </vt:vector>
  </HeadingPairs>
  <TitlesOfParts>
    <vt:vector size="16" baseType="lpstr">
      <vt:lpstr>7_Adjacency</vt:lpstr>
      <vt:lpstr>8_Adjacency</vt:lpstr>
      <vt:lpstr>Office Theme</vt:lpstr>
      <vt:lpstr>SYARIAH ISLAM</vt:lpstr>
      <vt:lpstr>Pengertian Syariah</vt:lpstr>
      <vt:lpstr>Dalil Syariah Islam</vt:lpstr>
      <vt:lpstr>PowerPoint Presentation</vt:lpstr>
      <vt:lpstr>Tujuan Syariah </vt:lpstr>
      <vt:lpstr>Fungsi Syariah</vt:lpstr>
      <vt:lpstr>Prinsip Syariah</vt:lpstr>
      <vt:lpstr>PowerPoint Presentation</vt:lpstr>
      <vt:lpstr>PowerPoint Presentation</vt:lpstr>
      <vt:lpstr>PowerPoint Presentation</vt:lpstr>
      <vt:lpstr>PowerPoint Presentation</vt:lpstr>
      <vt:lpstr>Perbedaan Fiqih dan Syariat Islam</vt:lpstr>
      <vt:lpstr>TERIMA KASIH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اَلسَّلَامُ عَلَيْكُمْ وَرَحْمَةُ اللهِ وَبَرَكَا تُهُ</dc:title>
  <dc:creator>User</dc:creator>
  <cp:lastModifiedBy>User</cp:lastModifiedBy>
  <cp:revision>13</cp:revision>
  <dcterms:created xsi:type="dcterms:W3CDTF">2019-08-27T13:21:59Z</dcterms:created>
  <dcterms:modified xsi:type="dcterms:W3CDTF">2020-09-21T07:25:14Z</dcterms:modified>
</cp:coreProperties>
</file>