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4"/>
  </p:notes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77" r:id="rId18"/>
    <p:sldId id="274" r:id="rId19"/>
    <p:sldId id="278" r:id="rId20"/>
    <p:sldId id="275" r:id="rId21"/>
    <p:sldId id="279" r:id="rId22"/>
    <p:sldId id="276" r:id="rId2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1546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ida budiarti" userId="4b88fcadac676d17" providerId="LiveId" clId="{491C573A-AF29-49ED-B2D8-7C8F72AEF168}"/>
    <pc:docChg chg="custSel addSld modSld">
      <pc:chgData name="ida budiarti" userId="4b88fcadac676d17" providerId="LiveId" clId="{491C573A-AF29-49ED-B2D8-7C8F72AEF168}" dt="2021-04-27T02:27:41.977" v="496" actId="20577"/>
      <pc:docMkLst>
        <pc:docMk/>
      </pc:docMkLst>
      <pc:sldChg chg="modSp new mod">
        <pc:chgData name="ida budiarti" userId="4b88fcadac676d17" providerId="LiveId" clId="{491C573A-AF29-49ED-B2D8-7C8F72AEF168}" dt="2021-04-27T02:27:41.977" v="496" actId="20577"/>
        <pc:sldMkLst>
          <pc:docMk/>
          <pc:sldMk cId="2787635740" sldId="279"/>
        </pc:sldMkLst>
        <pc:spChg chg="mod">
          <ac:chgData name="ida budiarti" userId="4b88fcadac676d17" providerId="LiveId" clId="{491C573A-AF29-49ED-B2D8-7C8F72AEF168}" dt="2021-04-27T02:23:34.077" v="16" actId="20577"/>
          <ac:spMkLst>
            <pc:docMk/>
            <pc:sldMk cId="2787635740" sldId="279"/>
            <ac:spMk id="2" creationId="{F634405F-CB43-4C81-B1D9-0D0FE0DA1DAF}"/>
          </ac:spMkLst>
        </pc:spChg>
        <pc:spChg chg="mod">
          <ac:chgData name="ida budiarti" userId="4b88fcadac676d17" providerId="LiveId" clId="{491C573A-AF29-49ED-B2D8-7C8F72AEF168}" dt="2021-04-27T02:27:41.977" v="496" actId="20577"/>
          <ac:spMkLst>
            <pc:docMk/>
            <pc:sldMk cId="2787635740" sldId="279"/>
            <ac:spMk id="3" creationId="{41B3948E-8DD5-4120-B154-440447F7F1DD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D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417065D-1429-4D40-B1DB-D66281A6CBB9}" type="datetimeFigureOut">
              <a:rPr lang="en-ID" smtClean="0"/>
              <a:t>12/06/2024</a:t>
            </a:fld>
            <a:endParaRPr lang="en-ID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D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CD857A-0A2B-44B8-B41A-56A180A60E6B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4625044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D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ACD857A-0A2B-44B8-B41A-56A180A60E6B}" type="slidenum">
              <a:rPr lang="en-ID" smtClean="0"/>
              <a:t>4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768340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6/12/2024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6/12/2024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6/12/2024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 err="1"/>
              <a:t>Tehnologi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Penelitian</a:t>
            </a:r>
            <a:r>
              <a:rPr lang="en-US" dirty="0"/>
              <a:t> 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en-US" b="1" dirty="0" err="1">
                <a:solidFill>
                  <a:schemeClr val="tx1"/>
                </a:solidFill>
              </a:rPr>
              <a:t>Metodelogi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Penelitian</a:t>
            </a:r>
            <a:endParaRPr lang="en-US" b="1" dirty="0">
              <a:solidFill>
                <a:schemeClr val="tx1"/>
              </a:solidFill>
            </a:endParaRPr>
          </a:p>
          <a:p>
            <a:r>
              <a:rPr lang="en-US" b="1" dirty="0">
                <a:solidFill>
                  <a:schemeClr val="tx1"/>
                </a:solidFill>
              </a:rPr>
              <a:t>Ida </a:t>
            </a:r>
            <a:r>
              <a:rPr lang="en-US" b="1" dirty="0" err="1">
                <a:solidFill>
                  <a:schemeClr val="tx1"/>
                </a:solidFill>
              </a:rPr>
              <a:t>Budiarty</a:t>
            </a:r>
            <a:r>
              <a:rPr lang="en-US" b="1" dirty="0">
                <a:solidFill>
                  <a:schemeClr val="tx1"/>
                </a:solidFill>
              </a:rPr>
              <a:t> 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276601"/>
            <a:ext cx="8229600" cy="762000"/>
          </a:xfrm>
        </p:spPr>
        <p:txBody>
          <a:bodyPr/>
          <a:lstStyle/>
          <a:p>
            <a:pPr algn="ctr">
              <a:buNone/>
            </a:pPr>
            <a:r>
              <a:rPr lang="en-US" dirty="0" err="1"/>
              <a:t>Elemen-Elemen</a:t>
            </a:r>
            <a:r>
              <a:rPr lang="en-US" dirty="0"/>
              <a:t> </a:t>
            </a:r>
            <a:r>
              <a:rPr lang="en-US" dirty="0" err="1"/>
              <a:t>Desain</a:t>
            </a:r>
            <a:r>
              <a:rPr lang="en-US" dirty="0"/>
              <a:t> </a:t>
            </a:r>
            <a:r>
              <a:rPr lang="en-US" dirty="0" err="1"/>
              <a:t>Penelitian</a:t>
            </a: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 err="1"/>
              <a:t>Desain</a:t>
            </a:r>
            <a:r>
              <a:rPr lang="en-US" dirty="0"/>
              <a:t> </a:t>
            </a:r>
            <a:r>
              <a:rPr lang="en-US" dirty="0" err="1"/>
              <a:t>Riset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 fontScale="92500"/>
          </a:bodyPr>
          <a:lstStyle/>
          <a:p>
            <a:r>
              <a:rPr lang="en-US" dirty="0"/>
              <a:t>Setelah </a:t>
            </a:r>
            <a:r>
              <a:rPr lang="en-US" dirty="0" err="1"/>
              <a:t>melakukan</a:t>
            </a:r>
            <a:r>
              <a:rPr lang="en-US" dirty="0"/>
              <a:t> </a:t>
            </a:r>
            <a:r>
              <a:rPr lang="en-US" dirty="0" err="1"/>
              <a:t>identifikasi</a:t>
            </a:r>
            <a:r>
              <a:rPr lang="en-US" dirty="0"/>
              <a:t> </a:t>
            </a:r>
            <a:r>
              <a:rPr lang="en-US" dirty="0" err="1"/>
              <a:t>variabel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persoalan</a:t>
            </a:r>
            <a:r>
              <a:rPr lang="en-US" dirty="0"/>
              <a:t> </a:t>
            </a:r>
            <a:r>
              <a:rPr lang="en-US" dirty="0" err="1"/>
              <a:t>tertentu</a:t>
            </a:r>
            <a:r>
              <a:rPr lang="en-US" dirty="0"/>
              <a:t> dan </a:t>
            </a:r>
            <a:r>
              <a:rPr lang="en-US" dirty="0" err="1"/>
              <a:t>membangun</a:t>
            </a:r>
            <a:r>
              <a:rPr lang="en-US" dirty="0"/>
              <a:t> </a:t>
            </a:r>
            <a:r>
              <a:rPr lang="en-US" dirty="0" err="1"/>
              <a:t>kerangka</a:t>
            </a:r>
            <a:r>
              <a:rPr lang="en-US" dirty="0"/>
              <a:t> </a:t>
            </a:r>
            <a:r>
              <a:rPr lang="en-US" dirty="0" err="1"/>
              <a:t>teori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penelitian</a:t>
            </a:r>
            <a:r>
              <a:rPr lang="en-US" dirty="0"/>
              <a:t>, </a:t>
            </a:r>
            <a:r>
              <a:rPr lang="en-US" dirty="0" err="1"/>
              <a:t>langkah</a:t>
            </a:r>
            <a:r>
              <a:rPr lang="en-US" dirty="0"/>
              <a:t> </a:t>
            </a:r>
            <a:r>
              <a:rPr lang="en-US" dirty="0" err="1"/>
              <a:t>selanjutnya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mendesain</a:t>
            </a:r>
            <a:r>
              <a:rPr lang="en-US" dirty="0"/>
              <a:t> </a:t>
            </a:r>
            <a:r>
              <a:rPr lang="en-US" dirty="0" err="1"/>
              <a:t>riset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sebuah</a:t>
            </a:r>
            <a:r>
              <a:rPr lang="en-US" dirty="0"/>
              <a:t> </a:t>
            </a:r>
            <a:r>
              <a:rPr lang="en-US" dirty="0" err="1"/>
              <a:t>cara</a:t>
            </a:r>
            <a:r>
              <a:rPr lang="en-US" dirty="0"/>
              <a:t> yang mana data yang </a:t>
            </a:r>
            <a:r>
              <a:rPr lang="en-US" dirty="0" err="1"/>
              <a:t>dibutuhkan</a:t>
            </a:r>
            <a:r>
              <a:rPr lang="en-US" dirty="0"/>
              <a:t> dan </a:t>
            </a:r>
            <a:r>
              <a:rPr lang="en-US" dirty="0" err="1"/>
              <a:t>dikumpulkan</a:t>
            </a:r>
            <a:r>
              <a:rPr lang="en-US" dirty="0"/>
              <a:t>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dianalisis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mencapai</a:t>
            </a:r>
            <a:r>
              <a:rPr lang="en-US" dirty="0"/>
              <a:t> </a:t>
            </a:r>
            <a:r>
              <a:rPr lang="en-US" dirty="0" err="1"/>
              <a:t>kesimpulan</a:t>
            </a:r>
            <a:r>
              <a:rPr lang="en-US" dirty="0"/>
              <a:t>.</a:t>
            </a:r>
          </a:p>
          <a:p>
            <a:r>
              <a:rPr lang="en-US" dirty="0"/>
              <a:t>Desain </a:t>
            </a:r>
            <a:r>
              <a:rPr lang="en-US" dirty="0" err="1"/>
              <a:t>riset</a:t>
            </a:r>
            <a:r>
              <a:rPr lang="en-US" dirty="0"/>
              <a:t> </a:t>
            </a:r>
            <a:r>
              <a:rPr lang="en-US" dirty="0" err="1"/>
              <a:t>melibatkan</a:t>
            </a:r>
            <a:r>
              <a:rPr lang="en-US" dirty="0"/>
              <a:t> </a:t>
            </a:r>
            <a:r>
              <a:rPr lang="en-US" dirty="0" err="1"/>
              <a:t>serangkaian</a:t>
            </a:r>
            <a:r>
              <a:rPr lang="en-US" dirty="0"/>
              <a:t> </a:t>
            </a:r>
            <a:r>
              <a:rPr lang="en-US" dirty="0" err="1"/>
              <a:t>pemilihan</a:t>
            </a:r>
            <a:r>
              <a:rPr lang="en-US" dirty="0"/>
              <a:t> </a:t>
            </a:r>
            <a:r>
              <a:rPr lang="en-US" dirty="0" err="1"/>
              <a:t>keputusan</a:t>
            </a:r>
            <a:r>
              <a:rPr lang="en-US" dirty="0"/>
              <a:t> </a:t>
            </a:r>
            <a:r>
              <a:rPr lang="en-US" dirty="0" err="1"/>
              <a:t>penting</a:t>
            </a:r>
            <a:r>
              <a:rPr lang="en-US" dirty="0"/>
              <a:t> yang </a:t>
            </a:r>
            <a:r>
              <a:rPr lang="en-US" dirty="0" err="1"/>
              <a:t>rasional</a:t>
            </a:r>
            <a:r>
              <a:rPr lang="en-US" dirty="0"/>
              <a:t>, yang </a:t>
            </a:r>
            <a:r>
              <a:rPr lang="en-US" dirty="0" err="1"/>
              <a:t>dihadirkan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sebuah</a:t>
            </a:r>
            <a:r>
              <a:rPr lang="en-US" dirty="0"/>
              <a:t> </a:t>
            </a:r>
            <a:r>
              <a:rPr lang="en-US" dirty="0" err="1"/>
              <a:t>cara</a:t>
            </a:r>
            <a:r>
              <a:rPr lang="en-US" dirty="0"/>
              <a:t> yang </a:t>
            </a:r>
            <a:r>
              <a:rPr lang="en-US" dirty="0" err="1"/>
              <a:t>sederhana</a:t>
            </a:r>
            <a:r>
              <a:rPr lang="en-US" dirty="0"/>
              <a:t>. 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tx2">
              <a:lumMod val="20000"/>
              <a:lumOff val="80000"/>
            </a:schemeClr>
          </a:solidFill>
        </p:spPr>
        <p:txBody>
          <a:bodyPr/>
          <a:lstStyle/>
          <a:p>
            <a:r>
              <a:rPr lang="en-US" dirty="0" err="1"/>
              <a:t>Rincian</a:t>
            </a:r>
            <a:r>
              <a:rPr lang="en-US" dirty="0"/>
              <a:t> </a:t>
            </a:r>
            <a:r>
              <a:rPr lang="en-US" dirty="0" err="1"/>
              <a:t>Desain</a:t>
            </a:r>
            <a:r>
              <a:rPr lang="en-US" dirty="0"/>
              <a:t> </a:t>
            </a:r>
            <a:r>
              <a:rPr lang="en-US" dirty="0" err="1"/>
              <a:t>Riset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accent2">
              <a:lumMod val="40000"/>
              <a:lumOff val="60000"/>
            </a:schemeClr>
          </a:solidFill>
        </p:spPr>
        <p:txBody>
          <a:bodyPr>
            <a:normAutofit fontScale="92500"/>
          </a:bodyPr>
          <a:lstStyle/>
          <a:p>
            <a:r>
              <a:rPr lang="en-US" dirty="0" err="1"/>
              <a:t>Memperhatikan</a:t>
            </a:r>
            <a:r>
              <a:rPr lang="en-US" dirty="0"/>
              <a:t>:</a:t>
            </a:r>
          </a:p>
          <a:p>
            <a:pPr lvl="1"/>
            <a:r>
              <a:rPr lang="en-US" dirty="0" err="1"/>
              <a:t>Tipe-tipe</a:t>
            </a:r>
            <a:r>
              <a:rPr lang="en-US" dirty="0"/>
              <a:t> </a:t>
            </a:r>
            <a:r>
              <a:rPr lang="en-US" dirty="0" err="1"/>
              <a:t>investigasi</a:t>
            </a:r>
            <a:r>
              <a:rPr lang="en-US" dirty="0"/>
              <a:t> </a:t>
            </a:r>
            <a:r>
              <a:rPr lang="en-US" dirty="0" err="1"/>
              <a:t>penelitian</a:t>
            </a:r>
            <a:r>
              <a:rPr lang="en-US" dirty="0"/>
              <a:t>:  </a:t>
            </a:r>
            <a:r>
              <a:rPr lang="en-US" dirty="0" err="1"/>
              <a:t>apakah</a:t>
            </a:r>
            <a:r>
              <a:rPr lang="en-US" dirty="0"/>
              <a:t> </a:t>
            </a:r>
            <a:r>
              <a:rPr lang="en-US" dirty="0" err="1"/>
              <a:t>studi</a:t>
            </a:r>
            <a:r>
              <a:rPr lang="en-US" dirty="0"/>
              <a:t> </a:t>
            </a:r>
            <a:r>
              <a:rPr lang="en-US" dirty="0" err="1"/>
              <a:t>berbentuk</a:t>
            </a:r>
            <a:r>
              <a:rPr lang="en-US" dirty="0"/>
              <a:t> </a:t>
            </a:r>
            <a:r>
              <a:rPr lang="en-US" dirty="0" err="1"/>
              <a:t>kausal</a:t>
            </a:r>
            <a:r>
              <a:rPr lang="en-US" dirty="0"/>
              <a:t> (</a:t>
            </a:r>
            <a:r>
              <a:rPr lang="en-US" dirty="0" err="1"/>
              <a:t>kausalitas</a:t>
            </a:r>
            <a:r>
              <a:rPr lang="en-US" dirty="0"/>
              <a:t>)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studi</a:t>
            </a:r>
            <a:r>
              <a:rPr lang="en-US" dirty="0"/>
              <a:t> </a:t>
            </a:r>
            <a:r>
              <a:rPr lang="en-US" dirty="0" err="1"/>
              <a:t>tentang</a:t>
            </a:r>
            <a:r>
              <a:rPr lang="en-US" dirty="0"/>
              <a:t> </a:t>
            </a:r>
            <a:r>
              <a:rPr lang="en-US" dirty="0" err="1"/>
              <a:t>hubungan</a:t>
            </a:r>
            <a:r>
              <a:rPr lang="en-US" dirty="0"/>
              <a:t> </a:t>
            </a:r>
            <a:r>
              <a:rPr lang="en-US" dirty="0" err="1"/>
              <a:t>antar</a:t>
            </a:r>
            <a:r>
              <a:rPr lang="en-US" dirty="0"/>
              <a:t> </a:t>
            </a:r>
            <a:r>
              <a:rPr lang="en-US" dirty="0" err="1"/>
              <a:t>variabel</a:t>
            </a:r>
            <a:r>
              <a:rPr lang="en-US" dirty="0"/>
              <a:t> (</a:t>
            </a:r>
            <a:r>
              <a:rPr lang="en-US" dirty="0" err="1"/>
              <a:t>asosiasi</a:t>
            </a:r>
            <a:r>
              <a:rPr lang="en-US" dirty="0"/>
              <a:t>).</a:t>
            </a:r>
          </a:p>
          <a:p>
            <a:pPr lvl="1"/>
            <a:r>
              <a:rPr lang="en-US" dirty="0" err="1"/>
              <a:t>Studi</a:t>
            </a:r>
            <a:r>
              <a:rPr lang="en-US" dirty="0"/>
              <a:t> </a:t>
            </a:r>
            <a:r>
              <a:rPr lang="en-US" dirty="0" err="1"/>
              <a:t>kausal</a:t>
            </a:r>
            <a:r>
              <a:rPr lang="en-US" dirty="0"/>
              <a:t> </a:t>
            </a:r>
            <a:r>
              <a:rPr lang="en-US" dirty="0" err="1"/>
              <a:t>dipilih</a:t>
            </a:r>
            <a:r>
              <a:rPr lang="en-US" dirty="0"/>
              <a:t> oleh </a:t>
            </a:r>
            <a:r>
              <a:rPr lang="en-US" dirty="0" err="1"/>
              <a:t>penliti</a:t>
            </a:r>
            <a:r>
              <a:rPr lang="en-US" dirty="0"/>
              <a:t> </a:t>
            </a:r>
            <a:r>
              <a:rPr lang="en-US" dirty="0" err="1"/>
              <a:t>ketika</a:t>
            </a:r>
            <a:r>
              <a:rPr lang="en-US" dirty="0"/>
              <a:t> </a:t>
            </a:r>
            <a:r>
              <a:rPr lang="en-US" dirty="0" err="1"/>
              <a:t>ingin</a:t>
            </a:r>
            <a:r>
              <a:rPr lang="en-US" dirty="0"/>
              <a:t>  </a:t>
            </a:r>
            <a:r>
              <a:rPr lang="en-US" dirty="0" err="1"/>
              <a:t>menggambarkan</a:t>
            </a:r>
            <a:r>
              <a:rPr lang="en-US" dirty="0"/>
              <a:t> (</a:t>
            </a:r>
            <a:r>
              <a:rPr lang="en-US" dirty="0" err="1"/>
              <a:t>membatasi</a:t>
            </a:r>
            <a:r>
              <a:rPr lang="en-US" dirty="0"/>
              <a:t>) </a:t>
            </a:r>
            <a:r>
              <a:rPr lang="en-US" dirty="0" err="1"/>
              <a:t>penyebab</a:t>
            </a:r>
            <a:r>
              <a:rPr lang="en-US" dirty="0"/>
              <a:t>  (</a:t>
            </a:r>
            <a:r>
              <a:rPr lang="en-US" dirty="0" err="1"/>
              <a:t>satu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lebih</a:t>
            </a:r>
            <a:r>
              <a:rPr lang="en-US" dirty="0"/>
              <a:t>) </a:t>
            </a:r>
            <a:r>
              <a:rPr lang="en-US" dirty="0" err="1"/>
              <a:t>masalah</a:t>
            </a:r>
            <a:r>
              <a:rPr lang="en-US" dirty="0"/>
              <a:t>.</a:t>
            </a:r>
          </a:p>
          <a:p>
            <a:pPr lvl="1"/>
            <a:r>
              <a:rPr lang="en-US" dirty="0" err="1"/>
              <a:t>Studi</a:t>
            </a:r>
            <a:r>
              <a:rPr lang="en-US" dirty="0"/>
              <a:t> </a:t>
            </a:r>
            <a:r>
              <a:rPr lang="en-US" dirty="0" err="1"/>
              <a:t>korelasi</a:t>
            </a:r>
            <a:r>
              <a:rPr lang="en-US" dirty="0"/>
              <a:t>  </a:t>
            </a:r>
            <a:r>
              <a:rPr lang="en-US" dirty="0" err="1"/>
              <a:t>ketika</a:t>
            </a:r>
            <a:r>
              <a:rPr lang="en-US" dirty="0"/>
              <a:t> </a:t>
            </a:r>
            <a:r>
              <a:rPr lang="en-US" dirty="0" err="1"/>
              <a:t>peneliti</a:t>
            </a:r>
            <a:r>
              <a:rPr lang="en-US" dirty="0"/>
              <a:t> </a:t>
            </a:r>
            <a:r>
              <a:rPr lang="en-US" dirty="0" err="1"/>
              <a:t>ingin</a:t>
            </a:r>
            <a:r>
              <a:rPr lang="en-US" dirty="0"/>
              <a:t>  </a:t>
            </a:r>
            <a:r>
              <a:rPr lang="en-US" dirty="0" err="1"/>
              <a:t>menggambarkan</a:t>
            </a:r>
            <a:r>
              <a:rPr lang="en-US" dirty="0"/>
              <a:t> (</a:t>
            </a:r>
            <a:r>
              <a:rPr lang="en-US" dirty="0" err="1"/>
              <a:t>membatasi</a:t>
            </a:r>
            <a:r>
              <a:rPr lang="en-US" dirty="0"/>
              <a:t>) </a:t>
            </a:r>
            <a:r>
              <a:rPr lang="en-US" dirty="0" err="1"/>
              <a:t>pentingnya</a:t>
            </a:r>
            <a:r>
              <a:rPr lang="en-US" dirty="0"/>
              <a:t> </a:t>
            </a:r>
            <a:r>
              <a:rPr lang="en-US" dirty="0" err="1"/>
              <a:t>hubungan</a:t>
            </a:r>
            <a:r>
              <a:rPr lang="en-US" dirty="0"/>
              <a:t> </a:t>
            </a:r>
            <a:r>
              <a:rPr lang="en-US" dirty="0" err="1"/>
              <a:t>variabel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permasalahan</a:t>
            </a:r>
            <a:r>
              <a:rPr lang="en-US" dirty="0"/>
              <a:t> </a:t>
            </a:r>
            <a:r>
              <a:rPr lang="en-US" dirty="0" err="1"/>
              <a:t>masalah</a:t>
            </a:r>
            <a:r>
              <a:rPr lang="en-US" dirty="0"/>
              <a:t>. 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r>
              <a:rPr lang="en-US" dirty="0" err="1"/>
              <a:t>Pertanyaan</a:t>
            </a:r>
            <a:r>
              <a:rPr lang="en-US" dirty="0"/>
              <a:t> </a:t>
            </a:r>
            <a:r>
              <a:rPr lang="en-US" dirty="0" err="1"/>
              <a:t>Penelitian</a:t>
            </a:r>
            <a:r>
              <a:rPr lang="en-US" dirty="0"/>
              <a:t> </a:t>
            </a:r>
            <a:r>
              <a:rPr lang="en-US" dirty="0" err="1"/>
              <a:t>Menurut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 err="1"/>
              <a:t>Jenis</a:t>
            </a:r>
            <a:r>
              <a:rPr lang="en-US" dirty="0"/>
              <a:t> </a:t>
            </a:r>
            <a:r>
              <a:rPr lang="en-US" dirty="0" err="1"/>
              <a:t>Studi</a:t>
            </a:r>
            <a:r>
              <a:rPr lang="en-US" dirty="0"/>
              <a:t> </a:t>
            </a:r>
            <a:r>
              <a:rPr lang="en-US" dirty="0" err="1"/>
              <a:t>Penelitian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accent4">
              <a:lumMod val="20000"/>
              <a:lumOff val="80000"/>
            </a:schemeClr>
          </a:solidFill>
        </p:spPr>
        <p:txBody>
          <a:bodyPr>
            <a:normAutofit fontScale="85000" lnSpcReduction="10000"/>
          </a:bodyPr>
          <a:lstStyle/>
          <a:p>
            <a:r>
              <a:rPr lang="en-US" dirty="0" err="1"/>
              <a:t>Contoh</a:t>
            </a:r>
            <a:r>
              <a:rPr lang="en-US" dirty="0"/>
              <a:t> </a:t>
            </a:r>
            <a:r>
              <a:rPr lang="en-US" dirty="0" err="1"/>
              <a:t>Pertanyaan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Studi</a:t>
            </a:r>
            <a:r>
              <a:rPr lang="en-US" dirty="0"/>
              <a:t> </a:t>
            </a:r>
            <a:r>
              <a:rPr lang="en-US" dirty="0" err="1"/>
              <a:t>Kausal</a:t>
            </a:r>
            <a:r>
              <a:rPr lang="en-US" dirty="0"/>
              <a:t>:</a:t>
            </a:r>
          </a:p>
          <a:p>
            <a:pPr lvl="1"/>
            <a:r>
              <a:rPr lang="en-US" dirty="0" err="1"/>
              <a:t>Apakah</a:t>
            </a:r>
            <a:r>
              <a:rPr lang="en-US" dirty="0"/>
              <a:t> </a:t>
            </a:r>
            <a:r>
              <a:rPr lang="en-US" dirty="0" err="1"/>
              <a:t>kebijakan</a:t>
            </a:r>
            <a:r>
              <a:rPr lang="en-US" dirty="0"/>
              <a:t> </a:t>
            </a:r>
            <a:r>
              <a:rPr lang="en-US" dirty="0" err="1"/>
              <a:t>upah</a:t>
            </a:r>
            <a:r>
              <a:rPr lang="en-US" dirty="0"/>
              <a:t> minimum </a:t>
            </a:r>
            <a:r>
              <a:rPr lang="en-US" dirty="0" err="1"/>
              <a:t>mengurangi</a:t>
            </a:r>
            <a:r>
              <a:rPr lang="en-US" dirty="0"/>
              <a:t> </a:t>
            </a:r>
            <a:r>
              <a:rPr lang="en-US" dirty="0" err="1"/>
              <a:t>penyerapan</a:t>
            </a:r>
            <a:r>
              <a:rPr lang="en-US" dirty="0"/>
              <a:t> </a:t>
            </a:r>
            <a:r>
              <a:rPr lang="en-US" dirty="0" err="1"/>
              <a:t>tenaga</a:t>
            </a:r>
            <a:r>
              <a:rPr lang="en-US" dirty="0"/>
              <a:t> </a:t>
            </a:r>
            <a:r>
              <a:rPr lang="en-US" dirty="0" err="1"/>
              <a:t>kerja</a:t>
            </a:r>
            <a:r>
              <a:rPr lang="en-US" dirty="0"/>
              <a:t>? </a:t>
            </a:r>
            <a:r>
              <a:rPr lang="en-US" dirty="0">
                <a:sym typeface="Wingdings" pitchFamily="2" charset="2"/>
              </a:rPr>
              <a:t> </a:t>
            </a:r>
            <a:r>
              <a:rPr lang="en-US" dirty="0" err="1">
                <a:sym typeface="Wingdings" pitchFamily="2" charset="2"/>
              </a:rPr>
              <a:t>penelitian</a:t>
            </a:r>
            <a:r>
              <a:rPr lang="en-US" dirty="0">
                <a:sym typeface="Wingdings" pitchFamily="2" charset="2"/>
              </a:rPr>
              <a:t> </a:t>
            </a:r>
            <a:r>
              <a:rPr lang="en-US" dirty="0" err="1">
                <a:sym typeface="Wingdings" pitchFamily="2" charset="2"/>
              </a:rPr>
              <a:t>tentang</a:t>
            </a:r>
            <a:r>
              <a:rPr lang="en-US" dirty="0">
                <a:sym typeface="Wingdings" pitchFamily="2" charset="2"/>
              </a:rPr>
              <a:t> </a:t>
            </a:r>
            <a:r>
              <a:rPr lang="en-US" dirty="0" err="1">
                <a:sym typeface="Wingdings" pitchFamily="2" charset="2"/>
              </a:rPr>
              <a:t>dampak</a:t>
            </a:r>
            <a:r>
              <a:rPr lang="en-US" dirty="0">
                <a:sym typeface="Wingdings" pitchFamily="2" charset="2"/>
              </a:rPr>
              <a:t> </a:t>
            </a:r>
            <a:r>
              <a:rPr lang="en-US" dirty="0" err="1">
                <a:sym typeface="Wingdings" pitchFamily="2" charset="2"/>
              </a:rPr>
              <a:t>dari</a:t>
            </a:r>
            <a:r>
              <a:rPr lang="en-US" dirty="0">
                <a:sym typeface="Wingdings" pitchFamily="2" charset="2"/>
              </a:rPr>
              <a:t> </a:t>
            </a:r>
            <a:r>
              <a:rPr lang="en-US" dirty="0" err="1">
                <a:sym typeface="Wingdings" pitchFamily="2" charset="2"/>
              </a:rPr>
              <a:t>suatu</a:t>
            </a:r>
            <a:r>
              <a:rPr lang="en-US" dirty="0">
                <a:sym typeface="Wingdings" pitchFamily="2" charset="2"/>
              </a:rPr>
              <a:t> </a:t>
            </a:r>
            <a:r>
              <a:rPr lang="en-US" dirty="0" err="1">
                <a:sym typeface="Wingdings" pitchFamily="2" charset="2"/>
              </a:rPr>
              <a:t>kebijakan</a:t>
            </a:r>
            <a:r>
              <a:rPr lang="en-US" dirty="0">
                <a:sym typeface="Wingdings" pitchFamily="2" charset="2"/>
              </a:rPr>
              <a:t> yang </a:t>
            </a:r>
            <a:r>
              <a:rPr lang="en-US" dirty="0" err="1">
                <a:sym typeface="Wingdings" pitchFamily="2" charset="2"/>
              </a:rPr>
              <a:t>membutuhkan</a:t>
            </a:r>
            <a:r>
              <a:rPr lang="en-US" dirty="0">
                <a:sym typeface="Wingdings" pitchFamily="2" charset="2"/>
              </a:rPr>
              <a:t> </a:t>
            </a:r>
            <a:r>
              <a:rPr lang="en-US" dirty="0" err="1">
                <a:sym typeface="Wingdings" pitchFamily="2" charset="2"/>
              </a:rPr>
              <a:t>pembuktian</a:t>
            </a:r>
            <a:r>
              <a:rPr lang="en-US" dirty="0">
                <a:sym typeface="Wingdings" pitchFamily="2" charset="2"/>
              </a:rPr>
              <a:t> </a:t>
            </a:r>
            <a:r>
              <a:rPr lang="en-US" dirty="0" err="1">
                <a:sym typeface="Wingdings" pitchFamily="2" charset="2"/>
              </a:rPr>
              <a:t>secara</a:t>
            </a:r>
            <a:r>
              <a:rPr lang="en-US" dirty="0">
                <a:sym typeface="Wingdings" pitchFamily="2" charset="2"/>
              </a:rPr>
              <a:t> </a:t>
            </a:r>
            <a:r>
              <a:rPr lang="en-US" dirty="0" err="1">
                <a:sym typeface="Wingdings" pitchFamily="2" charset="2"/>
              </a:rPr>
              <a:t>ilmiah</a:t>
            </a:r>
            <a:r>
              <a:rPr lang="en-US" dirty="0">
                <a:sym typeface="Wingdings" pitchFamily="2" charset="2"/>
              </a:rPr>
              <a:t> (</a:t>
            </a:r>
            <a:r>
              <a:rPr lang="en-US" dirty="0" err="1">
                <a:sym typeface="Wingdings" pitchFamily="2" charset="2"/>
              </a:rPr>
              <a:t>langkah-langkah</a:t>
            </a:r>
            <a:r>
              <a:rPr lang="en-US" dirty="0">
                <a:sym typeface="Wingdings" pitchFamily="2" charset="2"/>
              </a:rPr>
              <a:t> </a:t>
            </a:r>
            <a:r>
              <a:rPr lang="en-US" dirty="0" err="1">
                <a:sym typeface="Wingdings" pitchFamily="2" charset="2"/>
              </a:rPr>
              <a:t>statistik</a:t>
            </a:r>
            <a:r>
              <a:rPr lang="en-US" dirty="0">
                <a:sym typeface="Wingdings" pitchFamily="2" charset="2"/>
              </a:rPr>
              <a:t>). </a:t>
            </a:r>
            <a:r>
              <a:rPr lang="en-US" dirty="0" err="1">
                <a:sym typeface="Wingdings" pitchFamily="2" charset="2"/>
              </a:rPr>
              <a:t>Kondisi</a:t>
            </a:r>
            <a:r>
              <a:rPr lang="en-US" dirty="0">
                <a:sym typeface="Wingdings" pitchFamily="2" charset="2"/>
              </a:rPr>
              <a:t> </a:t>
            </a:r>
            <a:r>
              <a:rPr lang="en-US" dirty="0" err="1">
                <a:sym typeface="Wingdings" pitchFamily="2" charset="2"/>
              </a:rPr>
              <a:t>sebaliknya</a:t>
            </a:r>
            <a:r>
              <a:rPr lang="en-US" dirty="0">
                <a:sym typeface="Wingdings" pitchFamily="2" charset="2"/>
              </a:rPr>
              <a:t> </a:t>
            </a:r>
            <a:r>
              <a:rPr lang="en-US" dirty="0" err="1">
                <a:sym typeface="Wingdings" pitchFamily="2" charset="2"/>
              </a:rPr>
              <a:t>mempertanyakan</a:t>
            </a:r>
            <a:r>
              <a:rPr lang="en-US" dirty="0">
                <a:sym typeface="Wingdings" pitchFamily="2" charset="2"/>
              </a:rPr>
              <a:t> </a:t>
            </a:r>
            <a:r>
              <a:rPr lang="en-US" dirty="0" err="1">
                <a:sym typeface="Wingdings" pitchFamily="2" charset="2"/>
              </a:rPr>
              <a:t>apakah</a:t>
            </a:r>
            <a:r>
              <a:rPr lang="en-US" dirty="0">
                <a:sym typeface="Wingdings" pitchFamily="2" charset="2"/>
              </a:rPr>
              <a:t> </a:t>
            </a:r>
            <a:r>
              <a:rPr lang="en-US" dirty="0" err="1">
                <a:sym typeface="Wingdings" pitchFamily="2" charset="2"/>
              </a:rPr>
              <a:t>jika</a:t>
            </a:r>
            <a:r>
              <a:rPr lang="en-US" dirty="0">
                <a:sym typeface="Wingdings" pitchFamily="2" charset="2"/>
              </a:rPr>
              <a:t> </a:t>
            </a:r>
            <a:r>
              <a:rPr lang="en-US" dirty="0" err="1">
                <a:sym typeface="Wingdings" pitchFamily="2" charset="2"/>
              </a:rPr>
              <a:t>tidak</a:t>
            </a:r>
            <a:r>
              <a:rPr lang="en-US" dirty="0">
                <a:sym typeface="Wingdings" pitchFamily="2" charset="2"/>
              </a:rPr>
              <a:t> </a:t>
            </a:r>
            <a:r>
              <a:rPr lang="en-US" dirty="0" err="1">
                <a:sym typeface="Wingdings" pitchFamily="2" charset="2"/>
              </a:rPr>
              <a:t>ada</a:t>
            </a:r>
            <a:r>
              <a:rPr lang="en-US" dirty="0">
                <a:sym typeface="Wingdings" pitchFamily="2" charset="2"/>
              </a:rPr>
              <a:t> </a:t>
            </a:r>
            <a:r>
              <a:rPr lang="en-US" dirty="0" err="1">
                <a:sym typeface="Wingdings" pitchFamily="2" charset="2"/>
              </a:rPr>
              <a:t>kebijakan</a:t>
            </a:r>
            <a:r>
              <a:rPr lang="en-US" dirty="0">
                <a:sym typeface="Wingdings" pitchFamily="2" charset="2"/>
              </a:rPr>
              <a:t> </a:t>
            </a:r>
            <a:r>
              <a:rPr lang="en-US" dirty="0" err="1">
                <a:sym typeface="Wingdings" pitchFamily="2" charset="2"/>
              </a:rPr>
              <a:t>upah</a:t>
            </a:r>
            <a:r>
              <a:rPr lang="en-US" dirty="0">
                <a:sym typeface="Wingdings" pitchFamily="2" charset="2"/>
              </a:rPr>
              <a:t> minimum </a:t>
            </a:r>
            <a:r>
              <a:rPr lang="en-US" dirty="0" err="1">
                <a:sym typeface="Wingdings" pitchFamily="2" charset="2"/>
              </a:rPr>
              <a:t>penyerapan</a:t>
            </a:r>
            <a:r>
              <a:rPr lang="en-US" dirty="0">
                <a:sym typeface="Wingdings" pitchFamily="2" charset="2"/>
              </a:rPr>
              <a:t> </a:t>
            </a:r>
            <a:r>
              <a:rPr lang="en-US" dirty="0" err="1">
                <a:sym typeface="Wingdings" pitchFamily="2" charset="2"/>
              </a:rPr>
              <a:t>pekerja</a:t>
            </a:r>
            <a:r>
              <a:rPr lang="en-US" dirty="0">
                <a:sym typeface="Wingdings" pitchFamily="2" charset="2"/>
              </a:rPr>
              <a:t> </a:t>
            </a:r>
            <a:r>
              <a:rPr lang="en-US" dirty="0" err="1">
                <a:sym typeface="Wingdings" pitchFamily="2" charset="2"/>
              </a:rPr>
              <a:t>tidak</a:t>
            </a:r>
            <a:r>
              <a:rPr lang="en-US" dirty="0">
                <a:sym typeface="Wingdings" pitchFamily="2" charset="2"/>
              </a:rPr>
              <a:t> </a:t>
            </a:r>
            <a:r>
              <a:rPr lang="en-US" dirty="0" err="1">
                <a:sym typeface="Wingdings" pitchFamily="2" charset="2"/>
              </a:rPr>
              <a:t>akan</a:t>
            </a:r>
            <a:r>
              <a:rPr lang="en-US" dirty="0">
                <a:sym typeface="Wingdings" pitchFamily="2" charset="2"/>
              </a:rPr>
              <a:t> </a:t>
            </a:r>
            <a:r>
              <a:rPr lang="en-US" dirty="0" err="1">
                <a:sym typeface="Wingdings" pitchFamily="2" charset="2"/>
              </a:rPr>
              <a:t>berkurang</a:t>
            </a:r>
            <a:r>
              <a:rPr lang="en-US" dirty="0">
                <a:sym typeface="Wingdings" pitchFamily="2" charset="2"/>
              </a:rPr>
              <a:t>?</a:t>
            </a:r>
            <a:endParaRPr lang="en-US" dirty="0"/>
          </a:p>
          <a:p>
            <a:r>
              <a:rPr lang="en-US" dirty="0" err="1"/>
              <a:t>Pertanyaan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Studi</a:t>
            </a:r>
            <a:r>
              <a:rPr lang="en-US" dirty="0"/>
              <a:t> </a:t>
            </a:r>
            <a:r>
              <a:rPr lang="en-US" dirty="0" err="1"/>
              <a:t>Korelasi</a:t>
            </a:r>
            <a:r>
              <a:rPr lang="en-US" dirty="0"/>
              <a:t>:</a:t>
            </a:r>
          </a:p>
          <a:p>
            <a:pPr lvl="1"/>
            <a:r>
              <a:rPr lang="en-US" dirty="0" err="1"/>
              <a:t>Apakah</a:t>
            </a:r>
            <a:r>
              <a:rPr lang="en-US" dirty="0"/>
              <a:t> </a:t>
            </a:r>
            <a:r>
              <a:rPr lang="en-US" dirty="0" err="1"/>
              <a:t>upah</a:t>
            </a:r>
            <a:r>
              <a:rPr lang="en-US" dirty="0"/>
              <a:t> minimum </a:t>
            </a:r>
            <a:r>
              <a:rPr lang="en-US" dirty="0" err="1"/>
              <a:t>berhubungan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penyerapan</a:t>
            </a:r>
            <a:r>
              <a:rPr lang="en-US" dirty="0"/>
              <a:t> </a:t>
            </a:r>
            <a:r>
              <a:rPr lang="en-US" dirty="0" err="1"/>
              <a:t>tenaga</a:t>
            </a:r>
            <a:r>
              <a:rPr lang="en-US" dirty="0"/>
              <a:t> </a:t>
            </a:r>
            <a:r>
              <a:rPr lang="en-US" dirty="0" err="1"/>
              <a:t>kerja</a:t>
            </a:r>
            <a:r>
              <a:rPr lang="en-US" dirty="0"/>
              <a:t>. </a:t>
            </a:r>
            <a:r>
              <a:rPr lang="en-US" dirty="0">
                <a:sym typeface="Wingdings" pitchFamily="2" charset="2"/>
              </a:rPr>
              <a:t> </a:t>
            </a:r>
            <a:r>
              <a:rPr lang="en-US" dirty="0" err="1">
                <a:sym typeface="Wingdings" pitchFamily="2" charset="2"/>
              </a:rPr>
              <a:t>melakukan</a:t>
            </a:r>
            <a:r>
              <a:rPr lang="en-US" dirty="0">
                <a:sym typeface="Wingdings" pitchFamily="2" charset="2"/>
              </a:rPr>
              <a:t> </a:t>
            </a:r>
            <a:r>
              <a:rPr lang="en-US" dirty="0" err="1">
                <a:sym typeface="Wingdings" pitchFamily="2" charset="2"/>
              </a:rPr>
              <a:t>perhitungan</a:t>
            </a:r>
            <a:r>
              <a:rPr lang="en-US" dirty="0">
                <a:sym typeface="Wingdings" pitchFamily="2" charset="2"/>
              </a:rPr>
              <a:t> dan </a:t>
            </a:r>
            <a:r>
              <a:rPr lang="en-US" dirty="0" err="1">
                <a:sym typeface="Wingdings" pitchFamily="2" charset="2"/>
              </a:rPr>
              <a:t>menganalisis</a:t>
            </a:r>
            <a:r>
              <a:rPr lang="en-US" dirty="0">
                <a:sym typeface="Wingdings" pitchFamily="2" charset="2"/>
              </a:rPr>
              <a:t> </a:t>
            </a:r>
            <a:r>
              <a:rPr lang="en-US" dirty="0" err="1">
                <a:sym typeface="Wingdings" pitchFamily="2" charset="2"/>
              </a:rPr>
              <a:t>secara</a:t>
            </a:r>
            <a:r>
              <a:rPr lang="en-US" dirty="0">
                <a:sym typeface="Wingdings" pitchFamily="2" charset="2"/>
              </a:rPr>
              <a:t> </a:t>
            </a:r>
            <a:r>
              <a:rPr lang="en-US" dirty="0" err="1">
                <a:sym typeface="Wingdings" pitchFamily="2" charset="2"/>
              </a:rPr>
              <a:t>mendalam</a:t>
            </a:r>
            <a:r>
              <a:rPr lang="en-US" dirty="0">
                <a:sym typeface="Wingdings" pitchFamily="2" charset="2"/>
              </a:rPr>
              <a:t> </a:t>
            </a:r>
            <a:r>
              <a:rPr lang="en-US" dirty="0" err="1">
                <a:sym typeface="Wingdings" pitchFamily="2" charset="2"/>
              </a:rPr>
              <a:t>atas</a:t>
            </a:r>
            <a:r>
              <a:rPr lang="en-US" dirty="0">
                <a:sym typeface="Wingdings" pitchFamily="2" charset="2"/>
              </a:rPr>
              <a:t> </a:t>
            </a:r>
            <a:r>
              <a:rPr lang="en-US" dirty="0" err="1">
                <a:sym typeface="Wingdings" pitchFamily="2" charset="2"/>
              </a:rPr>
              <a:t>hubungan</a:t>
            </a:r>
            <a:r>
              <a:rPr lang="en-US" dirty="0">
                <a:sym typeface="Wingdings" pitchFamily="2" charset="2"/>
              </a:rPr>
              <a:t> </a:t>
            </a:r>
            <a:r>
              <a:rPr lang="en-US" dirty="0" err="1">
                <a:sym typeface="Wingdings" pitchFamily="2" charset="2"/>
              </a:rPr>
              <a:t>kedua</a:t>
            </a:r>
            <a:r>
              <a:rPr lang="en-US" dirty="0">
                <a:sym typeface="Wingdings" pitchFamily="2" charset="2"/>
              </a:rPr>
              <a:t> </a:t>
            </a:r>
            <a:r>
              <a:rPr lang="en-US" dirty="0" err="1">
                <a:sym typeface="Wingdings" pitchFamily="2" charset="2"/>
              </a:rPr>
              <a:t>variabel</a:t>
            </a:r>
            <a:r>
              <a:rPr lang="en-US" dirty="0">
                <a:sym typeface="Wingdings" pitchFamily="2" charset="2"/>
              </a:rPr>
              <a:t> (</a:t>
            </a:r>
            <a:r>
              <a:rPr lang="en-US" dirty="0" err="1">
                <a:sym typeface="Wingdings" pitchFamily="2" charset="2"/>
              </a:rPr>
              <a:t>korelasi</a:t>
            </a:r>
            <a:r>
              <a:rPr lang="en-US" dirty="0">
                <a:sym typeface="Wingdings" pitchFamily="2" charset="2"/>
              </a:rPr>
              <a:t>).</a:t>
            </a:r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4">
              <a:lumMod val="20000"/>
              <a:lumOff val="80000"/>
            </a:schemeClr>
          </a:solidFill>
        </p:spPr>
        <p:txBody>
          <a:bodyPr/>
          <a:lstStyle/>
          <a:p>
            <a:r>
              <a:rPr lang="en-US" dirty="0" err="1"/>
              <a:t>Keterlibatan</a:t>
            </a:r>
            <a:r>
              <a:rPr lang="en-US" dirty="0"/>
              <a:t> </a:t>
            </a:r>
            <a:r>
              <a:rPr lang="en-US" dirty="0" err="1"/>
              <a:t>Seorang</a:t>
            </a:r>
            <a:r>
              <a:rPr lang="en-US" dirty="0"/>
              <a:t> </a:t>
            </a:r>
            <a:r>
              <a:rPr lang="en-US" dirty="0" err="1"/>
              <a:t>Peneliti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accent6">
              <a:lumMod val="20000"/>
              <a:lumOff val="80000"/>
            </a:schemeClr>
          </a:solidFill>
        </p:spPr>
        <p:txBody>
          <a:bodyPr>
            <a:normAutofit fontScale="85000" lnSpcReduction="10000"/>
          </a:bodyPr>
          <a:lstStyle/>
          <a:p>
            <a:pPr marL="514350" indent="-514350" algn="just">
              <a:buFont typeface="+mj-lt"/>
              <a:buAutoNum type="arabicPeriod"/>
            </a:pPr>
            <a:r>
              <a:rPr lang="en-US" dirty="0" err="1"/>
              <a:t>Keterlibatan</a:t>
            </a:r>
            <a:r>
              <a:rPr lang="en-US" dirty="0"/>
              <a:t> Minimal: </a:t>
            </a:r>
            <a:r>
              <a:rPr lang="en-US" dirty="0" err="1"/>
              <a:t>ketika</a:t>
            </a:r>
            <a:r>
              <a:rPr lang="en-US" dirty="0"/>
              <a:t> </a:t>
            </a:r>
            <a:r>
              <a:rPr lang="en-US" dirty="0" err="1"/>
              <a:t>peneliti</a:t>
            </a:r>
            <a:r>
              <a:rPr lang="en-US" dirty="0"/>
              <a:t> </a:t>
            </a:r>
            <a:r>
              <a:rPr lang="en-US" dirty="0" err="1"/>
              <a:t>hanya</a:t>
            </a:r>
            <a:r>
              <a:rPr lang="en-US" dirty="0"/>
              <a:t> </a:t>
            </a:r>
            <a:r>
              <a:rPr lang="en-US" dirty="0" err="1"/>
              <a:t>mengumpulkan</a:t>
            </a:r>
            <a:r>
              <a:rPr lang="en-US" dirty="0"/>
              <a:t> data yang </a:t>
            </a:r>
            <a:r>
              <a:rPr lang="en-US" dirty="0" err="1"/>
              <a:t>sudah</a:t>
            </a:r>
            <a:r>
              <a:rPr lang="en-US" dirty="0"/>
              <a:t> </a:t>
            </a:r>
            <a:r>
              <a:rPr lang="en-US" dirty="0" err="1"/>
              <a:t>ada</a:t>
            </a:r>
            <a:r>
              <a:rPr lang="en-US" dirty="0"/>
              <a:t> </a:t>
            </a:r>
            <a:r>
              <a:rPr lang="en-US" dirty="0" err="1"/>
              <a:t>kemudian</a:t>
            </a:r>
            <a:r>
              <a:rPr lang="en-US" dirty="0"/>
              <a:t> </a:t>
            </a:r>
            <a:r>
              <a:rPr lang="en-US" dirty="0" err="1"/>
              <a:t>menghitung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menganalisisnya</a:t>
            </a:r>
            <a:r>
              <a:rPr lang="en-US" dirty="0"/>
              <a:t>.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n-US" dirty="0" err="1"/>
              <a:t>Keterlibatan</a:t>
            </a:r>
            <a:r>
              <a:rPr lang="en-US" dirty="0"/>
              <a:t> </a:t>
            </a:r>
            <a:r>
              <a:rPr lang="en-US" dirty="0" err="1"/>
              <a:t>Moderat</a:t>
            </a:r>
            <a:r>
              <a:rPr lang="en-US" dirty="0"/>
              <a:t>: </a:t>
            </a:r>
            <a:r>
              <a:rPr lang="en-US" dirty="0" err="1"/>
              <a:t>ketika</a:t>
            </a:r>
            <a:r>
              <a:rPr lang="en-US" dirty="0"/>
              <a:t> </a:t>
            </a:r>
            <a:r>
              <a:rPr lang="en-US" dirty="0" err="1"/>
              <a:t>peneliti</a:t>
            </a:r>
            <a:r>
              <a:rPr lang="en-US" dirty="0"/>
              <a:t> </a:t>
            </a:r>
            <a:r>
              <a:rPr lang="en-US" dirty="0" err="1"/>
              <a:t>mengumpulkan</a:t>
            </a:r>
            <a:r>
              <a:rPr lang="en-US" dirty="0"/>
              <a:t> data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memperhatikan</a:t>
            </a:r>
            <a:r>
              <a:rPr lang="en-US" dirty="0"/>
              <a:t> </a:t>
            </a:r>
            <a:r>
              <a:rPr lang="en-US" dirty="0" err="1"/>
              <a:t>kategori</a:t>
            </a:r>
            <a:r>
              <a:rPr lang="en-US" dirty="0"/>
              <a:t> data yang </a:t>
            </a:r>
            <a:r>
              <a:rPr lang="en-US" dirty="0" err="1"/>
              <a:t>sudah</a:t>
            </a:r>
            <a:r>
              <a:rPr lang="en-US" dirty="0"/>
              <a:t> </a:t>
            </a:r>
            <a:r>
              <a:rPr lang="en-US" dirty="0" err="1"/>
              <a:t>ada</a:t>
            </a:r>
            <a:r>
              <a:rPr lang="en-US" dirty="0"/>
              <a:t>, </a:t>
            </a:r>
            <a:r>
              <a:rPr lang="en-US" dirty="0" err="1"/>
              <a:t>menghitung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menganalisisnya</a:t>
            </a:r>
            <a:r>
              <a:rPr lang="en-US" dirty="0"/>
              <a:t>.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n-US" dirty="0" err="1"/>
              <a:t>Keterlibatan</a:t>
            </a:r>
            <a:r>
              <a:rPr lang="en-US" dirty="0"/>
              <a:t> </a:t>
            </a:r>
            <a:r>
              <a:rPr lang="en-US" dirty="0" err="1"/>
              <a:t>Penuh</a:t>
            </a:r>
            <a:r>
              <a:rPr lang="en-US" dirty="0"/>
              <a:t> (</a:t>
            </a:r>
            <a:r>
              <a:rPr lang="en-US" i="1" dirty="0"/>
              <a:t>excessive interference</a:t>
            </a:r>
            <a:r>
              <a:rPr lang="en-US" dirty="0"/>
              <a:t>): </a:t>
            </a:r>
            <a:r>
              <a:rPr lang="en-US" dirty="0" err="1"/>
              <a:t>ketika</a:t>
            </a:r>
            <a:r>
              <a:rPr lang="en-US" dirty="0"/>
              <a:t> </a:t>
            </a:r>
            <a:r>
              <a:rPr lang="en-US" dirty="0" err="1"/>
              <a:t>peneliti</a:t>
            </a:r>
            <a:r>
              <a:rPr lang="en-US" dirty="0"/>
              <a:t> </a:t>
            </a:r>
            <a:r>
              <a:rPr lang="en-US" dirty="0" err="1"/>
              <a:t>terlibat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merancang</a:t>
            </a:r>
            <a:r>
              <a:rPr lang="en-US" dirty="0"/>
              <a:t> </a:t>
            </a:r>
            <a:r>
              <a:rPr lang="en-US" dirty="0" err="1"/>
              <a:t>pengkoleksian</a:t>
            </a:r>
            <a:r>
              <a:rPr lang="en-US" dirty="0"/>
              <a:t> data, </a:t>
            </a:r>
            <a:r>
              <a:rPr lang="en-US" dirty="0" err="1"/>
              <a:t>mengumpulkan</a:t>
            </a:r>
            <a:r>
              <a:rPr lang="en-US" dirty="0"/>
              <a:t> data, </a:t>
            </a:r>
            <a:r>
              <a:rPr lang="en-US" dirty="0" err="1"/>
              <a:t>mengendalikan</a:t>
            </a:r>
            <a:r>
              <a:rPr lang="en-US" dirty="0"/>
              <a:t> </a:t>
            </a:r>
            <a:r>
              <a:rPr lang="en-US" dirty="0" err="1"/>
              <a:t>pengaruh</a:t>
            </a:r>
            <a:r>
              <a:rPr lang="en-US" dirty="0"/>
              <a:t> </a:t>
            </a:r>
            <a:r>
              <a:rPr lang="en-US" dirty="0" err="1"/>
              <a:t>faktor</a:t>
            </a:r>
            <a:r>
              <a:rPr lang="en-US" dirty="0"/>
              <a:t> </a:t>
            </a:r>
            <a:r>
              <a:rPr lang="en-US" dirty="0" err="1"/>
              <a:t>eksternal</a:t>
            </a:r>
            <a:r>
              <a:rPr lang="en-US" dirty="0"/>
              <a:t> yang  </a:t>
            </a:r>
            <a:r>
              <a:rPr lang="en-US" dirty="0" err="1"/>
              <a:t>akan</a:t>
            </a:r>
            <a:r>
              <a:rPr lang="en-US" dirty="0"/>
              <a:t>/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mempengaruhi</a:t>
            </a:r>
            <a:r>
              <a:rPr lang="en-US" dirty="0"/>
              <a:t>, dan </a:t>
            </a:r>
            <a:r>
              <a:rPr lang="en-US" dirty="0" err="1"/>
              <a:t>menghitung</a:t>
            </a:r>
            <a:r>
              <a:rPr lang="en-US" dirty="0"/>
              <a:t> </a:t>
            </a:r>
            <a:r>
              <a:rPr lang="en-US" dirty="0" err="1"/>
              <a:t>serta</a:t>
            </a:r>
            <a:r>
              <a:rPr lang="en-US" dirty="0"/>
              <a:t> </a:t>
            </a:r>
            <a:r>
              <a:rPr lang="en-US" dirty="0" err="1"/>
              <a:t>menganalisis</a:t>
            </a:r>
            <a:r>
              <a:rPr lang="en-US" dirty="0"/>
              <a:t> data.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20000"/>
              <a:lumOff val="80000"/>
            </a:schemeClr>
          </a:solidFill>
        </p:spPr>
        <p:txBody>
          <a:bodyPr/>
          <a:lstStyle/>
          <a:p>
            <a:r>
              <a:rPr lang="en-US" dirty="0" err="1"/>
              <a:t>Contoh</a:t>
            </a:r>
            <a:r>
              <a:rPr lang="en-US" dirty="0"/>
              <a:t> </a:t>
            </a:r>
            <a:r>
              <a:rPr lang="en-US" dirty="0" err="1"/>
              <a:t>Keterlibatan</a:t>
            </a:r>
            <a:r>
              <a:rPr lang="en-US" dirty="0"/>
              <a:t> </a:t>
            </a:r>
            <a:r>
              <a:rPr lang="en-US" dirty="0" err="1"/>
              <a:t>Peneliti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accent2">
              <a:lumMod val="20000"/>
              <a:lumOff val="80000"/>
            </a:schemeClr>
          </a:solidFill>
        </p:spPr>
        <p:txBody>
          <a:bodyPr>
            <a:normAutofit fontScale="85000"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err="1"/>
              <a:t>Contoh</a:t>
            </a:r>
            <a:r>
              <a:rPr lang="en-US" dirty="0"/>
              <a:t> </a:t>
            </a:r>
            <a:r>
              <a:rPr lang="en-US" dirty="0" err="1"/>
              <a:t>keterlibatan</a:t>
            </a:r>
            <a:r>
              <a:rPr lang="en-US" dirty="0"/>
              <a:t> minimal </a:t>
            </a:r>
            <a:r>
              <a:rPr lang="en-US" dirty="0" err="1"/>
              <a:t>ketika</a:t>
            </a:r>
            <a:r>
              <a:rPr lang="en-US" dirty="0"/>
              <a:t> </a:t>
            </a:r>
            <a:r>
              <a:rPr lang="en-US" dirty="0" err="1"/>
              <a:t>penelitian</a:t>
            </a:r>
            <a:r>
              <a:rPr lang="en-US" dirty="0"/>
              <a:t> </a:t>
            </a:r>
            <a:r>
              <a:rPr lang="en-US" dirty="0" err="1"/>
              <a:t>menggunakan</a:t>
            </a:r>
            <a:r>
              <a:rPr lang="en-US" dirty="0"/>
              <a:t> data (yang </a:t>
            </a:r>
            <a:r>
              <a:rPr lang="en-US" dirty="0" err="1"/>
              <a:t>dibutuhkan</a:t>
            </a:r>
            <a:r>
              <a:rPr lang="en-US" dirty="0"/>
              <a:t>) data </a:t>
            </a:r>
            <a:r>
              <a:rPr lang="en-US" dirty="0" err="1"/>
              <a:t>sekunder</a:t>
            </a:r>
            <a:r>
              <a:rPr lang="en-US" dirty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/>
              <a:t>Contoh</a:t>
            </a:r>
            <a:r>
              <a:rPr lang="en-US" dirty="0"/>
              <a:t> </a:t>
            </a:r>
            <a:r>
              <a:rPr lang="en-US" dirty="0" err="1"/>
              <a:t>keterlibatan</a:t>
            </a:r>
            <a:r>
              <a:rPr lang="en-US" dirty="0"/>
              <a:t> </a:t>
            </a:r>
            <a:r>
              <a:rPr lang="en-US" dirty="0" err="1"/>
              <a:t>moderat</a:t>
            </a:r>
            <a:r>
              <a:rPr lang="en-US" dirty="0"/>
              <a:t>: data yang </a:t>
            </a:r>
            <a:r>
              <a:rPr lang="en-US" dirty="0" err="1"/>
              <a:t>dikumpulkan</a:t>
            </a:r>
            <a:r>
              <a:rPr lang="en-US" dirty="0"/>
              <a:t>, </a:t>
            </a:r>
            <a:r>
              <a:rPr lang="en-US" dirty="0" err="1"/>
              <a:t>terdiri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beberapa</a:t>
            </a:r>
            <a:r>
              <a:rPr lang="en-US" dirty="0"/>
              <a:t> </a:t>
            </a:r>
            <a:r>
              <a:rPr lang="en-US" dirty="0" err="1"/>
              <a:t>jenis</a:t>
            </a:r>
            <a:r>
              <a:rPr lang="en-US" dirty="0"/>
              <a:t> data dan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berbagai</a:t>
            </a:r>
            <a:r>
              <a:rPr lang="en-US" dirty="0"/>
              <a:t> </a:t>
            </a:r>
            <a:r>
              <a:rPr lang="en-US" dirty="0" err="1"/>
              <a:t>sumber</a:t>
            </a:r>
            <a:r>
              <a:rPr lang="en-US" dirty="0"/>
              <a:t>.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/>
              <a:t>Contoh</a:t>
            </a:r>
            <a:r>
              <a:rPr lang="en-US" dirty="0"/>
              <a:t> </a:t>
            </a:r>
            <a:r>
              <a:rPr lang="en-US" dirty="0" err="1"/>
              <a:t>keterlibatan</a:t>
            </a:r>
            <a:r>
              <a:rPr lang="en-US" dirty="0"/>
              <a:t> </a:t>
            </a:r>
            <a:r>
              <a:rPr lang="en-US" dirty="0" err="1"/>
              <a:t>penuh</a:t>
            </a:r>
            <a:r>
              <a:rPr lang="en-US" dirty="0"/>
              <a:t>: </a:t>
            </a:r>
            <a:r>
              <a:rPr lang="en-US" dirty="0" err="1"/>
              <a:t>peneliti</a:t>
            </a:r>
            <a:r>
              <a:rPr lang="en-US" dirty="0"/>
              <a:t> </a:t>
            </a:r>
            <a:r>
              <a:rPr lang="en-US" dirty="0" err="1"/>
              <a:t>membuat</a:t>
            </a:r>
            <a:r>
              <a:rPr lang="en-US" dirty="0"/>
              <a:t> </a:t>
            </a:r>
            <a:r>
              <a:rPr lang="en-US" dirty="0" err="1"/>
              <a:t>seting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mengumpulkan</a:t>
            </a:r>
            <a:r>
              <a:rPr lang="en-US" dirty="0"/>
              <a:t>/</a:t>
            </a:r>
            <a:r>
              <a:rPr lang="en-US" dirty="0" err="1"/>
              <a:t>melakukan</a:t>
            </a:r>
            <a:r>
              <a:rPr lang="en-US" dirty="0"/>
              <a:t> </a:t>
            </a:r>
            <a:r>
              <a:rPr lang="en-US" dirty="0" err="1"/>
              <a:t>koleksi</a:t>
            </a:r>
            <a:r>
              <a:rPr lang="en-US" dirty="0"/>
              <a:t> data (data yang </a:t>
            </a:r>
            <a:r>
              <a:rPr lang="en-US" dirty="0" err="1"/>
              <a:t>diperlukan</a:t>
            </a:r>
            <a:r>
              <a:rPr lang="en-US" dirty="0"/>
              <a:t> </a:t>
            </a:r>
            <a:r>
              <a:rPr lang="en-US" dirty="0" err="1"/>
              <a:t>belum</a:t>
            </a:r>
            <a:r>
              <a:rPr lang="en-US" dirty="0"/>
              <a:t> </a:t>
            </a:r>
            <a:r>
              <a:rPr lang="en-US" dirty="0" err="1"/>
              <a:t>tersedia</a:t>
            </a:r>
            <a:r>
              <a:rPr lang="en-US" dirty="0"/>
              <a:t>). </a:t>
            </a:r>
            <a:r>
              <a:rPr lang="en-US" dirty="0" err="1"/>
              <a:t>Pengkolekasian</a:t>
            </a:r>
            <a:r>
              <a:rPr lang="en-US" dirty="0"/>
              <a:t> data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mempertimbangkan</a:t>
            </a:r>
            <a:r>
              <a:rPr lang="en-US" dirty="0"/>
              <a:t> </a:t>
            </a:r>
            <a:r>
              <a:rPr lang="en-US" dirty="0" err="1"/>
              <a:t>pengaruh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luar</a:t>
            </a:r>
            <a:r>
              <a:rPr lang="en-US" dirty="0"/>
              <a:t> yang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membuat</a:t>
            </a:r>
            <a:r>
              <a:rPr lang="en-US" dirty="0"/>
              <a:t> data bias. 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533400"/>
            <a:ext cx="8229600" cy="868362"/>
          </a:xfrm>
          <a:solidFill>
            <a:schemeClr val="bg2"/>
          </a:solidFill>
        </p:spPr>
        <p:txBody>
          <a:bodyPr/>
          <a:lstStyle/>
          <a:p>
            <a:r>
              <a:rPr lang="en-US" dirty="0" err="1"/>
              <a:t>Studi</a:t>
            </a:r>
            <a:r>
              <a:rPr lang="en-US" dirty="0"/>
              <a:t> </a:t>
            </a:r>
            <a:r>
              <a:rPr lang="en-US" dirty="0" err="1"/>
              <a:t>Rekayasa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447800"/>
            <a:ext cx="8229600" cy="5257800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r>
              <a:rPr lang="en-US" sz="2400" dirty="0" err="1"/>
              <a:t>Studi</a:t>
            </a:r>
            <a:r>
              <a:rPr lang="en-US" sz="2400" dirty="0"/>
              <a:t> </a:t>
            </a:r>
            <a:r>
              <a:rPr lang="en-US" sz="2400" dirty="0" err="1"/>
              <a:t>Rekayasa</a:t>
            </a:r>
            <a:r>
              <a:rPr lang="en-US" sz="2400" dirty="0"/>
              <a:t> </a:t>
            </a:r>
            <a:r>
              <a:rPr lang="en-US" sz="2400" dirty="0" err="1"/>
              <a:t>terdiri</a:t>
            </a:r>
            <a:r>
              <a:rPr lang="en-US" sz="2400" dirty="0"/>
              <a:t> </a:t>
            </a:r>
            <a:r>
              <a:rPr lang="en-US" sz="2400" dirty="0" err="1"/>
              <a:t>dari</a:t>
            </a:r>
            <a:r>
              <a:rPr lang="en-US" sz="2400" dirty="0"/>
              <a:t> </a:t>
            </a:r>
            <a:r>
              <a:rPr lang="en-US" sz="2400" dirty="0" err="1"/>
              <a:t>studi</a:t>
            </a:r>
            <a:r>
              <a:rPr lang="en-US" sz="2400" dirty="0"/>
              <a:t> yang </a:t>
            </a:r>
            <a:r>
              <a:rPr lang="en-US" sz="2400" dirty="0" err="1"/>
              <a:t>direkayasa</a:t>
            </a:r>
            <a:r>
              <a:rPr lang="en-US" sz="2400" dirty="0"/>
              <a:t> dan </a:t>
            </a:r>
            <a:r>
              <a:rPr lang="en-US" sz="2400" dirty="0" err="1"/>
              <a:t>tidak</a:t>
            </a:r>
            <a:r>
              <a:rPr lang="en-US" sz="2400" dirty="0"/>
              <a:t> </a:t>
            </a:r>
            <a:r>
              <a:rPr lang="en-US" sz="2400" dirty="0" err="1"/>
              <a:t>direkayasa</a:t>
            </a:r>
            <a:r>
              <a:rPr lang="en-US" sz="2400" dirty="0"/>
              <a:t> </a:t>
            </a:r>
            <a:r>
              <a:rPr lang="en-US" sz="2400" dirty="0" err="1"/>
              <a:t>meliputi</a:t>
            </a:r>
            <a:r>
              <a:rPr lang="en-US" sz="2400" dirty="0"/>
              <a:t>:</a:t>
            </a:r>
          </a:p>
          <a:p>
            <a:pPr lvl="1"/>
            <a:r>
              <a:rPr lang="en-US" sz="2400" b="1" dirty="0" err="1"/>
              <a:t>Studi</a:t>
            </a:r>
            <a:r>
              <a:rPr lang="en-US" sz="2400" b="1" dirty="0"/>
              <a:t> </a:t>
            </a:r>
            <a:r>
              <a:rPr lang="en-US" sz="2400" b="1" dirty="0" err="1"/>
              <a:t>lapangan</a:t>
            </a:r>
            <a:r>
              <a:rPr lang="en-US" sz="2400" b="1" dirty="0"/>
              <a:t> </a:t>
            </a:r>
            <a:r>
              <a:rPr lang="en-US" sz="2400" dirty="0"/>
              <a:t>: </a:t>
            </a:r>
            <a:r>
              <a:rPr lang="en-US" sz="2400" dirty="0" err="1"/>
              <a:t>studi</a:t>
            </a:r>
            <a:r>
              <a:rPr lang="en-US" sz="2400" dirty="0"/>
              <a:t> </a:t>
            </a:r>
            <a:r>
              <a:rPr lang="en-US" sz="2400" dirty="0" err="1"/>
              <a:t>korelasi</a:t>
            </a:r>
            <a:r>
              <a:rPr lang="en-US" sz="2400" dirty="0"/>
              <a:t> yang </a:t>
            </a:r>
            <a:r>
              <a:rPr lang="en-US" sz="2400" dirty="0" err="1"/>
              <a:t>langsung</a:t>
            </a:r>
            <a:r>
              <a:rPr lang="en-US" sz="2400" dirty="0"/>
              <a:t> </a:t>
            </a:r>
            <a:r>
              <a:rPr lang="en-US" sz="2400" dirty="0" err="1"/>
              <a:t>dilakukan</a:t>
            </a:r>
            <a:r>
              <a:rPr lang="en-US" sz="2400" dirty="0"/>
              <a:t> 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organisasinya</a:t>
            </a:r>
            <a:r>
              <a:rPr lang="en-US" sz="2400" dirty="0"/>
              <a:t>. </a:t>
            </a:r>
            <a:r>
              <a:rPr lang="en-US" sz="2400" dirty="0" err="1"/>
              <a:t>Berbagai</a:t>
            </a:r>
            <a:r>
              <a:rPr lang="en-US" sz="2400" dirty="0"/>
              <a:t> </a:t>
            </a:r>
            <a:r>
              <a:rPr lang="en-US" sz="2400" dirty="0" err="1"/>
              <a:t>faktor</a:t>
            </a:r>
            <a:r>
              <a:rPr lang="en-US" sz="2400" dirty="0"/>
              <a:t> </a:t>
            </a:r>
            <a:r>
              <a:rPr lang="en-US" sz="2400" dirty="0" err="1"/>
              <a:t>diuji</a:t>
            </a:r>
            <a:r>
              <a:rPr lang="en-US" sz="2400" dirty="0"/>
              <a:t>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seting</a:t>
            </a:r>
            <a:r>
              <a:rPr lang="en-US" sz="2400" dirty="0"/>
              <a:t> yang natural dan </a:t>
            </a:r>
            <a:r>
              <a:rPr lang="en-US" sz="2400" dirty="0" err="1"/>
              <a:t>aktivitasnya</a:t>
            </a:r>
            <a:r>
              <a:rPr lang="en-US" sz="2400" dirty="0"/>
              <a:t> </a:t>
            </a:r>
            <a:r>
              <a:rPr lang="en-US" sz="2400" dirty="0" err="1"/>
              <a:t>berjalan</a:t>
            </a:r>
            <a:r>
              <a:rPr lang="en-US" sz="2400" dirty="0"/>
              <a:t> normal </a:t>
            </a:r>
            <a:r>
              <a:rPr lang="en-US" sz="2400" dirty="0" err="1"/>
              <a:t>dengan</a:t>
            </a:r>
            <a:r>
              <a:rPr lang="en-US" sz="2400" dirty="0"/>
              <a:t> minimal </a:t>
            </a:r>
            <a:r>
              <a:rPr lang="en-US" sz="2400" dirty="0" err="1"/>
              <a:t>keterlibatan</a:t>
            </a:r>
            <a:r>
              <a:rPr lang="en-US" sz="2400" dirty="0"/>
              <a:t> </a:t>
            </a:r>
            <a:r>
              <a:rPr lang="en-US" sz="2400" dirty="0" err="1"/>
              <a:t>peneliti</a:t>
            </a:r>
            <a:r>
              <a:rPr lang="en-US" sz="2400" dirty="0"/>
              <a:t>.</a:t>
            </a:r>
          </a:p>
          <a:p>
            <a:pPr lvl="1"/>
            <a:r>
              <a:rPr lang="en-US" sz="2400" b="1" dirty="0" err="1"/>
              <a:t>Eksperimen</a:t>
            </a:r>
            <a:r>
              <a:rPr lang="en-US" sz="2400" b="1" dirty="0"/>
              <a:t> </a:t>
            </a:r>
            <a:r>
              <a:rPr lang="en-US" sz="2400" b="1" dirty="0" err="1"/>
              <a:t>lapangan</a:t>
            </a:r>
            <a:r>
              <a:rPr lang="en-US" sz="2400" dirty="0"/>
              <a:t>: </a:t>
            </a:r>
            <a:r>
              <a:rPr lang="en-US" sz="2400" dirty="0" err="1"/>
              <a:t>studi</a:t>
            </a:r>
            <a:r>
              <a:rPr lang="en-US" sz="2400" dirty="0"/>
              <a:t> yang </a:t>
            </a:r>
            <a:r>
              <a:rPr lang="en-US" sz="2400" dirty="0" err="1"/>
              <a:t>meneliti</a:t>
            </a:r>
            <a:r>
              <a:rPr lang="en-US" sz="2400" dirty="0"/>
              <a:t> </a:t>
            </a:r>
            <a:r>
              <a:rPr lang="en-US" sz="2400" dirty="0" err="1"/>
              <a:t>faktor-faktor</a:t>
            </a:r>
            <a:r>
              <a:rPr lang="en-US" sz="2400" dirty="0"/>
              <a:t> </a:t>
            </a:r>
            <a:r>
              <a:rPr lang="en-US" sz="2400" dirty="0" err="1"/>
              <a:t>penyebab</a:t>
            </a:r>
            <a:r>
              <a:rPr lang="en-US" sz="2400" dirty="0"/>
              <a:t> dan </a:t>
            </a:r>
            <a:r>
              <a:rPr lang="en-US" sz="2400" dirty="0" err="1"/>
              <a:t>hubungan</a:t>
            </a:r>
            <a:r>
              <a:rPr lang="en-US" sz="2400" dirty="0"/>
              <a:t> </a:t>
            </a:r>
            <a:r>
              <a:rPr lang="en-US" sz="2400" dirty="0" err="1"/>
              <a:t>antar</a:t>
            </a:r>
            <a:r>
              <a:rPr lang="en-US" sz="2400" dirty="0"/>
              <a:t> </a:t>
            </a:r>
            <a:r>
              <a:rPr lang="en-US" sz="2400" dirty="0" err="1"/>
              <a:t>variabel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menggunakan</a:t>
            </a:r>
            <a:r>
              <a:rPr lang="en-US" sz="2400" dirty="0"/>
              <a:t> </a:t>
            </a:r>
            <a:r>
              <a:rPr lang="en-US" sz="2400" dirty="0" err="1"/>
              <a:t>lingkungan</a:t>
            </a:r>
            <a:r>
              <a:rPr lang="en-US" sz="2400" dirty="0"/>
              <a:t> natural yang </a:t>
            </a:r>
            <a:r>
              <a:rPr lang="en-US" sz="2400" dirty="0" err="1"/>
              <a:t>sama</a:t>
            </a:r>
            <a:r>
              <a:rPr lang="en-US" sz="2400" dirty="0"/>
              <a:t> (</a:t>
            </a:r>
            <a:r>
              <a:rPr lang="en-US" sz="2400" dirty="0" err="1"/>
              <a:t>langsung</a:t>
            </a:r>
            <a:r>
              <a:rPr lang="en-US" sz="2400" dirty="0"/>
              <a:t> di </a:t>
            </a:r>
            <a:r>
              <a:rPr lang="en-US" sz="2400" dirty="0" err="1"/>
              <a:t>lapangan</a:t>
            </a:r>
            <a:r>
              <a:rPr lang="en-US" sz="2400" dirty="0"/>
              <a:t> </a:t>
            </a:r>
            <a:r>
              <a:rPr lang="en-US" sz="2400" dirty="0" err="1"/>
              <a:t>menggunakan</a:t>
            </a:r>
            <a:r>
              <a:rPr lang="en-US" sz="2400" dirty="0"/>
              <a:t> </a:t>
            </a:r>
            <a:r>
              <a:rPr lang="en-US" sz="2400" dirty="0" err="1"/>
              <a:t>fungsi</a:t>
            </a:r>
            <a:r>
              <a:rPr lang="en-US" sz="2400" dirty="0"/>
              <a:t> </a:t>
            </a:r>
            <a:r>
              <a:rPr lang="en-US" sz="2400" dirty="0" err="1"/>
              <a:t>secara</a:t>
            </a:r>
            <a:r>
              <a:rPr lang="en-US" sz="2400" dirty="0"/>
              <a:t> normal). </a:t>
            </a:r>
            <a:r>
              <a:rPr lang="en-US" sz="2400" dirty="0" err="1"/>
              <a:t>Beberapa</a:t>
            </a:r>
            <a:r>
              <a:rPr lang="en-US" sz="2400" dirty="0"/>
              <a:t> </a:t>
            </a:r>
            <a:r>
              <a:rPr lang="en-US" sz="2400" dirty="0" err="1"/>
              <a:t>peneliti</a:t>
            </a:r>
            <a:r>
              <a:rPr lang="en-US" sz="2400" dirty="0"/>
              <a:t> </a:t>
            </a:r>
            <a:r>
              <a:rPr lang="en-US" sz="2400" dirty="0" err="1"/>
              <a:t>dapat</a:t>
            </a:r>
            <a:r>
              <a:rPr lang="en-US" sz="2400" dirty="0"/>
              <a:t> </a:t>
            </a:r>
            <a:r>
              <a:rPr lang="en-US" sz="2400" dirty="0" err="1"/>
              <a:t>terlibat</a:t>
            </a:r>
            <a:r>
              <a:rPr lang="en-US" sz="2400" dirty="0"/>
              <a:t>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penelitian</a:t>
            </a:r>
            <a:r>
              <a:rPr lang="en-US" sz="2400" dirty="0"/>
              <a:t> </a:t>
            </a:r>
            <a:r>
              <a:rPr lang="en-US" sz="2400" dirty="0" err="1"/>
              <a:t>ini</a:t>
            </a:r>
            <a:r>
              <a:rPr lang="en-US" sz="2400" dirty="0"/>
              <a:t>.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979C4C-E561-4BA3-9EF8-8E16C5461398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accent3">
              <a:lumMod val="20000"/>
              <a:lumOff val="80000"/>
            </a:schemeClr>
          </a:solidFill>
        </p:spPr>
        <p:txBody>
          <a:bodyPr/>
          <a:lstStyle/>
          <a:p>
            <a:pPr algn="l"/>
            <a:r>
              <a:rPr lang="en-US" dirty="0"/>
              <a:t> </a:t>
            </a:r>
            <a:r>
              <a:rPr lang="en-US" dirty="0" err="1"/>
              <a:t>Studi</a:t>
            </a:r>
            <a:r>
              <a:rPr lang="en-US" dirty="0"/>
              <a:t> </a:t>
            </a:r>
            <a:r>
              <a:rPr lang="en-US" dirty="0" err="1"/>
              <a:t>Rekayasa</a:t>
            </a:r>
            <a:r>
              <a:rPr lang="en-US" dirty="0"/>
              <a:t>				</a:t>
            </a:r>
            <a:r>
              <a:rPr lang="en-US" dirty="0" err="1"/>
              <a:t>con’d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D9E0B2-255D-4234-8C1B-BAF4594A52AB}"/>
              </a:ext>
            </a:extLst>
          </p:cNvPr>
          <p:cNvSpPr>
            <a:spLocks noGrp="1"/>
          </p:cNvSpPr>
          <p:nvPr>
            <p:ph idx="1"/>
          </p:nvPr>
        </p:nvSpPr>
        <p:spPr>
          <a:solidFill>
            <a:schemeClr val="bg2"/>
          </a:solidFill>
        </p:spPr>
        <p:txBody>
          <a:bodyPr>
            <a:normAutofit fontScale="85000" lnSpcReduction="10000"/>
          </a:bodyPr>
          <a:lstStyle/>
          <a:p>
            <a:r>
              <a:rPr lang="en-US" sz="3200" b="1" dirty="0" err="1"/>
              <a:t>Contoh</a:t>
            </a:r>
            <a:r>
              <a:rPr lang="en-US" sz="3200" b="1" dirty="0"/>
              <a:t> </a:t>
            </a:r>
            <a:r>
              <a:rPr lang="en-US" sz="3200" b="1" dirty="0" err="1"/>
              <a:t>Eksperimen</a:t>
            </a:r>
            <a:r>
              <a:rPr lang="en-US" sz="3200" b="1" dirty="0"/>
              <a:t> Lab</a:t>
            </a:r>
            <a:r>
              <a:rPr lang="en-US" sz="3200" dirty="0"/>
              <a:t>: </a:t>
            </a:r>
            <a:r>
              <a:rPr lang="en-US" sz="3200" dirty="0" err="1"/>
              <a:t>studi</a:t>
            </a:r>
            <a:r>
              <a:rPr lang="en-US" sz="3200" dirty="0"/>
              <a:t> yang </a:t>
            </a:r>
            <a:r>
              <a:rPr lang="en-US" sz="3200" dirty="0" err="1"/>
              <a:t>meneliti</a:t>
            </a:r>
            <a:r>
              <a:rPr lang="en-US" sz="3200" dirty="0"/>
              <a:t> </a:t>
            </a:r>
            <a:r>
              <a:rPr lang="en-US" sz="3200" dirty="0" err="1"/>
              <a:t>faktor</a:t>
            </a:r>
            <a:r>
              <a:rPr lang="en-US" sz="3200" dirty="0"/>
              <a:t> </a:t>
            </a:r>
            <a:r>
              <a:rPr lang="en-US" sz="3200" dirty="0" err="1"/>
              <a:t>penyebab</a:t>
            </a:r>
            <a:r>
              <a:rPr lang="en-US" sz="3200" dirty="0"/>
              <a:t> dan </a:t>
            </a:r>
            <a:r>
              <a:rPr lang="en-US" sz="3200" dirty="0" err="1"/>
              <a:t>pengaruh</a:t>
            </a:r>
            <a:r>
              <a:rPr lang="en-US" sz="3200" dirty="0"/>
              <a:t> </a:t>
            </a:r>
            <a:r>
              <a:rPr lang="en-US" sz="3200" dirty="0" err="1"/>
              <a:t>dengan</a:t>
            </a:r>
            <a:r>
              <a:rPr lang="en-US" sz="3200" dirty="0"/>
              <a:t> </a:t>
            </a:r>
            <a:r>
              <a:rPr lang="en-US" sz="3200" dirty="0" err="1"/>
              <a:t>menciptakan</a:t>
            </a:r>
            <a:r>
              <a:rPr lang="en-US" sz="3200" dirty="0"/>
              <a:t> </a:t>
            </a:r>
            <a:r>
              <a:rPr lang="en-US" sz="3200" dirty="0" err="1"/>
              <a:t>lingkungan</a:t>
            </a:r>
            <a:r>
              <a:rPr lang="en-US" sz="3200" dirty="0"/>
              <a:t> </a:t>
            </a:r>
            <a:r>
              <a:rPr lang="en-US" sz="3200" dirty="0" err="1"/>
              <a:t>penelitian</a:t>
            </a:r>
            <a:r>
              <a:rPr lang="en-US" sz="3200" dirty="0"/>
              <a:t> </a:t>
            </a:r>
            <a:r>
              <a:rPr lang="en-US" sz="3200" dirty="0" err="1"/>
              <a:t>buatan</a:t>
            </a:r>
            <a:r>
              <a:rPr lang="en-US" sz="3200" dirty="0"/>
              <a:t>, </a:t>
            </a:r>
            <a:r>
              <a:rPr lang="en-US" sz="3200" dirty="0" err="1"/>
              <a:t>mendiskripsikan</a:t>
            </a:r>
            <a:r>
              <a:rPr lang="en-US" sz="3200" dirty="0"/>
              <a:t> </a:t>
            </a:r>
            <a:r>
              <a:rPr lang="en-US" sz="3200" dirty="0" err="1"/>
              <a:t>lingkungan</a:t>
            </a:r>
            <a:r>
              <a:rPr lang="en-US" sz="3200" dirty="0"/>
              <a:t> dan </a:t>
            </a:r>
            <a:r>
              <a:rPr lang="en-US" sz="3200" dirty="0" err="1"/>
              <a:t>sudah</a:t>
            </a:r>
            <a:r>
              <a:rPr lang="en-US" sz="3200" dirty="0"/>
              <a:t> </a:t>
            </a:r>
            <a:r>
              <a:rPr lang="en-US" sz="3200" dirty="0" err="1"/>
              <a:t>mengkontrol</a:t>
            </a:r>
            <a:r>
              <a:rPr lang="en-US" sz="3200" dirty="0"/>
              <a:t> </a:t>
            </a:r>
            <a:r>
              <a:rPr lang="en-US" sz="3200" dirty="0" err="1"/>
              <a:t>semua</a:t>
            </a:r>
            <a:r>
              <a:rPr lang="en-US" sz="3200" dirty="0"/>
              <a:t> </a:t>
            </a:r>
            <a:r>
              <a:rPr lang="en-US" sz="3200" dirty="0" err="1"/>
              <a:t>faktor</a:t>
            </a:r>
            <a:r>
              <a:rPr lang="en-US" sz="3200" dirty="0"/>
              <a:t> </a:t>
            </a:r>
            <a:r>
              <a:rPr lang="en-US" sz="3200" dirty="0" err="1"/>
              <a:t>pengaruh</a:t>
            </a:r>
            <a:r>
              <a:rPr lang="en-US" sz="3200" dirty="0"/>
              <a:t> yang </a:t>
            </a:r>
            <a:r>
              <a:rPr lang="en-US" sz="3200" dirty="0" err="1"/>
              <a:t>tidak</a:t>
            </a:r>
            <a:r>
              <a:rPr lang="en-US" sz="3200" dirty="0"/>
              <a:t> </a:t>
            </a:r>
            <a:r>
              <a:rPr lang="en-US" sz="3200" dirty="0" err="1"/>
              <a:t>mempunyai</a:t>
            </a:r>
            <a:r>
              <a:rPr lang="en-US" sz="3200" dirty="0"/>
              <a:t> </a:t>
            </a:r>
            <a:r>
              <a:rPr lang="en-US" sz="3200" dirty="0" err="1"/>
              <a:t>hubungan</a:t>
            </a:r>
            <a:r>
              <a:rPr lang="en-US" sz="3200" dirty="0"/>
              <a:t>.</a:t>
            </a:r>
          </a:p>
          <a:p>
            <a:r>
              <a:rPr lang="en-US" sz="3200" dirty="0" err="1"/>
              <a:t>Pemilihan</a:t>
            </a:r>
            <a:r>
              <a:rPr lang="en-US" sz="3200" dirty="0"/>
              <a:t> </a:t>
            </a:r>
            <a:r>
              <a:rPr lang="en-US" sz="3200" dirty="0" err="1"/>
              <a:t>Subjek</a:t>
            </a:r>
            <a:r>
              <a:rPr lang="en-US" sz="3200" dirty="0"/>
              <a:t> </a:t>
            </a:r>
            <a:r>
              <a:rPr lang="en-US" sz="3200" dirty="0" err="1"/>
              <a:t>dilakukan</a:t>
            </a:r>
            <a:r>
              <a:rPr lang="en-US" sz="3200" dirty="0"/>
              <a:t> </a:t>
            </a:r>
            <a:r>
              <a:rPr lang="en-US" sz="3200" dirty="0" err="1"/>
              <a:t>secara</a:t>
            </a:r>
            <a:r>
              <a:rPr lang="en-US" sz="3200" dirty="0"/>
              <a:t> </a:t>
            </a:r>
            <a:r>
              <a:rPr lang="en-US" sz="3200" dirty="0" err="1"/>
              <a:t>hati-hati</a:t>
            </a:r>
            <a:r>
              <a:rPr lang="en-US" sz="3200" dirty="0"/>
              <a:t> </a:t>
            </a:r>
            <a:r>
              <a:rPr lang="en-US" sz="3200" dirty="0" err="1"/>
              <a:t>untuk</a:t>
            </a:r>
            <a:r>
              <a:rPr lang="en-US" sz="3200" dirty="0"/>
              <a:t> </a:t>
            </a:r>
            <a:r>
              <a:rPr lang="en-US" sz="3200" dirty="0" err="1"/>
              <a:t>merespon</a:t>
            </a:r>
            <a:r>
              <a:rPr lang="en-US" sz="3200" dirty="0"/>
              <a:t> </a:t>
            </a:r>
            <a:r>
              <a:rPr lang="en-US" sz="3200" dirty="0" err="1"/>
              <a:t>manipulasi</a:t>
            </a:r>
            <a:r>
              <a:rPr lang="en-US" sz="3200" dirty="0"/>
              <a:t> </a:t>
            </a:r>
            <a:r>
              <a:rPr lang="en-US" sz="3200" dirty="0" err="1"/>
              <a:t>stimulasi</a:t>
            </a:r>
            <a:r>
              <a:rPr lang="en-US" sz="3200" dirty="0"/>
              <a:t> </a:t>
            </a:r>
            <a:r>
              <a:rPr lang="en-US" sz="3200" dirty="0" err="1"/>
              <a:t>tertentu</a:t>
            </a:r>
            <a:r>
              <a:rPr lang="en-US" sz="3200" dirty="0"/>
              <a:t>.  </a:t>
            </a:r>
          </a:p>
          <a:p>
            <a:r>
              <a:rPr lang="en-US" sz="3200" dirty="0" err="1"/>
              <a:t>Peneliti</a:t>
            </a:r>
            <a:r>
              <a:rPr lang="en-US" sz="3200" dirty="0"/>
              <a:t> </a:t>
            </a:r>
            <a:r>
              <a:rPr lang="en-US" sz="3200" dirty="0" err="1"/>
              <a:t>mengeksplorasi</a:t>
            </a:r>
            <a:r>
              <a:rPr lang="en-US" sz="3200" dirty="0"/>
              <a:t>  </a:t>
            </a:r>
            <a:r>
              <a:rPr lang="en-US" sz="3200" dirty="0" err="1"/>
              <a:t>faktor</a:t>
            </a:r>
            <a:r>
              <a:rPr lang="en-US" sz="3200" dirty="0"/>
              <a:t> </a:t>
            </a:r>
            <a:r>
              <a:rPr lang="en-US" sz="3200" dirty="0" err="1"/>
              <a:t>penyebab</a:t>
            </a:r>
            <a:r>
              <a:rPr lang="en-US" sz="3200" dirty="0"/>
              <a:t> dan </a:t>
            </a:r>
            <a:r>
              <a:rPr lang="en-US" sz="3200" dirty="0" err="1"/>
              <a:t>pengaruh</a:t>
            </a:r>
            <a:r>
              <a:rPr lang="en-US" sz="3200" dirty="0"/>
              <a:t> </a:t>
            </a:r>
            <a:r>
              <a:rPr lang="en-US" sz="3200" dirty="0" err="1"/>
              <a:t>hubungan</a:t>
            </a:r>
            <a:r>
              <a:rPr lang="en-US" sz="3200" dirty="0"/>
              <a:t> </a:t>
            </a:r>
            <a:r>
              <a:rPr lang="en-US" sz="3200" dirty="0" err="1"/>
              <a:t>tidak</a:t>
            </a:r>
            <a:r>
              <a:rPr lang="en-US" sz="3200" dirty="0"/>
              <a:t> </a:t>
            </a:r>
            <a:r>
              <a:rPr lang="en-US" sz="3200" dirty="0" err="1"/>
              <a:t>hanya</a:t>
            </a:r>
            <a:r>
              <a:rPr lang="en-US" sz="3200" dirty="0"/>
              <a:t> </a:t>
            </a:r>
            <a:r>
              <a:rPr lang="en-US" sz="3200" dirty="0" err="1"/>
              <a:t>berlatih</a:t>
            </a:r>
            <a:r>
              <a:rPr lang="en-US" sz="3200" dirty="0"/>
              <a:t> </a:t>
            </a:r>
            <a:r>
              <a:rPr lang="en-US" sz="3200" dirty="0" err="1"/>
              <a:t>dalam</a:t>
            </a:r>
            <a:r>
              <a:rPr lang="en-US" sz="3200" dirty="0"/>
              <a:t> </a:t>
            </a:r>
            <a:r>
              <a:rPr lang="en-US" sz="3200" dirty="0" err="1"/>
              <a:t>derajat</a:t>
            </a:r>
            <a:r>
              <a:rPr lang="en-US" sz="3200" dirty="0"/>
              <a:t> </a:t>
            </a:r>
            <a:r>
              <a:rPr lang="en-US" sz="3200" dirty="0" err="1"/>
              <a:t>pengawasan</a:t>
            </a:r>
            <a:r>
              <a:rPr lang="en-US" sz="3200" dirty="0"/>
              <a:t> yang </a:t>
            </a:r>
            <a:r>
              <a:rPr lang="en-US" sz="3200" dirty="0" err="1"/>
              <a:t>tinggi</a:t>
            </a:r>
            <a:r>
              <a:rPr lang="en-US" sz="3200" dirty="0"/>
              <a:t> </a:t>
            </a:r>
            <a:r>
              <a:rPr lang="en-US" sz="3200" dirty="0" err="1"/>
              <a:t>tetapi</a:t>
            </a:r>
            <a:r>
              <a:rPr lang="en-US" sz="3200" dirty="0"/>
              <a:t> juga </a:t>
            </a:r>
            <a:r>
              <a:rPr lang="en-US" sz="3200" dirty="0" err="1"/>
              <a:t>dalam</a:t>
            </a:r>
            <a:r>
              <a:rPr lang="en-US" sz="3200" dirty="0"/>
              <a:t> </a:t>
            </a:r>
            <a:r>
              <a:rPr lang="en-US" sz="3200" dirty="0" err="1"/>
              <a:t>seting</a:t>
            </a:r>
            <a:r>
              <a:rPr lang="en-US" sz="3200" dirty="0"/>
              <a:t> yang </a:t>
            </a:r>
            <a:r>
              <a:rPr lang="en-US" sz="3200" dirty="0" err="1"/>
              <a:t>artifisial</a:t>
            </a:r>
            <a:r>
              <a:rPr lang="en-US" sz="3200" dirty="0"/>
              <a:t> (</a:t>
            </a:r>
            <a:r>
              <a:rPr lang="en-US" sz="3200" dirty="0" err="1"/>
              <a:t>buatan</a:t>
            </a:r>
            <a:r>
              <a:rPr lang="en-US" sz="3200" dirty="0"/>
              <a:t>).</a:t>
            </a:r>
          </a:p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91153269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228600"/>
            <a:ext cx="8153400" cy="6400800"/>
          </a:xfrm>
          <a:solidFill>
            <a:schemeClr val="bg2">
              <a:lumMod val="9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endParaRPr lang="en-US" dirty="0"/>
          </a:p>
          <a:p>
            <a:r>
              <a:rPr lang="en-US" b="1" dirty="0" err="1"/>
              <a:t>Contoh</a:t>
            </a:r>
            <a:r>
              <a:rPr lang="en-US" b="1" dirty="0"/>
              <a:t> </a:t>
            </a:r>
            <a:r>
              <a:rPr lang="en-US" b="1" dirty="0" err="1"/>
              <a:t>studi</a:t>
            </a:r>
            <a:r>
              <a:rPr lang="en-US" b="1" dirty="0"/>
              <a:t> </a:t>
            </a:r>
            <a:r>
              <a:rPr lang="en-US" b="1" dirty="0" err="1"/>
              <a:t>lapangan</a:t>
            </a:r>
            <a:r>
              <a:rPr lang="en-US" dirty="0"/>
              <a:t>: </a:t>
            </a:r>
            <a:r>
              <a:rPr lang="en-US" dirty="0" err="1"/>
              <a:t>seorang</a:t>
            </a:r>
            <a:r>
              <a:rPr lang="en-US" dirty="0"/>
              <a:t> </a:t>
            </a:r>
            <a:r>
              <a:rPr lang="en-US" dirty="0" err="1"/>
              <a:t>manajer</a:t>
            </a:r>
            <a:r>
              <a:rPr lang="en-US" dirty="0"/>
              <a:t> bank </a:t>
            </a:r>
            <a:r>
              <a:rPr lang="en-US" dirty="0" err="1"/>
              <a:t>ingin</a:t>
            </a:r>
            <a:r>
              <a:rPr lang="en-US" dirty="0"/>
              <a:t> </a:t>
            </a:r>
            <a:r>
              <a:rPr lang="en-US" dirty="0" err="1"/>
              <a:t>meneliti</a:t>
            </a:r>
            <a:r>
              <a:rPr lang="en-US" dirty="0"/>
              <a:t> </a:t>
            </a:r>
            <a:r>
              <a:rPr lang="en-US" dirty="0" err="1"/>
              <a:t>hubungan</a:t>
            </a:r>
            <a:r>
              <a:rPr lang="en-US" dirty="0"/>
              <a:t> </a:t>
            </a:r>
            <a:r>
              <a:rPr lang="en-US" dirty="0" err="1"/>
              <a:t>antara</a:t>
            </a:r>
            <a:r>
              <a:rPr lang="en-US" dirty="0"/>
              <a:t> </a:t>
            </a:r>
            <a:r>
              <a:rPr lang="en-US" dirty="0" err="1"/>
              <a:t>suku</a:t>
            </a:r>
            <a:r>
              <a:rPr lang="en-US" dirty="0"/>
              <a:t> </a:t>
            </a:r>
            <a:r>
              <a:rPr lang="en-US" dirty="0" err="1"/>
              <a:t>bunga</a:t>
            </a:r>
            <a:r>
              <a:rPr lang="en-US" dirty="0"/>
              <a:t> dan </a:t>
            </a:r>
            <a:r>
              <a:rPr lang="en-US" dirty="0" err="1"/>
              <a:t>pola</a:t>
            </a:r>
            <a:r>
              <a:rPr lang="en-US" dirty="0"/>
              <a:t> </a:t>
            </a:r>
            <a:r>
              <a:rPr lang="en-US" dirty="0" err="1"/>
              <a:t>deposito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nasabah</a:t>
            </a:r>
            <a:r>
              <a:rPr lang="en-US" dirty="0"/>
              <a:t>. </a:t>
            </a:r>
          </a:p>
          <a:p>
            <a:r>
              <a:rPr lang="en-US" dirty="0" err="1"/>
              <a:t>Peneliti</a:t>
            </a:r>
            <a:r>
              <a:rPr lang="en-US" dirty="0"/>
              <a:t> </a:t>
            </a:r>
            <a:r>
              <a:rPr lang="en-US" dirty="0" err="1"/>
              <a:t>mencoba</a:t>
            </a:r>
            <a:r>
              <a:rPr lang="en-US" dirty="0"/>
              <a:t> </a:t>
            </a:r>
            <a:r>
              <a:rPr lang="en-US" dirty="0" err="1"/>
              <a:t>mengkorelasikan</a:t>
            </a:r>
            <a:r>
              <a:rPr lang="en-US" dirty="0"/>
              <a:t> </a:t>
            </a:r>
            <a:r>
              <a:rPr lang="en-US" dirty="0" err="1"/>
              <a:t>keduanya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melihat</a:t>
            </a:r>
            <a:r>
              <a:rPr lang="en-US" dirty="0"/>
              <a:t> </a:t>
            </a:r>
            <a:r>
              <a:rPr lang="en-US" dirty="0" err="1"/>
              <a:t>deposito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berbagai</a:t>
            </a:r>
            <a:r>
              <a:rPr lang="en-US" dirty="0"/>
              <a:t> </a:t>
            </a:r>
            <a:r>
              <a:rPr lang="en-US" dirty="0" err="1"/>
              <a:t>jenis</a:t>
            </a:r>
            <a:r>
              <a:rPr lang="en-US" dirty="0"/>
              <a:t> </a:t>
            </a:r>
            <a:r>
              <a:rPr lang="en-US" dirty="0" err="1"/>
              <a:t>akun</a:t>
            </a:r>
            <a:r>
              <a:rPr lang="en-US" dirty="0"/>
              <a:t> (</a:t>
            </a:r>
            <a:r>
              <a:rPr lang="en-US" dirty="0" err="1"/>
              <a:t>seperti</a:t>
            </a:r>
            <a:r>
              <a:rPr lang="en-US" dirty="0"/>
              <a:t> </a:t>
            </a:r>
            <a:r>
              <a:rPr lang="en-US" dirty="0" err="1"/>
              <a:t>tabungan</a:t>
            </a:r>
            <a:r>
              <a:rPr lang="en-US" dirty="0"/>
              <a:t>, </a:t>
            </a:r>
            <a:r>
              <a:rPr lang="en-US" dirty="0" err="1"/>
              <a:t>sertifikat</a:t>
            </a:r>
            <a:r>
              <a:rPr lang="en-US" dirty="0"/>
              <a:t> </a:t>
            </a:r>
            <a:r>
              <a:rPr lang="en-US" dirty="0" err="1"/>
              <a:t>deposito</a:t>
            </a:r>
            <a:r>
              <a:rPr lang="en-US" dirty="0"/>
              <a:t>) </a:t>
            </a:r>
            <a:r>
              <a:rPr lang="en-US" dirty="0" err="1"/>
              <a:t>ketika</a:t>
            </a:r>
            <a:r>
              <a:rPr lang="en-US" dirty="0"/>
              <a:t> </a:t>
            </a:r>
            <a:r>
              <a:rPr lang="en-US" dirty="0" err="1"/>
              <a:t>suku</a:t>
            </a:r>
            <a:r>
              <a:rPr lang="en-US" dirty="0"/>
              <a:t> </a:t>
            </a:r>
            <a:r>
              <a:rPr lang="en-US" dirty="0" err="1"/>
              <a:t>bunga</a:t>
            </a:r>
            <a:r>
              <a:rPr lang="en-US" dirty="0"/>
              <a:t> </a:t>
            </a:r>
            <a:r>
              <a:rPr lang="en-US" dirty="0" err="1"/>
              <a:t>berubah</a:t>
            </a:r>
            <a:r>
              <a:rPr lang="en-US" dirty="0"/>
              <a:t>. </a:t>
            </a:r>
          </a:p>
          <a:p>
            <a:pPr marL="0" indent="0"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FDE42A-931C-4018-8859-AA984D79F3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3400" y="990600"/>
            <a:ext cx="8284029" cy="4983163"/>
          </a:xfr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 fontScale="85000" lnSpcReduction="20000"/>
          </a:bodyPr>
          <a:lstStyle/>
          <a:p>
            <a:r>
              <a:rPr lang="en-US" b="1" dirty="0" err="1"/>
              <a:t>Contoh</a:t>
            </a:r>
            <a:r>
              <a:rPr lang="en-US" b="1" dirty="0"/>
              <a:t> </a:t>
            </a:r>
            <a:r>
              <a:rPr lang="en-US" b="1" dirty="0" err="1"/>
              <a:t>eksperimen</a:t>
            </a:r>
            <a:r>
              <a:rPr lang="en-US" b="1" dirty="0"/>
              <a:t> </a:t>
            </a:r>
            <a:r>
              <a:rPr lang="en-US" b="1" dirty="0" err="1"/>
              <a:t>lapangan</a:t>
            </a:r>
            <a:r>
              <a:rPr lang="en-US" dirty="0"/>
              <a:t>: </a:t>
            </a:r>
            <a:r>
              <a:rPr lang="en-US" dirty="0" err="1"/>
              <a:t>seorang</a:t>
            </a:r>
            <a:r>
              <a:rPr lang="en-US" dirty="0"/>
              <a:t> </a:t>
            </a:r>
            <a:r>
              <a:rPr lang="en-US" dirty="0" err="1"/>
              <a:t>manajer</a:t>
            </a:r>
            <a:r>
              <a:rPr lang="en-US" dirty="0"/>
              <a:t> </a:t>
            </a:r>
            <a:r>
              <a:rPr lang="en-US" dirty="0" err="1"/>
              <a:t>ingin</a:t>
            </a:r>
            <a:r>
              <a:rPr lang="en-US" dirty="0"/>
              <a:t> </a:t>
            </a:r>
            <a:r>
              <a:rPr lang="en-US" dirty="0" err="1"/>
              <a:t>meneliti</a:t>
            </a:r>
            <a:r>
              <a:rPr lang="en-US" dirty="0"/>
              <a:t> </a:t>
            </a:r>
            <a:r>
              <a:rPr lang="en-US" dirty="0" err="1"/>
              <a:t>determinasi</a:t>
            </a:r>
            <a:r>
              <a:rPr lang="en-US" dirty="0"/>
              <a:t> </a:t>
            </a:r>
            <a:r>
              <a:rPr lang="en-US" dirty="0" err="1"/>
              <a:t>penyebab</a:t>
            </a:r>
            <a:r>
              <a:rPr lang="en-US" dirty="0"/>
              <a:t> dan </a:t>
            </a:r>
            <a:r>
              <a:rPr lang="en-US" dirty="0" err="1"/>
              <a:t>pengaruh</a:t>
            </a:r>
            <a:r>
              <a:rPr lang="en-US" dirty="0"/>
              <a:t> </a:t>
            </a:r>
            <a:r>
              <a:rPr lang="en-US" dirty="0" err="1"/>
              <a:t>hubungan</a:t>
            </a:r>
            <a:r>
              <a:rPr lang="en-US" dirty="0"/>
              <a:t> </a:t>
            </a:r>
            <a:r>
              <a:rPr lang="en-US" dirty="0" err="1"/>
              <a:t>antara</a:t>
            </a:r>
            <a:r>
              <a:rPr lang="en-US" dirty="0"/>
              <a:t> </a:t>
            </a:r>
            <a:r>
              <a:rPr lang="en-US" dirty="0" err="1"/>
              <a:t>suku</a:t>
            </a:r>
            <a:r>
              <a:rPr lang="en-US" dirty="0"/>
              <a:t> </a:t>
            </a:r>
            <a:r>
              <a:rPr lang="en-US" dirty="0" err="1"/>
              <a:t>bunga</a:t>
            </a:r>
            <a:r>
              <a:rPr lang="en-US" dirty="0"/>
              <a:t> dan </a:t>
            </a:r>
            <a:r>
              <a:rPr lang="en-US" dirty="0" err="1"/>
              <a:t>insentif</a:t>
            </a:r>
            <a:r>
              <a:rPr lang="en-US" dirty="0"/>
              <a:t> yang </a:t>
            </a:r>
            <a:r>
              <a:rPr lang="en-US" dirty="0" err="1"/>
              <a:t>ditawarkan</a:t>
            </a:r>
            <a:r>
              <a:rPr lang="en-US" dirty="0"/>
              <a:t> </a:t>
            </a:r>
            <a:r>
              <a:rPr lang="en-US" dirty="0" err="1"/>
              <a:t>kepada</a:t>
            </a:r>
            <a:r>
              <a:rPr lang="en-US" dirty="0"/>
              <a:t> </a:t>
            </a:r>
            <a:r>
              <a:rPr lang="en-US" dirty="0" err="1"/>
              <a:t>nasabah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menabung</a:t>
            </a:r>
            <a:r>
              <a:rPr lang="en-US" dirty="0"/>
              <a:t> dan </a:t>
            </a:r>
            <a:r>
              <a:rPr lang="en-US" dirty="0" err="1"/>
              <a:t>mendeposit</a:t>
            </a:r>
            <a:r>
              <a:rPr lang="en-US" dirty="0"/>
              <a:t> uang di </a:t>
            </a:r>
            <a:r>
              <a:rPr lang="en-US" dirty="0" err="1"/>
              <a:t>banknya</a:t>
            </a:r>
            <a:r>
              <a:rPr lang="en-US" dirty="0"/>
              <a:t>. </a:t>
            </a:r>
          </a:p>
          <a:p>
            <a:r>
              <a:rPr lang="en-US" dirty="0" err="1"/>
              <a:t>Peneliti</a:t>
            </a:r>
            <a:r>
              <a:rPr lang="en-US" dirty="0"/>
              <a:t> </a:t>
            </a:r>
            <a:r>
              <a:rPr lang="en-US" dirty="0" err="1"/>
              <a:t>memilih</a:t>
            </a:r>
            <a:r>
              <a:rPr lang="en-US" dirty="0"/>
              <a:t> </a:t>
            </a:r>
            <a:r>
              <a:rPr lang="en-US" dirty="0" err="1"/>
              <a:t>sampel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4 </a:t>
            </a:r>
            <a:r>
              <a:rPr lang="en-US" dirty="0" err="1"/>
              <a:t>cabang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radius mil </a:t>
            </a:r>
            <a:r>
              <a:rPr lang="en-US" dirty="0" err="1"/>
              <a:t>tertentu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membuat</a:t>
            </a:r>
            <a:r>
              <a:rPr lang="en-US" dirty="0"/>
              <a:t> </a:t>
            </a:r>
            <a:r>
              <a:rPr lang="en-US" dirty="0" err="1"/>
              <a:t>eksperimen</a:t>
            </a:r>
            <a:r>
              <a:rPr lang="en-US" dirty="0"/>
              <a:t>. </a:t>
            </a:r>
          </a:p>
          <a:p>
            <a:r>
              <a:rPr lang="en-US" dirty="0" err="1"/>
              <a:t>Kemudian</a:t>
            </a:r>
            <a:r>
              <a:rPr lang="en-US" dirty="0"/>
              <a:t> </a:t>
            </a:r>
            <a:r>
              <a:rPr lang="en-US" dirty="0" err="1"/>
              <a:t>peneliti</a:t>
            </a:r>
            <a:r>
              <a:rPr lang="en-US" dirty="0"/>
              <a:t> </a:t>
            </a:r>
            <a:r>
              <a:rPr lang="en-US" dirty="0" err="1"/>
              <a:t>memasang</a:t>
            </a:r>
            <a:r>
              <a:rPr lang="en-US" dirty="0"/>
              <a:t> </a:t>
            </a:r>
            <a:r>
              <a:rPr lang="en-US" dirty="0" err="1"/>
              <a:t>iklan</a:t>
            </a:r>
            <a:r>
              <a:rPr lang="en-US" dirty="0"/>
              <a:t> </a:t>
            </a:r>
            <a:r>
              <a:rPr lang="en-US" dirty="0" err="1"/>
              <a:t>suku</a:t>
            </a:r>
            <a:r>
              <a:rPr lang="en-US" dirty="0"/>
              <a:t> </a:t>
            </a:r>
            <a:r>
              <a:rPr lang="en-US" dirty="0" err="1"/>
              <a:t>bunga</a:t>
            </a:r>
            <a:r>
              <a:rPr lang="en-US" dirty="0"/>
              <a:t> </a:t>
            </a:r>
            <a:r>
              <a:rPr lang="en-US" dirty="0" err="1"/>
              <a:t>tahunan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sertifikat</a:t>
            </a:r>
            <a:r>
              <a:rPr lang="en-US" dirty="0"/>
              <a:t> </a:t>
            </a:r>
            <a:r>
              <a:rPr lang="en-US" dirty="0" err="1"/>
              <a:t>deposito</a:t>
            </a:r>
            <a:r>
              <a:rPr lang="en-US" dirty="0"/>
              <a:t> </a:t>
            </a:r>
            <a:r>
              <a:rPr lang="en-US" dirty="0" err="1"/>
              <a:t>baru</a:t>
            </a:r>
            <a:r>
              <a:rPr lang="en-US" dirty="0"/>
              <a:t> dan </a:t>
            </a:r>
            <a:r>
              <a:rPr lang="en-US" dirty="0" err="1"/>
              <a:t>menerima</a:t>
            </a:r>
            <a:r>
              <a:rPr lang="en-US" dirty="0"/>
              <a:t> </a:t>
            </a:r>
            <a:r>
              <a:rPr lang="en-US" dirty="0" err="1"/>
              <a:t>jawaban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hanya</a:t>
            </a:r>
            <a:r>
              <a:rPr lang="en-US" dirty="0"/>
              <a:t> </a:t>
            </a:r>
            <a:r>
              <a:rPr lang="en-US" dirty="0" err="1"/>
              <a:t>satu</a:t>
            </a:r>
            <a:r>
              <a:rPr lang="en-US" dirty="0"/>
              <a:t> </a:t>
            </a:r>
            <a:r>
              <a:rPr lang="en-US" dirty="0" err="1"/>
              <a:t>minggu</a:t>
            </a:r>
            <a:r>
              <a:rPr lang="en-US" dirty="0"/>
              <a:t>, </a:t>
            </a:r>
            <a:r>
              <a:rPr lang="en-US" dirty="0" err="1"/>
              <a:t>suku</a:t>
            </a:r>
            <a:r>
              <a:rPr lang="en-US" dirty="0"/>
              <a:t> </a:t>
            </a:r>
            <a:r>
              <a:rPr lang="en-US" dirty="0" err="1"/>
              <a:t>bunga</a:t>
            </a:r>
            <a:r>
              <a:rPr lang="en-US" dirty="0"/>
              <a:t> naik di </a:t>
            </a:r>
            <a:r>
              <a:rPr lang="en-US" dirty="0" err="1"/>
              <a:t>cabang</a:t>
            </a:r>
            <a:r>
              <a:rPr lang="en-US" dirty="0"/>
              <a:t> </a:t>
            </a:r>
            <a:r>
              <a:rPr lang="en-US" dirty="0" err="1"/>
              <a:t>pertama</a:t>
            </a:r>
            <a:r>
              <a:rPr lang="en-US" dirty="0"/>
              <a:t> 9%, di </a:t>
            </a:r>
            <a:r>
              <a:rPr lang="en-US" dirty="0" err="1"/>
              <a:t>cabang</a:t>
            </a:r>
            <a:r>
              <a:rPr lang="en-US" dirty="0"/>
              <a:t> </a:t>
            </a:r>
            <a:r>
              <a:rPr lang="en-US" dirty="0" err="1"/>
              <a:t>kedua</a:t>
            </a:r>
            <a:r>
              <a:rPr lang="en-US" dirty="0"/>
              <a:t> 8%, di </a:t>
            </a:r>
            <a:r>
              <a:rPr lang="en-US" dirty="0" err="1"/>
              <a:t>cabang</a:t>
            </a:r>
            <a:r>
              <a:rPr lang="en-US" dirty="0"/>
              <a:t> </a:t>
            </a:r>
            <a:r>
              <a:rPr lang="en-US" dirty="0" err="1"/>
              <a:t>ketiga</a:t>
            </a:r>
            <a:r>
              <a:rPr lang="en-US" dirty="0"/>
              <a:t> 10%, dan di </a:t>
            </a:r>
            <a:r>
              <a:rPr lang="en-US" dirty="0" err="1"/>
              <a:t>cabang</a:t>
            </a:r>
            <a:r>
              <a:rPr lang="en-US" dirty="0"/>
              <a:t> </a:t>
            </a:r>
            <a:r>
              <a:rPr lang="en-US" dirty="0" err="1"/>
              <a:t>keempat</a:t>
            </a:r>
            <a:r>
              <a:rPr lang="en-US" dirty="0"/>
              <a:t> </a:t>
            </a:r>
            <a:r>
              <a:rPr lang="en-US" dirty="0" err="1"/>
              <a:t>tetap</a:t>
            </a:r>
            <a:r>
              <a:rPr lang="en-US" dirty="0"/>
              <a:t> 5%.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satu</a:t>
            </a:r>
            <a:r>
              <a:rPr lang="en-US" dirty="0"/>
              <a:t> </a:t>
            </a:r>
            <a:r>
              <a:rPr lang="en-US" dirty="0" err="1"/>
              <a:t>minggu</a:t>
            </a:r>
            <a:r>
              <a:rPr lang="en-US" dirty="0"/>
              <a:t> </a:t>
            </a:r>
            <a:r>
              <a:rPr lang="en-US" dirty="0" err="1"/>
              <a:t>peneliti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mengetahui</a:t>
            </a:r>
            <a:r>
              <a:rPr lang="en-US" dirty="0"/>
              <a:t>  </a:t>
            </a:r>
            <a:r>
              <a:rPr lang="en-US" dirty="0" err="1"/>
              <a:t>determinasi</a:t>
            </a:r>
            <a:r>
              <a:rPr lang="en-US" dirty="0"/>
              <a:t>  </a:t>
            </a:r>
            <a:r>
              <a:rPr lang="en-US" dirty="0" err="1"/>
              <a:t>faktor</a:t>
            </a:r>
            <a:r>
              <a:rPr lang="en-US" dirty="0"/>
              <a:t> </a:t>
            </a:r>
            <a:r>
              <a:rPr lang="en-US" dirty="0" err="1"/>
              <a:t>pengaruh</a:t>
            </a:r>
            <a:r>
              <a:rPr lang="en-US" dirty="0"/>
              <a:t>, </a:t>
            </a:r>
            <a:r>
              <a:rPr lang="en-US" dirty="0" err="1"/>
              <a:t>suku</a:t>
            </a:r>
            <a:r>
              <a:rPr lang="en-US" dirty="0"/>
              <a:t> </a:t>
            </a:r>
            <a:r>
              <a:rPr lang="en-US" dirty="0" err="1"/>
              <a:t>bunga</a:t>
            </a:r>
            <a:r>
              <a:rPr lang="en-US" dirty="0"/>
              <a:t> pada </a:t>
            </a:r>
            <a:r>
              <a:rPr lang="en-US" dirty="0" err="1"/>
              <a:t>mobilisasi</a:t>
            </a:r>
            <a:r>
              <a:rPr lang="en-US" dirty="0"/>
              <a:t> </a:t>
            </a:r>
            <a:r>
              <a:rPr lang="en-US" dirty="0" err="1"/>
              <a:t>deposito</a:t>
            </a:r>
            <a:r>
              <a:rPr lang="en-US" dirty="0"/>
              <a:t>.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35797764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en-US" b="1" dirty="0"/>
              <a:t>MEETING TOPIC OBJECTIVES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066800"/>
            <a:ext cx="8208000" cy="5436000"/>
          </a:xfr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457200" indent="-457200">
              <a:buAutoNum type="arabicPeriod"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Mampu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menjelaskan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keuntungan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tehnologi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komunikasi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bisnis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>
              <a:buNone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Mengerti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Software PC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sederhana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digunakan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penelitian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Memiliki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ide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tentang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sistem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informasi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dapat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dilakukan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penelitian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bisnis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>
              <a:buNone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4.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Mengetahui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tentang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Internet, Intranet, browsers, and web sites. </a:t>
            </a:r>
          </a:p>
          <a:p>
            <a:pPr>
              <a:buNone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5.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Mengerti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tentang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manfaat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dan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bahaya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e-mail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komunikasi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bisnis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>
              <a:buNone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6.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Memiliki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pengetahuan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tentang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penyimpanan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dan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penggalian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data. </a:t>
            </a:r>
          </a:p>
          <a:p>
            <a:pPr>
              <a:buNone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7.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Mengetahui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potensi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penyalahgunaan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tehnologi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dan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bagaimana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menjaga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dari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hal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tersebut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 	</a:t>
            </a:r>
          </a:p>
          <a:p>
            <a:pPr>
              <a:buNone/>
            </a:pP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440363"/>
          </a:xfr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 fontScale="92500" lnSpcReduction="10000"/>
          </a:bodyPr>
          <a:lstStyle/>
          <a:p>
            <a:r>
              <a:rPr lang="en-US" b="1" dirty="0" err="1"/>
              <a:t>Contoh</a:t>
            </a:r>
            <a:r>
              <a:rPr lang="en-US" b="1" dirty="0"/>
              <a:t> </a:t>
            </a:r>
            <a:r>
              <a:rPr lang="en-US" b="1" dirty="0" err="1"/>
              <a:t>Eksperimen</a:t>
            </a:r>
            <a:r>
              <a:rPr lang="en-US" b="1" dirty="0"/>
              <a:t> Lab</a:t>
            </a:r>
            <a:r>
              <a:rPr lang="en-US" dirty="0"/>
              <a:t>: </a:t>
            </a:r>
            <a:r>
              <a:rPr lang="en-US" dirty="0" err="1"/>
              <a:t>peneliti</a:t>
            </a:r>
            <a:r>
              <a:rPr lang="en-US" dirty="0"/>
              <a:t> </a:t>
            </a:r>
            <a:r>
              <a:rPr lang="en-US" dirty="0" err="1"/>
              <a:t>menciptakan</a:t>
            </a:r>
            <a:r>
              <a:rPr lang="en-US" dirty="0"/>
              <a:t> </a:t>
            </a:r>
            <a:r>
              <a:rPr lang="en-US" dirty="0" err="1"/>
              <a:t>lingkungan</a:t>
            </a:r>
            <a:r>
              <a:rPr lang="en-US" dirty="0"/>
              <a:t> </a:t>
            </a:r>
            <a:r>
              <a:rPr lang="en-US" dirty="0" err="1"/>
              <a:t>laboratorium</a:t>
            </a:r>
            <a:r>
              <a:rPr lang="en-US" dirty="0"/>
              <a:t> </a:t>
            </a:r>
            <a:r>
              <a:rPr lang="en-US" dirty="0" err="1"/>
              <a:t>buatan</a:t>
            </a:r>
            <a:r>
              <a:rPr lang="en-US" dirty="0"/>
              <a:t> (</a:t>
            </a:r>
            <a:r>
              <a:rPr lang="en-US" dirty="0" err="1"/>
              <a:t>artifisial</a:t>
            </a:r>
            <a:r>
              <a:rPr lang="en-US" dirty="0"/>
              <a:t>) dan </a:t>
            </a:r>
            <a:r>
              <a:rPr lang="en-US" dirty="0" err="1"/>
              <a:t>melakukan</a:t>
            </a:r>
            <a:r>
              <a:rPr lang="en-US" dirty="0"/>
              <a:t> </a:t>
            </a:r>
            <a:r>
              <a:rPr lang="en-US" dirty="0" err="1"/>
              <a:t>manipulasi</a:t>
            </a:r>
            <a:r>
              <a:rPr lang="en-US" dirty="0"/>
              <a:t> </a:t>
            </a:r>
            <a:r>
              <a:rPr lang="en-US" dirty="0" err="1"/>
              <a:t>suku</a:t>
            </a:r>
            <a:r>
              <a:rPr lang="en-US" dirty="0"/>
              <a:t> </a:t>
            </a:r>
            <a:r>
              <a:rPr lang="en-US" dirty="0" err="1"/>
              <a:t>bunga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tabungan</a:t>
            </a:r>
            <a:r>
              <a:rPr lang="en-US" dirty="0"/>
              <a:t>.</a:t>
            </a:r>
          </a:p>
          <a:p>
            <a:r>
              <a:rPr lang="en-US" dirty="0" err="1"/>
              <a:t>Subyek</a:t>
            </a:r>
            <a:r>
              <a:rPr lang="en-US" dirty="0"/>
              <a:t> yang </a:t>
            </a:r>
            <a:r>
              <a:rPr lang="en-US" dirty="0" err="1"/>
              <a:t>dipilih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sampel</a:t>
            </a:r>
            <a:r>
              <a:rPr lang="en-US" dirty="0"/>
              <a:t>  </a:t>
            </a:r>
            <a:r>
              <a:rPr lang="en-US" dirty="0" err="1"/>
              <a:t>memiliki</a:t>
            </a:r>
            <a:r>
              <a:rPr lang="en-US" dirty="0"/>
              <a:t> background yang </a:t>
            </a:r>
            <a:r>
              <a:rPr lang="en-US" dirty="0" err="1"/>
              <a:t>sama</a:t>
            </a:r>
            <a:r>
              <a:rPr lang="en-US" dirty="0"/>
              <a:t> (</a:t>
            </a:r>
            <a:r>
              <a:rPr lang="en-US" dirty="0" err="1"/>
              <a:t>misal</a:t>
            </a:r>
            <a:r>
              <a:rPr lang="en-US" dirty="0"/>
              <a:t>: </a:t>
            </a:r>
            <a:r>
              <a:rPr lang="en-US" dirty="0" err="1"/>
              <a:t>mhs</a:t>
            </a:r>
            <a:r>
              <a:rPr lang="en-US" dirty="0"/>
              <a:t> yang </a:t>
            </a:r>
            <a:r>
              <a:rPr lang="en-US" dirty="0" err="1"/>
              <a:t>ikut</a:t>
            </a:r>
            <a:r>
              <a:rPr lang="en-US" dirty="0"/>
              <a:t> </a:t>
            </a:r>
            <a:r>
              <a:rPr lang="en-US" dirty="0" err="1"/>
              <a:t>mata</a:t>
            </a:r>
            <a:r>
              <a:rPr lang="en-US" dirty="0"/>
              <a:t> </a:t>
            </a:r>
            <a:r>
              <a:rPr lang="en-US" dirty="0" err="1"/>
              <a:t>kuliah</a:t>
            </a:r>
            <a:r>
              <a:rPr lang="en-US" dirty="0"/>
              <a:t> </a:t>
            </a:r>
            <a:r>
              <a:rPr lang="en-US" dirty="0" err="1"/>
              <a:t>eko</a:t>
            </a:r>
            <a:r>
              <a:rPr lang="en-US" dirty="0"/>
              <a:t> </a:t>
            </a:r>
            <a:r>
              <a:rPr lang="en-US" dirty="0" err="1"/>
              <a:t>moneter</a:t>
            </a:r>
            <a:r>
              <a:rPr lang="en-US" dirty="0"/>
              <a:t>). </a:t>
            </a:r>
          </a:p>
          <a:p>
            <a:r>
              <a:rPr lang="en-US" dirty="0"/>
              <a:t>Jika </a:t>
            </a:r>
            <a:r>
              <a:rPr lang="en-US" dirty="0" err="1"/>
              <a:t>tabungan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keempat</a:t>
            </a:r>
            <a:r>
              <a:rPr lang="en-US" dirty="0"/>
              <a:t> </a:t>
            </a:r>
            <a:r>
              <a:rPr lang="en-US" dirty="0" err="1"/>
              <a:t>kelompok</a:t>
            </a:r>
            <a:r>
              <a:rPr lang="en-US" dirty="0"/>
              <a:t> </a:t>
            </a:r>
            <a:r>
              <a:rPr lang="en-US" dirty="0" err="1"/>
              <a:t>meningkat</a:t>
            </a:r>
            <a:r>
              <a:rPr lang="en-US" dirty="0"/>
              <a:t> </a:t>
            </a:r>
            <a:r>
              <a:rPr lang="en-US" dirty="0" err="1"/>
              <a:t>progresif</a:t>
            </a:r>
            <a:r>
              <a:rPr lang="en-US" dirty="0"/>
              <a:t> </a:t>
            </a:r>
            <a:r>
              <a:rPr lang="en-US" dirty="0" err="1"/>
              <a:t>sejalan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peningkatan</a:t>
            </a:r>
            <a:r>
              <a:rPr lang="en-US" dirty="0"/>
              <a:t> </a:t>
            </a:r>
            <a:r>
              <a:rPr lang="en-US" dirty="0" err="1"/>
              <a:t>suku</a:t>
            </a:r>
            <a:r>
              <a:rPr lang="en-US" dirty="0"/>
              <a:t> </a:t>
            </a:r>
            <a:r>
              <a:rPr lang="en-US" dirty="0" err="1"/>
              <a:t>bunga</a:t>
            </a:r>
            <a:r>
              <a:rPr lang="en-US" dirty="0"/>
              <a:t>, </a:t>
            </a:r>
            <a:r>
              <a:rPr lang="en-US" dirty="0" err="1"/>
              <a:t>maka</a:t>
            </a:r>
            <a:r>
              <a:rPr lang="en-US" dirty="0"/>
              <a:t> </a:t>
            </a:r>
            <a:r>
              <a:rPr lang="en-US" dirty="0" err="1"/>
              <a:t>peneliti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membangun</a:t>
            </a:r>
            <a:r>
              <a:rPr lang="en-US" dirty="0"/>
              <a:t> </a:t>
            </a:r>
            <a:r>
              <a:rPr lang="en-US" dirty="0" err="1"/>
              <a:t>hubungan</a:t>
            </a:r>
            <a:r>
              <a:rPr lang="en-US" dirty="0"/>
              <a:t> </a:t>
            </a:r>
            <a:r>
              <a:rPr lang="en-US" dirty="0" err="1"/>
              <a:t>penyebab</a:t>
            </a:r>
            <a:r>
              <a:rPr lang="en-US" dirty="0"/>
              <a:t> dan </a:t>
            </a:r>
            <a:r>
              <a:rPr lang="en-US" dirty="0" err="1"/>
              <a:t>pengaruh</a:t>
            </a:r>
            <a:r>
              <a:rPr lang="en-US" dirty="0"/>
              <a:t> </a:t>
            </a:r>
            <a:r>
              <a:rPr lang="en-US" dirty="0" err="1"/>
              <a:t>antara</a:t>
            </a:r>
            <a:r>
              <a:rPr lang="en-US" dirty="0"/>
              <a:t> </a:t>
            </a:r>
            <a:r>
              <a:rPr lang="en-US" dirty="0" err="1"/>
              <a:t>suku</a:t>
            </a:r>
            <a:r>
              <a:rPr lang="en-US" dirty="0"/>
              <a:t> </a:t>
            </a:r>
            <a:r>
              <a:rPr lang="en-US" dirty="0" err="1"/>
              <a:t>bunga</a:t>
            </a:r>
            <a:r>
              <a:rPr lang="en-US" dirty="0"/>
              <a:t> dan </a:t>
            </a:r>
            <a:r>
              <a:rPr lang="en-US" dirty="0" err="1"/>
              <a:t>deposito</a:t>
            </a:r>
            <a:r>
              <a:rPr lang="en-US" dirty="0"/>
              <a:t>.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34405F-CB43-4C81-B1D9-0D0FE0DA1DAF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 err="1"/>
              <a:t>Survei</a:t>
            </a:r>
            <a:r>
              <a:rPr lang="en-US" dirty="0"/>
              <a:t> </a:t>
            </a:r>
            <a:r>
              <a:rPr lang="en-US" dirty="0" err="1"/>
              <a:t>Literatur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B3948E-8DD5-4120-B154-440447F7F1DD}"/>
              </a:ext>
            </a:extLst>
          </p:cNvPr>
          <p:cNvSpPr>
            <a:spLocks noGrp="1"/>
          </p:cNvSpPr>
          <p:nvPr>
            <p:ph idx="1"/>
          </p:nvPr>
        </p:nvSpPr>
        <p:spPr>
          <a:solidFill>
            <a:schemeClr val="bg2"/>
          </a:solidFill>
        </p:spPr>
        <p:txBody>
          <a:bodyPr>
            <a:normAutofit fontScale="92500" lnSpcReduction="10000"/>
          </a:bodyPr>
          <a:lstStyle/>
          <a:p>
            <a:pPr algn="just"/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dokumentasi</a:t>
            </a:r>
            <a:r>
              <a:rPr lang="en-US" dirty="0"/>
              <a:t> </a:t>
            </a:r>
            <a:r>
              <a:rPr lang="en-US" dirty="0" err="1"/>
              <a:t>kajian</a:t>
            </a:r>
            <a:r>
              <a:rPr lang="en-US" dirty="0"/>
              <a:t> </a:t>
            </a:r>
            <a:r>
              <a:rPr lang="en-US" dirty="0" err="1"/>
              <a:t>menyeluruh</a:t>
            </a:r>
            <a:r>
              <a:rPr lang="en-US" dirty="0"/>
              <a:t> </a:t>
            </a:r>
            <a:r>
              <a:rPr lang="en-US" dirty="0" err="1"/>
              <a:t>atas</a:t>
            </a:r>
            <a:r>
              <a:rPr lang="en-US" dirty="0"/>
              <a:t> </a:t>
            </a:r>
            <a:r>
              <a:rPr lang="en-US" dirty="0" err="1"/>
              <a:t>pekerjaan</a:t>
            </a:r>
            <a:r>
              <a:rPr lang="en-US" dirty="0"/>
              <a:t> yang </a:t>
            </a:r>
            <a:r>
              <a:rPr lang="en-US" dirty="0" err="1"/>
              <a:t>dipublikasi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dipublikasi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sumber</a:t>
            </a:r>
            <a:r>
              <a:rPr lang="en-US" dirty="0"/>
              <a:t> data </a:t>
            </a:r>
            <a:r>
              <a:rPr lang="en-US" dirty="0" err="1"/>
              <a:t>sekunder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lingkup</a:t>
            </a:r>
            <a:r>
              <a:rPr lang="en-US" dirty="0"/>
              <a:t> </a:t>
            </a:r>
            <a:r>
              <a:rPr lang="en-US" dirty="0" err="1"/>
              <a:t>spesifik</a:t>
            </a:r>
            <a:r>
              <a:rPr lang="en-US" dirty="0"/>
              <a:t> yang </a:t>
            </a:r>
            <a:r>
              <a:rPr lang="en-US" dirty="0" err="1"/>
              <a:t>peneliti</a:t>
            </a:r>
            <a:r>
              <a:rPr lang="en-US" dirty="0"/>
              <a:t> </a:t>
            </a:r>
            <a:r>
              <a:rPr lang="en-US" dirty="0" err="1"/>
              <a:t>tertarik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menelitinya</a:t>
            </a:r>
            <a:r>
              <a:rPr lang="en-US" dirty="0"/>
              <a:t>. </a:t>
            </a:r>
          </a:p>
          <a:p>
            <a:pPr algn="just"/>
            <a:r>
              <a:rPr lang="en-US" dirty="0" err="1"/>
              <a:t>Perpustakaan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basis </a:t>
            </a:r>
            <a:r>
              <a:rPr lang="en-US" dirty="0" err="1"/>
              <a:t>penyimpanan</a:t>
            </a:r>
            <a:r>
              <a:rPr lang="en-US" dirty="0"/>
              <a:t> yang kaya </a:t>
            </a:r>
            <a:r>
              <a:rPr lang="en-US" dirty="0" err="1"/>
              <a:t>untuk</a:t>
            </a:r>
            <a:r>
              <a:rPr lang="en-US" dirty="0"/>
              <a:t> data </a:t>
            </a:r>
            <a:r>
              <a:rPr lang="en-US" dirty="0" err="1"/>
              <a:t>sekunder</a:t>
            </a:r>
            <a:r>
              <a:rPr lang="en-US" dirty="0"/>
              <a:t>, </a:t>
            </a:r>
            <a:r>
              <a:rPr lang="en-US" dirty="0" err="1"/>
              <a:t>peneliti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menggunakan</a:t>
            </a:r>
            <a:r>
              <a:rPr lang="en-US" dirty="0"/>
              <a:t> </a:t>
            </a:r>
            <a:r>
              <a:rPr lang="en-US" dirty="0" err="1"/>
              <a:t>waktu</a:t>
            </a:r>
            <a:r>
              <a:rPr lang="en-US" dirty="0"/>
              <a:t> </a:t>
            </a:r>
            <a:r>
              <a:rPr lang="en-US" dirty="0" err="1"/>
              <a:t>beberapa</a:t>
            </a:r>
            <a:r>
              <a:rPr lang="en-US" dirty="0"/>
              <a:t> </a:t>
            </a:r>
            <a:r>
              <a:rPr lang="en-US" dirty="0" err="1"/>
              <a:t>minggu</a:t>
            </a:r>
            <a:r>
              <a:rPr lang="en-US" dirty="0"/>
              <a:t> dan </a:t>
            </a:r>
            <a:r>
              <a:rPr lang="en-US" dirty="0" err="1"/>
              <a:t>beberapa</a:t>
            </a:r>
            <a:r>
              <a:rPr lang="en-US" dirty="0"/>
              <a:t> </a:t>
            </a:r>
            <a:r>
              <a:rPr lang="en-US" dirty="0" err="1"/>
              <a:t>bulan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mempelajari</a:t>
            </a:r>
            <a:r>
              <a:rPr lang="en-US" dirty="0"/>
              <a:t> </a:t>
            </a:r>
            <a:r>
              <a:rPr lang="en-US" dirty="0" err="1"/>
              <a:t>buku</a:t>
            </a:r>
            <a:r>
              <a:rPr lang="en-US" dirty="0"/>
              <a:t>, </a:t>
            </a:r>
            <a:r>
              <a:rPr lang="en-US" dirty="0" err="1"/>
              <a:t>jurnal</a:t>
            </a:r>
            <a:r>
              <a:rPr lang="en-US" dirty="0"/>
              <a:t>, </a:t>
            </a:r>
            <a:r>
              <a:rPr lang="en-US" dirty="0" err="1"/>
              <a:t>koran</a:t>
            </a:r>
            <a:r>
              <a:rPr lang="en-US" dirty="0"/>
              <a:t>, </a:t>
            </a:r>
            <a:r>
              <a:rPr lang="en-US" dirty="0" err="1"/>
              <a:t>majalah</a:t>
            </a:r>
            <a:r>
              <a:rPr lang="en-US" dirty="0"/>
              <a:t>, proceeding conference, </a:t>
            </a:r>
            <a:r>
              <a:rPr lang="en-US" dirty="0" err="1"/>
              <a:t>desertasi</a:t>
            </a:r>
            <a:r>
              <a:rPr lang="en-US" dirty="0"/>
              <a:t> </a:t>
            </a:r>
            <a:r>
              <a:rPr lang="en-US" dirty="0" err="1"/>
              <a:t>doktor</a:t>
            </a:r>
            <a:r>
              <a:rPr lang="en-US" dirty="0"/>
              <a:t>, thesis master, </a:t>
            </a:r>
            <a:r>
              <a:rPr lang="en-US" dirty="0" err="1"/>
              <a:t>publikasi</a:t>
            </a:r>
            <a:r>
              <a:rPr lang="en-US" dirty="0"/>
              <a:t> </a:t>
            </a:r>
            <a:r>
              <a:rPr lang="en-US" dirty="0" err="1"/>
              <a:t>pemerintah</a:t>
            </a:r>
            <a:r>
              <a:rPr lang="en-US" dirty="0"/>
              <a:t> </a:t>
            </a:r>
            <a:r>
              <a:rPr lang="en-US" dirty="0" err="1"/>
              <a:t>dll</a:t>
            </a:r>
            <a:r>
              <a:rPr lang="en-US" dirty="0"/>
              <a:t>. 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278763574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6F78C6-97D5-43C1-813C-B8B01E6FF0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1524000"/>
            <a:ext cx="8229600" cy="4525963"/>
          </a:xfrm>
        </p:spPr>
        <p:txBody>
          <a:bodyPr/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dirty="0"/>
              <a:t>THANK YOU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38637172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 err="1"/>
              <a:t>Keuntungan</a:t>
            </a:r>
            <a:r>
              <a:rPr lang="en-US" dirty="0"/>
              <a:t> </a:t>
            </a:r>
            <a:r>
              <a:rPr lang="en-US" dirty="0" err="1"/>
              <a:t>Tehnologi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 fontScale="85000" lnSpcReduction="10000"/>
          </a:bodyPr>
          <a:lstStyle/>
          <a:p>
            <a:r>
              <a:rPr lang="en-US" dirty="0" err="1">
                <a:latin typeface="Times New Roman" pitchFamily="18" charset="0"/>
                <a:cs typeface="Times New Roman" pitchFamily="18" charset="0"/>
              </a:rPr>
              <a:t>Technologi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adalah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hardware, software, and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alat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komunikasi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lain yang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membantu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mencapai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hasil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bisnis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diinginkan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.  </a:t>
            </a:r>
          </a:p>
          <a:p>
            <a:r>
              <a:rPr lang="en-US" dirty="0" err="1">
                <a:latin typeface="Times New Roman" pitchFamily="18" charset="0"/>
                <a:cs typeface="Times New Roman" pitchFamily="18" charset="0"/>
              </a:rPr>
              <a:t>Contoh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ketika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menulis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proposal,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saat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mengolah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data, software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ekonometri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adalah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alat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tepat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digunakan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Jika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ingin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mendapatkan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publikasi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sebuah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topik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menjadi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ketertarikan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, dan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mengejar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data yang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diinginkan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menggunakan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Web dan Internet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adalah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alat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efektif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dirty="0" err="1">
                <a:latin typeface="Times New Roman" pitchFamily="18" charset="0"/>
                <a:cs typeface="Times New Roman" pitchFamily="18" charset="0"/>
              </a:rPr>
              <a:t>Lakukan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perbandingan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pada masa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sebelum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dan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setelah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keberadaan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internet. 	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US" dirty="0" err="1"/>
              <a:t>Definisi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 fontScale="85000" lnSpcReduction="20000"/>
          </a:bodyPr>
          <a:lstStyle/>
          <a:p>
            <a:r>
              <a:rPr lang="en-US" dirty="0"/>
              <a:t>Internet </a:t>
            </a:r>
            <a:r>
              <a:rPr lang="en-US" dirty="0" err="1"/>
              <a:t>adalah</a:t>
            </a:r>
            <a:r>
              <a:rPr lang="en-US" dirty="0"/>
              <a:t> global network </a:t>
            </a:r>
            <a:r>
              <a:rPr lang="en-US" dirty="0" err="1"/>
              <a:t>komputer</a:t>
            </a:r>
            <a:r>
              <a:rPr lang="en-US" dirty="0"/>
              <a:t> yang </a:t>
            </a:r>
            <a:r>
              <a:rPr lang="en-US" dirty="0" err="1"/>
              <a:t>sangat</a:t>
            </a:r>
            <a:r>
              <a:rPr lang="en-US" dirty="0"/>
              <a:t> </a:t>
            </a:r>
            <a:r>
              <a:rPr lang="en-US" dirty="0" err="1"/>
              <a:t>luas</a:t>
            </a:r>
            <a:r>
              <a:rPr lang="en-US" dirty="0"/>
              <a:t> dan </a:t>
            </a:r>
            <a:r>
              <a:rPr lang="en-US" dirty="0" err="1"/>
              <a:t>menghubungkan</a:t>
            </a:r>
            <a:r>
              <a:rPr lang="en-US" dirty="0"/>
              <a:t> orang dan </a:t>
            </a:r>
            <a:r>
              <a:rPr lang="en-US" dirty="0" err="1"/>
              <a:t>informasi</a:t>
            </a:r>
            <a:r>
              <a:rPr lang="en-US" dirty="0"/>
              <a:t>, </a:t>
            </a:r>
            <a:r>
              <a:rPr lang="en-US" dirty="0" err="1"/>
              <a:t>terbuka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kemungkinan</a:t>
            </a:r>
            <a:r>
              <a:rPr lang="en-US" dirty="0"/>
              <a:t> yang </a:t>
            </a:r>
            <a:r>
              <a:rPr lang="en-US" dirty="0" err="1"/>
              <a:t>sangat</a:t>
            </a:r>
            <a:r>
              <a:rPr lang="en-US" dirty="0"/>
              <a:t> </a:t>
            </a:r>
            <a:r>
              <a:rPr lang="en-US" dirty="0" err="1"/>
              <a:t>luas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mempercepat</a:t>
            </a:r>
            <a:r>
              <a:rPr lang="en-US" dirty="0"/>
              <a:t> </a:t>
            </a:r>
            <a:r>
              <a:rPr lang="en-US" dirty="0" err="1"/>
              <a:t>penelitian</a:t>
            </a:r>
            <a:r>
              <a:rPr lang="en-US" dirty="0"/>
              <a:t> dan </a:t>
            </a:r>
            <a:r>
              <a:rPr lang="en-US" dirty="0" err="1"/>
              <a:t>memperluas</a:t>
            </a:r>
            <a:r>
              <a:rPr lang="en-US" dirty="0"/>
              <a:t> </a:t>
            </a:r>
            <a:r>
              <a:rPr lang="en-US" dirty="0" err="1"/>
              <a:t>jangkauan</a:t>
            </a:r>
            <a:r>
              <a:rPr lang="en-US" dirty="0"/>
              <a:t> </a:t>
            </a:r>
            <a:r>
              <a:rPr lang="en-US" dirty="0" err="1"/>
              <a:t>oportunitas</a:t>
            </a:r>
            <a:r>
              <a:rPr lang="en-US" dirty="0"/>
              <a:t> </a:t>
            </a:r>
            <a:r>
              <a:rPr lang="en-US" dirty="0" err="1"/>
              <a:t>bisnis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 </a:t>
            </a:r>
            <a:r>
              <a:rPr lang="en-US" dirty="0" err="1"/>
              <a:t>seluruh</a:t>
            </a:r>
            <a:r>
              <a:rPr lang="en-US" dirty="0"/>
              <a:t> dunia. </a:t>
            </a:r>
            <a:r>
              <a:rPr lang="en-US" dirty="0" err="1"/>
              <a:t>Karena</a:t>
            </a:r>
            <a:r>
              <a:rPr lang="en-US" dirty="0"/>
              <a:t> internet </a:t>
            </a:r>
            <a:r>
              <a:rPr lang="en-US" dirty="0" err="1"/>
              <a:t>menghubungkan</a:t>
            </a:r>
            <a:r>
              <a:rPr lang="en-US" dirty="0"/>
              <a:t> </a:t>
            </a:r>
            <a:r>
              <a:rPr lang="en-US" dirty="0" err="1"/>
              <a:t>kita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 </a:t>
            </a:r>
            <a:r>
              <a:rPr lang="en-US" dirty="0" err="1"/>
              <a:t>seluruh</a:t>
            </a:r>
            <a:r>
              <a:rPr lang="en-US" dirty="0"/>
              <a:t> </a:t>
            </a:r>
            <a:r>
              <a:rPr lang="en-US" dirty="0" err="1"/>
              <a:t>dunia</a:t>
            </a:r>
            <a:r>
              <a:rPr lang="en-US" dirty="0"/>
              <a:t>.</a:t>
            </a:r>
          </a:p>
          <a:p>
            <a:r>
              <a:rPr lang="en-US" dirty="0"/>
              <a:t>E-mail: electronic mail </a:t>
            </a:r>
            <a:r>
              <a:rPr lang="en-US" dirty="0" err="1"/>
              <a:t>adalah</a:t>
            </a:r>
            <a:r>
              <a:rPr lang="en-US" dirty="0"/>
              <a:t> primary mode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komunikasi</a:t>
            </a:r>
            <a:r>
              <a:rPr lang="en-US" dirty="0"/>
              <a:t> </a:t>
            </a:r>
            <a:r>
              <a:rPr lang="en-US" dirty="0" err="1"/>
              <a:t>bisnis</a:t>
            </a:r>
            <a:r>
              <a:rPr lang="en-US" dirty="0"/>
              <a:t> </a:t>
            </a:r>
            <a:r>
              <a:rPr lang="en-US" dirty="0" err="1"/>
              <a:t>baik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internal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eksternal</a:t>
            </a:r>
            <a:r>
              <a:rPr lang="en-US" dirty="0"/>
              <a:t> </a:t>
            </a:r>
            <a:r>
              <a:rPr lang="en-US" dirty="0" err="1"/>
              <a:t>lingkungan</a:t>
            </a:r>
            <a:r>
              <a:rPr lang="en-US" dirty="0"/>
              <a:t> (private or government).</a:t>
            </a:r>
          </a:p>
          <a:p>
            <a:r>
              <a:rPr lang="en-US" dirty="0"/>
              <a:t>Intranet: link </a:t>
            </a:r>
            <a:r>
              <a:rPr lang="en-US" dirty="0" err="1"/>
              <a:t>jaringan</a:t>
            </a:r>
            <a:r>
              <a:rPr lang="en-US" dirty="0"/>
              <a:t> data internal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organisasi</a:t>
            </a:r>
            <a:r>
              <a:rPr lang="en-US" dirty="0"/>
              <a:t> yang </a:t>
            </a:r>
            <a:r>
              <a:rPr lang="en-US" dirty="0" err="1"/>
              <a:t>mencegah</a:t>
            </a:r>
            <a:r>
              <a:rPr lang="en-US" dirty="0"/>
              <a:t> </a:t>
            </a:r>
            <a:r>
              <a:rPr lang="en-US" dirty="0" err="1"/>
              <a:t>akses</a:t>
            </a:r>
            <a:r>
              <a:rPr lang="en-US" dirty="0"/>
              <a:t> orang </a:t>
            </a:r>
            <a:r>
              <a:rPr lang="en-US" dirty="0" err="1"/>
              <a:t>luar</a:t>
            </a:r>
            <a:r>
              <a:rPr lang="en-US" dirty="0"/>
              <a:t> di </a:t>
            </a:r>
            <a:r>
              <a:rPr lang="en-US" dirty="0" err="1"/>
              <a:t>luar</a:t>
            </a:r>
            <a:r>
              <a:rPr lang="en-US" dirty="0"/>
              <a:t> </a:t>
            </a:r>
            <a:r>
              <a:rPr lang="en-US" dirty="0" err="1"/>
              <a:t>organisasi</a:t>
            </a:r>
            <a:r>
              <a:rPr lang="en-US" dirty="0"/>
              <a:t>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 err="1"/>
              <a:t>Pengelolaan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Informasi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4525963"/>
          </a:xfr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 fontScale="92500" lnSpcReduction="20000"/>
          </a:bodyPr>
          <a:lstStyle/>
          <a:p>
            <a:r>
              <a:rPr lang="en-US" dirty="0" err="1"/>
              <a:t>Manajerial</a:t>
            </a:r>
            <a:r>
              <a:rPr lang="en-US" dirty="0"/>
              <a:t> </a:t>
            </a:r>
            <a:r>
              <a:rPr lang="en-US" dirty="0" err="1"/>
              <a:t>Pengambilan</a:t>
            </a:r>
            <a:r>
              <a:rPr lang="en-US" dirty="0"/>
              <a:t> Keputusan </a:t>
            </a:r>
            <a:r>
              <a:rPr lang="en-US" dirty="0" err="1"/>
              <a:t>membutuhkan</a:t>
            </a:r>
            <a:r>
              <a:rPr lang="en-US" dirty="0"/>
              <a:t> </a:t>
            </a:r>
            <a:r>
              <a:rPr lang="en-US" dirty="0" err="1"/>
              <a:t>informasi</a:t>
            </a:r>
            <a:r>
              <a:rPr lang="en-US" dirty="0"/>
              <a:t> dan </a:t>
            </a:r>
            <a:r>
              <a:rPr lang="en-US" dirty="0" err="1"/>
              <a:t>bagaimana</a:t>
            </a:r>
            <a:r>
              <a:rPr lang="en-US" dirty="0"/>
              <a:t> </a:t>
            </a:r>
            <a:r>
              <a:rPr lang="en-US" dirty="0" err="1"/>
              <a:t>menyimpan</a:t>
            </a:r>
            <a:r>
              <a:rPr lang="en-US" dirty="0"/>
              <a:t> data </a:t>
            </a:r>
            <a:r>
              <a:rPr lang="en-US" dirty="0" err="1"/>
              <a:t>serta</a:t>
            </a:r>
            <a:r>
              <a:rPr lang="en-US" dirty="0"/>
              <a:t> </a:t>
            </a:r>
            <a:r>
              <a:rPr lang="en-US" dirty="0" err="1"/>
              <a:t>menggali</a:t>
            </a:r>
            <a:r>
              <a:rPr lang="en-US" dirty="0"/>
              <a:t> data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bagian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informasi</a:t>
            </a:r>
            <a:r>
              <a:rPr lang="en-US" dirty="0"/>
              <a:t>.</a:t>
            </a:r>
          </a:p>
          <a:p>
            <a:r>
              <a:rPr lang="en-US" dirty="0" err="1"/>
              <a:t>Penyimpanan</a:t>
            </a:r>
            <a:r>
              <a:rPr lang="en-US" dirty="0"/>
              <a:t> data (</a:t>
            </a:r>
            <a:r>
              <a:rPr lang="en-US" dirty="0" err="1"/>
              <a:t>pusat</a:t>
            </a:r>
            <a:r>
              <a:rPr lang="en-US" dirty="0"/>
              <a:t>  </a:t>
            </a:r>
            <a:r>
              <a:rPr lang="en-US" dirty="0" err="1"/>
              <a:t>penyimpanan</a:t>
            </a:r>
            <a:r>
              <a:rPr lang="en-US" dirty="0"/>
              <a:t> data) yang </a:t>
            </a:r>
            <a:r>
              <a:rPr lang="en-US" dirty="0" err="1"/>
              <a:t>berasal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sumber</a:t>
            </a:r>
            <a:r>
              <a:rPr lang="en-US" dirty="0"/>
              <a:t> </a:t>
            </a:r>
            <a:r>
              <a:rPr lang="en-US" dirty="0" err="1"/>
              <a:t>eksternal</a:t>
            </a:r>
            <a:r>
              <a:rPr lang="en-US" dirty="0"/>
              <a:t> yang </a:t>
            </a:r>
            <a:r>
              <a:rPr lang="en-US" dirty="0" err="1"/>
              <a:t>berbeda</a:t>
            </a:r>
            <a:r>
              <a:rPr lang="en-US" dirty="0"/>
              <a:t>.</a:t>
            </a:r>
          </a:p>
          <a:p>
            <a:r>
              <a:rPr lang="en-US" dirty="0" err="1"/>
              <a:t>Kegiatan</a:t>
            </a:r>
            <a:r>
              <a:rPr lang="en-US" dirty="0"/>
              <a:t> </a:t>
            </a:r>
            <a:r>
              <a:rPr lang="en-US" dirty="0" err="1"/>
              <a:t>mengunduh</a:t>
            </a:r>
            <a:r>
              <a:rPr lang="en-US" dirty="0"/>
              <a:t> data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dinyatakan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proses </a:t>
            </a:r>
            <a:r>
              <a:rPr lang="en-US" dirty="0" err="1"/>
              <a:t>penyadapan</a:t>
            </a:r>
            <a:r>
              <a:rPr lang="en-US" dirty="0"/>
              <a:t>, </a:t>
            </a:r>
            <a:r>
              <a:rPr lang="en-US" dirty="0" err="1"/>
              <a:t>pentransferan</a:t>
            </a:r>
            <a:r>
              <a:rPr lang="en-US" dirty="0"/>
              <a:t>, dan </a:t>
            </a:r>
            <a:r>
              <a:rPr lang="en-US" dirty="0" err="1"/>
              <a:t>menyatupadukan</a:t>
            </a:r>
            <a:r>
              <a:rPr lang="en-US" dirty="0"/>
              <a:t> data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berbagai</a:t>
            </a:r>
            <a:r>
              <a:rPr lang="en-US" dirty="0"/>
              <a:t> </a:t>
            </a:r>
            <a:r>
              <a:rPr lang="en-US" dirty="0" err="1"/>
              <a:t>sumber</a:t>
            </a:r>
            <a:r>
              <a:rPr lang="en-US" dirty="0"/>
              <a:t> data </a:t>
            </a:r>
            <a:r>
              <a:rPr lang="en-US" dirty="0" err="1"/>
              <a:t>eksternal</a:t>
            </a:r>
            <a:r>
              <a:rPr lang="en-US" dirty="0"/>
              <a:t> yang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memfasilitasi</a:t>
            </a:r>
            <a:r>
              <a:rPr lang="en-US" dirty="0"/>
              <a:t> </a:t>
            </a:r>
            <a:r>
              <a:rPr lang="en-US" dirty="0" err="1"/>
              <a:t>analisis</a:t>
            </a:r>
            <a:r>
              <a:rPr lang="en-US" dirty="0"/>
              <a:t> dan </a:t>
            </a:r>
            <a:r>
              <a:rPr lang="en-US" dirty="0" err="1"/>
              <a:t>pengambilan</a:t>
            </a:r>
            <a:r>
              <a:rPr lang="en-US" dirty="0"/>
              <a:t> </a:t>
            </a:r>
            <a:r>
              <a:rPr lang="en-US" dirty="0" err="1"/>
              <a:t>keputusan</a:t>
            </a:r>
            <a:r>
              <a:rPr lang="en-US" dirty="0"/>
              <a:t>. 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bg2">
              <a:lumMod val="9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/>
              <a:t>Data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strategi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alat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mencapai</a:t>
            </a:r>
            <a:r>
              <a:rPr lang="en-US" dirty="0"/>
              <a:t> </a:t>
            </a:r>
            <a:r>
              <a:rPr lang="en-US" dirty="0" err="1"/>
              <a:t>tingkatan</a:t>
            </a:r>
            <a:r>
              <a:rPr lang="en-US" dirty="0"/>
              <a:t> </a:t>
            </a:r>
            <a:r>
              <a:rPr lang="en-US" dirty="0" err="1"/>
              <a:t>baru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intelegensi</a:t>
            </a:r>
            <a:r>
              <a:rPr lang="en-US" dirty="0"/>
              <a:t> </a:t>
            </a:r>
            <a:r>
              <a:rPr lang="en-US" dirty="0" err="1"/>
              <a:t>bisnis</a:t>
            </a:r>
            <a:r>
              <a:rPr lang="en-US" dirty="0"/>
              <a:t>. </a:t>
            </a:r>
            <a:r>
              <a:rPr lang="en-US" dirty="0" err="1"/>
              <a:t>Tehniknya</a:t>
            </a:r>
            <a:r>
              <a:rPr lang="en-US" dirty="0"/>
              <a:t>: </a:t>
            </a:r>
            <a:r>
              <a:rPr lang="en-US" dirty="0" err="1"/>
              <a:t>melakukan</a:t>
            </a:r>
            <a:r>
              <a:rPr lang="en-US" dirty="0"/>
              <a:t> </a:t>
            </a:r>
            <a:r>
              <a:rPr lang="en-US" dirty="0" err="1"/>
              <a:t>analisis</a:t>
            </a:r>
            <a:r>
              <a:rPr lang="en-US" dirty="0"/>
              <a:t> data </a:t>
            </a:r>
            <a:r>
              <a:rPr lang="en-US" dirty="0" err="1"/>
              <a:t>menggunakan</a:t>
            </a:r>
            <a:r>
              <a:rPr lang="en-US" dirty="0"/>
              <a:t> </a:t>
            </a:r>
            <a:r>
              <a:rPr lang="en-US" dirty="0" err="1"/>
              <a:t>cara</a:t>
            </a:r>
            <a:r>
              <a:rPr lang="en-US" dirty="0"/>
              <a:t> yang </a:t>
            </a:r>
            <a:r>
              <a:rPr lang="en-US" dirty="0" err="1"/>
              <a:t>tepat</a:t>
            </a:r>
            <a:r>
              <a:rPr lang="en-US" dirty="0"/>
              <a:t>, </a:t>
            </a:r>
            <a:r>
              <a:rPr lang="en-US" dirty="0" err="1"/>
              <a:t>mengidentifikasi</a:t>
            </a:r>
            <a:r>
              <a:rPr lang="en-US" dirty="0"/>
              <a:t> </a:t>
            </a:r>
            <a:r>
              <a:rPr lang="en-US" dirty="0" err="1"/>
              <a:t>hubungan</a:t>
            </a:r>
            <a:r>
              <a:rPr lang="en-US" dirty="0"/>
              <a:t> </a:t>
            </a:r>
            <a:r>
              <a:rPr lang="en-US" dirty="0" err="1"/>
              <a:t>tersembunyi</a:t>
            </a:r>
            <a:r>
              <a:rPr lang="en-US" dirty="0"/>
              <a:t> dan </a:t>
            </a:r>
            <a:r>
              <a:rPr lang="en-US" dirty="0" err="1"/>
              <a:t>pola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penyimpanan</a:t>
            </a:r>
            <a:r>
              <a:rPr lang="en-US" dirty="0"/>
              <a:t> data. </a:t>
            </a:r>
          </a:p>
          <a:p>
            <a:r>
              <a:rPr lang="en-US" dirty="0" err="1"/>
              <a:t>Keamanan</a:t>
            </a:r>
            <a:r>
              <a:rPr lang="en-US" dirty="0"/>
              <a:t> data : </a:t>
            </a:r>
            <a:r>
              <a:rPr lang="en-US" dirty="0" err="1"/>
              <a:t>lakukan</a:t>
            </a:r>
            <a:r>
              <a:rPr lang="en-US" dirty="0"/>
              <a:t> </a:t>
            </a:r>
            <a:r>
              <a:rPr lang="en-US" dirty="0" err="1"/>
              <a:t>perlindungan</a:t>
            </a:r>
            <a:r>
              <a:rPr lang="en-US" dirty="0"/>
              <a:t> data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berbagai</a:t>
            </a:r>
            <a:r>
              <a:rPr lang="en-US" dirty="0"/>
              <a:t> </a:t>
            </a:r>
            <a:r>
              <a:rPr lang="en-US" dirty="0" err="1"/>
              <a:t>ancaman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penggunaan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orang</a:t>
            </a:r>
            <a:r>
              <a:rPr lang="en-US" dirty="0"/>
              <a:t> yang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bertanggungjawab</a:t>
            </a:r>
            <a:r>
              <a:rPr lang="en-US" dirty="0"/>
              <a:t>. 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/>
              <a:t>Etika/Moral </a:t>
            </a:r>
            <a:r>
              <a:rPr lang="en-US" dirty="0" err="1"/>
              <a:t>Penggunaan</a:t>
            </a:r>
            <a:r>
              <a:rPr lang="en-US" dirty="0"/>
              <a:t> </a:t>
            </a:r>
            <a:r>
              <a:rPr lang="en-US" dirty="0" err="1"/>
              <a:t>Tehnologi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 fontScale="92500" lnSpcReduction="20000"/>
          </a:bodyPr>
          <a:lstStyle/>
          <a:p>
            <a:r>
              <a:rPr lang="en-US" dirty="0" err="1"/>
              <a:t>Pertama</a:t>
            </a:r>
            <a:r>
              <a:rPr lang="en-US" dirty="0"/>
              <a:t>, </a:t>
            </a:r>
            <a:r>
              <a:rPr lang="en-US" dirty="0" err="1"/>
              <a:t>setiap</a:t>
            </a:r>
            <a:r>
              <a:rPr lang="en-US" dirty="0"/>
              <a:t> orang </a:t>
            </a:r>
            <a:r>
              <a:rPr lang="en-US" dirty="0" err="1"/>
              <a:t>mempunyai</a:t>
            </a:r>
            <a:r>
              <a:rPr lang="en-US" dirty="0"/>
              <a:t> privacy yang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boleh</a:t>
            </a:r>
            <a:r>
              <a:rPr lang="en-US" dirty="0"/>
              <a:t> </a:t>
            </a:r>
            <a:r>
              <a:rPr lang="en-US" dirty="0" err="1"/>
              <a:t>dilanggar</a:t>
            </a:r>
            <a:r>
              <a:rPr lang="en-US" dirty="0"/>
              <a:t>.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bisnis</a:t>
            </a:r>
            <a:r>
              <a:rPr lang="en-US" dirty="0"/>
              <a:t>,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seimbang</a:t>
            </a:r>
            <a:r>
              <a:rPr lang="en-US" dirty="0"/>
              <a:t> </a:t>
            </a:r>
            <a:r>
              <a:rPr lang="en-US" dirty="0" err="1"/>
              <a:t>antara</a:t>
            </a:r>
            <a:r>
              <a:rPr lang="en-US" dirty="0"/>
              <a:t> </a:t>
            </a:r>
            <a:r>
              <a:rPr lang="en-US" dirty="0" err="1"/>
              <a:t>informasi</a:t>
            </a:r>
            <a:r>
              <a:rPr lang="en-US" dirty="0"/>
              <a:t> yang </a:t>
            </a:r>
            <a:r>
              <a:rPr lang="en-US" dirty="0" err="1"/>
              <a:t>dibutuhkan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hak</a:t>
            </a:r>
            <a:r>
              <a:rPr lang="en-US" dirty="0"/>
              <a:t> </a:t>
            </a:r>
            <a:r>
              <a:rPr lang="en-US" dirty="0" err="1"/>
              <a:t>asasi</a:t>
            </a:r>
            <a:r>
              <a:rPr lang="en-US" dirty="0"/>
              <a:t> </a:t>
            </a:r>
            <a:r>
              <a:rPr lang="en-US" dirty="0" err="1"/>
              <a:t>individu</a:t>
            </a:r>
            <a:r>
              <a:rPr lang="en-US" dirty="0"/>
              <a:t>.</a:t>
            </a:r>
          </a:p>
          <a:p>
            <a:r>
              <a:rPr lang="en-US" dirty="0" err="1"/>
              <a:t>Kedua</a:t>
            </a:r>
            <a:r>
              <a:rPr lang="en-US" dirty="0"/>
              <a:t>, </a:t>
            </a:r>
            <a:r>
              <a:rPr lang="en-US" dirty="0" err="1"/>
              <a:t>dibutuhkan</a:t>
            </a:r>
            <a:r>
              <a:rPr lang="en-US" dirty="0"/>
              <a:t> </a:t>
            </a:r>
            <a:r>
              <a:rPr lang="en-US" dirty="0" err="1"/>
              <a:t>kerahasiaan</a:t>
            </a:r>
            <a:r>
              <a:rPr lang="en-US" dirty="0"/>
              <a:t> </a:t>
            </a:r>
            <a:r>
              <a:rPr lang="en-US" dirty="0" err="1"/>
              <a:t>informasi</a:t>
            </a:r>
            <a:r>
              <a:rPr lang="en-US" dirty="0"/>
              <a:t> </a:t>
            </a:r>
            <a:r>
              <a:rPr lang="en-US" dirty="0" err="1"/>
              <a:t>terhadap</a:t>
            </a:r>
            <a:r>
              <a:rPr lang="en-US" dirty="0"/>
              <a:t> </a:t>
            </a:r>
            <a:r>
              <a:rPr lang="en-US" dirty="0" err="1"/>
              <a:t>individu</a:t>
            </a:r>
            <a:r>
              <a:rPr lang="en-US" dirty="0"/>
              <a:t> yang </a:t>
            </a:r>
            <a:r>
              <a:rPr lang="en-US" dirty="0" err="1"/>
              <a:t>terlarang</a:t>
            </a:r>
            <a:r>
              <a:rPr lang="en-US" dirty="0"/>
              <a:t> (</a:t>
            </a:r>
            <a:r>
              <a:rPr lang="en-US" dirty="0" err="1"/>
              <a:t>tujuan</a:t>
            </a:r>
            <a:r>
              <a:rPr lang="en-US" dirty="0"/>
              <a:t> yang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baik</a:t>
            </a:r>
            <a:r>
              <a:rPr lang="en-US" dirty="0"/>
              <a:t>).</a:t>
            </a:r>
          </a:p>
          <a:p>
            <a:r>
              <a:rPr lang="en-US" dirty="0" err="1"/>
              <a:t>Ketiga</a:t>
            </a:r>
            <a:r>
              <a:rPr lang="en-US" dirty="0"/>
              <a:t>, </a:t>
            </a:r>
            <a:r>
              <a:rPr lang="en-US" dirty="0" err="1"/>
              <a:t>menjamin</a:t>
            </a:r>
            <a:r>
              <a:rPr lang="en-US" dirty="0"/>
              <a:t> </a:t>
            </a:r>
            <a:r>
              <a:rPr lang="en-US" dirty="0" err="1"/>
              <a:t>informasinya</a:t>
            </a:r>
            <a:r>
              <a:rPr lang="en-US" dirty="0"/>
              <a:t>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benar</a:t>
            </a:r>
            <a:r>
              <a:rPr lang="en-US" dirty="0"/>
              <a:t>.</a:t>
            </a:r>
          </a:p>
          <a:p>
            <a:r>
              <a:rPr lang="en-US" dirty="0" err="1"/>
              <a:t>Keempat</a:t>
            </a:r>
            <a:r>
              <a:rPr lang="en-US" dirty="0"/>
              <a:t>, </a:t>
            </a:r>
            <a:r>
              <a:rPr lang="en-US" dirty="0" err="1"/>
              <a:t>pengumpul</a:t>
            </a:r>
            <a:r>
              <a:rPr lang="en-US" dirty="0"/>
              <a:t> data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jujur</a:t>
            </a:r>
            <a:r>
              <a:rPr lang="en-US" dirty="0"/>
              <a:t>,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dipercaya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hati-hati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memperoleh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mencatat</a:t>
            </a:r>
            <a:r>
              <a:rPr lang="en-US" dirty="0"/>
              <a:t> data.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2971800"/>
            <a:ext cx="8229600" cy="762000"/>
          </a:xfrm>
          <a:solidFill>
            <a:schemeClr val="accent2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algn="ctr">
              <a:buNone/>
            </a:pPr>
            <a:r>
              <a:rPr lang="en-US" sz="4000" dirty="0"/>
              <a:t>PROSES PENELITIAN 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228600" y="381000"/>
            <a:ext cx="8543925" cy="6210300"/>
            <a:chOff x="1485" y="1260"/>
            <a:chExt cx="13455" cy="9780"/>
          </a:xfrm>
          <a:solidFill>
            <a:schemeClr val="accent6">
              <a:lumMod val="20000"/>
              <a:lumOff val="80000"/>
            </a:schemeClr>
          </a:solidFill>
        </p:grpSpPr>
        <p:sp>
          <p:nvSpPr>
            <p:cNvPr id="1027" name="Text Box 3"/>
            <p:cNvSpPr txBox="1">
              <a:spLocks noChangeArrowheads="1"/>
            </p:cNvSpPr>
            <p:nvPr/>
          </p:nvSpPr>
          <p:spPr bwMode="auto">
            <a:xfrm>
              <a:off x="1485" y="1260"/>
              <a:ext cx="1995" cy="1800"/>
            </a:xfrm>
            <a:prstGeom prst="rect">
              <a:avLst/>
            </a:prstGeom>
            <a:grpFill/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pitchFamily="34" charset="0"/>
                </a:rPr>
                <a:t>1.Observasi</a:t>
              </a: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pitchFamily="34" charset="0"/>
                </a:rPr>
                <a:t>Broad area of research interest identified</a:t>
              </a: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28" name="Text Box 4"/>
            <p:cNvSpPr txBox="1">
              <a:spLocks noChangeArrowheads="1"/>
            </p:cNvSpPr>
            <p:nvPr/>
          </p:nvSpPr>
          <p:spPr bwMode="auto">
            <a:xfrm>
              <a:off x="1635" y="5265"/>
              <a:ext cx="1995" cy="1800"/>
            </a:xfrm>
            <a:prstGeom prst="rect">
              <a:avLst/>
            </a:prstGeom>
            <a:grpFill/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pitchFamily="34" charset="0"/>
                </a:rPr>
                <a:t>2.Preliminary data gathering: interviewing literature survey</a:t>
              </a: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29" name="Text Box 5"/>
            <p:cNvSpPr txBox="1">
              <a:spLocks noChangeArrowheads="1"/>
            </p:cNvSpPr>
            <p:nvPr/>
          </p:nvSpPr>
          <p:spPr bwMode="auto">
            <a:xfrm>
              <a:off x="3705" y="1755"/>
              <a:ext cx="1995" cy="1800"/>
            </a:xfrm>
            <a:prstGeom prst="rect">
              <a:avLst/>
            </a:prstGeom>
            <a:grpFill/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pitchFamily="34" charset="0"/>
                </a:rPr>
                <a:t>3.Problem definition : Research problem delineated</a:t>
              </a: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30" name="Text Box 6"/>
            <p:cNvSpPr txBox="1">
              <a:spLocks noChangeArrowheads="1"/>
            </p:cNvSpPr>
            <p:nvPr/>
          </p:nvSpPr>
          <p:spPr bwMode="auto">
            <a:xfrm>
              <a:off x="5835" y="1755"/>
              <a:ext cx="1995" cy="2115"/>
            </a:xfrm>
            <a:prstGeom prst="rect">
              <a:avLst/>
            </a:prstGeom>
            <a:grpFill/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pitchFamily="34" charset="0"/>
                </a:rPr>
                <a:t>4. Theoritical Framework Variabel clearly identified and labeled </a:t>
              </a: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31" name="Text Box 7"/>
            <p:cNvSpPr txBox="1">
              <a:spLocks noChangeArrowheads="1"/>
            </p:cNvSpPr>
            <p:nvPr/>
          </p:nvSpPr>
          <p:spPr bwMode="auto">
            <a:xfrm>
              <a:off x="7980" y="1755"/>
              <a:ext cx="1995" cy="1800"/>
            </a:xfrm>
            <a:prstGeom prst="rect">
              <a:avLst/>
            </a:prstGeom>
            <a:grpFill/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pitchFamily="34" charset="0"/>
                </a:rPr>
                <a:t>5. Generation of Hypotheses</a:t>
              </a: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32" name="Text Box 8"/>
            <p:cNvSpPr txBox="1">
              <a:spLocks noChangeArrowheads="1"/>
            </p:cNvSpPr>
            <p:nvPr/>
          </p:nvSpPr>
          <p:spPr bwMode="auto">
            <a:xfrm>
              <a:off x="10155" y="1755"/>
              <a:ext cx="1995" cy="1800"/>
            </a:xfrm>
            <a:prstGeom prst="rect">
              <a:avLst/>
            </a:prstGeom>
            <a:grpFill/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pitchFamily="34" charset="0"/>
                </a:rPr>
                <a:t>6. Sceintific Research design</a:t>
              </a: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33" name="Text Box 9"/>
            <p:cNvSpPr txBox="1">
              <a:spLocks noChangeArrowheads="1"/>
            </p:cNvSpPr>
            <p:nvPr/>
          </p:nvSpPr>
          <p:spPr bwMode="auto">
            <a:xfrm>
              <a:off x="12360" y="1755"/>
              <a:ext cx="1995" cy="1800"/>
            </a:xfrm>
            <a:prstGeom prst="rect">
              <a:avLst/>
            </a:prstGeom>
            <a:grpFill/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pitchFamily="34" charset="0"/>
                </a:rPr>
                <a:t>7. Data Collection Analysis, and interpretation</a:t>
              </a: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34" name="Text Box 10"/>
            <p:cNvSpPr txBox="1">
              <a:spLocks noChangeArrowheads="1"/>
            </p:cNvSpPr>
            <p:nvPr/>
          </p:nvSpPr>
          <p:spPr bwMode="auto">
            <a:xfrm>
              <a:off x="12450" y="4620"/>
              <a:ext cx="1995" cy="2355"/>
            </a:xfrm>
            <a:prstGeom prst="rect">
              <a:avLst/>
            </a:prstGeom>
            <a:grpFill/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pitchFamily="34" charset="0"/>
                </a:rPr>
                <a:t>8.Deduction Hypotheses substantied? Research question answered?</a:t>
              </a: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35" name="Text Box 11"/>
            <p:cNvSpPr txBox="1">
              <a:spLocks noChangeArrowheads="1"/>
            </p:cNvSpPr>
            <p:nvPr/>
          </p:nvSpPr>
          <p:spPr bwMode="auto">
            <a:xfrm>
              <a:off x="6870" y="8910"/>
              <a:ext cx="1995" cy="915"/>
            </a:xfrm>
            <a:prstGeom prst="rect">
              <a:avLst/>
            </a:prstGeom>
            <a:grpFill/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pitchFamily="34" charset="0"/>
                </a:rPr>
                <a:t>9. Report writing</a:t>
              </a: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36" name="Text Box 12"/>
            <p:cNvSpPr txBox="1">
              <a:spLocks noChangeArrowheads="1"/>
            </p:cNvSpPr>
            <p:nvPr/>
          </p:nvSpPr>
          <p:spPr bwMode="auto">
            <a:xfrm>
              <a:off x="9465" y="8895"/>
              <a:ext cx="1995" cy="930"/>
            </a:xfrm>
            <a:prstGeom prst="rect">
              <a:avLst/>
            </a:prstGeom>
            <a:grpFill/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pitchFamily="34" charset="0"/>
                </a:rPr>
                <a:t>10. Report Presentation</a:t>
              </a: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37" name="Text Box 13"/>
            <p:cNvSpPr txBox="1">
              <a:spLocks noChangeArrowheads="1"/>
            </p:cNvSpPr>
            <p:nvPr/>
          </p:nvSpPr>
          <p:spPr bwMode="auto">
            <a:xfrm>
              <a:off x="12150" y="8835"/>
              <a:ext cx="2790" cy="990"/>
            </a:xfrm>
            <a:prstGeom prst="rect">
              <a:avLst/>
            </a:prstGeom>
            <a:grpFill/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pitchFamily="34" charset="0"/>
                </a:rPr>
                <a:t>11. Managerial Decision Making</a:t>
              </a: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1038" name="AutoShape 14"/>
            <p:cNvCxnSpPr>
              <a:cxnSpLocks noChangeShapeType="1"/>
            </p:cNvCxnSpPr>
            <p:nvPr/>
          </p:nvCxnSpPr>
          <p:spPr bwMode="auto">
            <a:xfrm>
              <a:off x="8880" y="9315"/>
              <a:ext cx="585" cy="0"/>
            </a:xfrm>
            <a:prstGeom prst="straightConnector1">
              <a:avLst/>
            </a:prstGeom>
            <a:grp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cxnSp>
          <p:nvCxnSpPr>
            <p:cNvPr id="1039" name="AutoShape 15"/>
            <p:cNvCxnSpPr>
              <a:cxnSpLocks noChangeShapeType="1"/>
            </p:cNvCxnSpPr>
            <p:nvPr/>
          </p:nvCxnSpPr>
          <p:spPr bwMode="auto">
            <a:xfrm>
              <a:off x="11490" y="9315"/>
              <a:ext cx="585" cy="0"/>
            </a:xfrm>
            <a:prstGeom prst="straightConnector1">
              <a:avLst/>
            </a:prstGeom>
            <a:grp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cxnSp>
          <p:nvCxnSpPr>
            <p:cNvPr id="1040" name="AutoShape 16"/>
            <p:cNvCxnSpPr>
              <a:cxnSpLocks noChangeShapeType="1"/>
            </p:cNvCxnSpPr>
            <p:nvPr/>
          </p:nvCxnSpPr>
          <p:spPr bwMode="auto">
            <a:xfrm>
              <a:off x="2880" y="3750"/>
              <a:ext cx="2685" cy="0"/>
            </a:xfrm>
            <a:prstGeom prst="straightConnector1">
              <a:avLst/>
            </a:prstGeom>
            <a:grp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cxnSp>
          <p:nvCxnSpPr>
            <p:cNvPr id="1041" name="AutoShape 17"/>
            <p:cNvCxnSpPr>
              <a:cxnSpLocks noChangeShapeType="1"/>
            </p:cNvCxnSpPr>
            <p:nvPr/>
          </p:nvCxnSpPr>
          <p:spPr bwMode="auto">
            <a:xfrm>
              <a:off x="2340" y="3210"/>
              <a:ext cx="15" cy="1890"/>
            </a:xfrm>
            <a:prstGeom prst="straightConnector1">
              <a:avLst/>
            </a:prstGeom>
            <a:grp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cxnSp>
          <p:nvCxnSpPr>
            <p:cNvPr id="1042" name="AutoShape 18"/>
            <p:cNvCxnSpPr>
              <a:cxnSpLocks noChangeShapeType="1"/>
            </p:cNvCxnSpPr>
            <p:nvPr/>
          </p:nvCxnSpPr>
          <p:spPr bwMode="auto">
            <a:xfrm>
              <a:off x="7065" y="3675"/>
              <a:ext cx="1815" cy="0"/>
            </a:xfrm>
            <a:prstGeom prst="straightConnector1">
              <a:avLst/>
            </a:prstGeom>
            <a:grp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cxnSp>
          <p:nvCxnSpPr>
            <p:cNvPr id="1043" name="AutoShape 19"/>
            <p:cNvCxnSpPr>
              <a:cxnSpLocks noChangeShapeType="1"/>
            </p:cNvCxnSpPr>
            <p:nvPr/>
          </p:nvCxnSpPr>
          <p:spPr bwMode="auto">
            <a:xfrm flipV="1">
              <a:off x="9675" y="3300"/>
              <a:ext cx="1455" cy="15"/>
            </a:xfrm>
            <a:prstGeom prst="straightConnector1">
              <a:avLst/>
            </a:prstGeom>
            <a:grp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cxnSp>
          <p:nvCxnSpPr>
            <p:cNvPr id="1044" name="AutoShape 20"/>
            <p:cNvCxnSpPr>
              <a:cxnSpLocks noChangeShapeType="1"/>
            </p:cNvCxnSpPr>
            <p:nvPr/>
          </p:nvCxnSpPr>
          <p:spPr bwMode="auto">
            <a:xfrm>
              <a:off x="11835" y="3315"/>
              <a:ext cx="1410" cy="0"/>
            </a:xfrm>
            <a:prstGeom prst="straightConnector1">
              <a:avLst/>
            </a:prstGeom>
            <a:grp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cxnSp>
          <p:nvCxnSpPr>
            <p:cNvPr id="1045" name="AutoShape 21"/>
            <p:cNvCxnSpPr>
              <a:cxnSpLocks noChangeShapeType="1"/>
            </p:cNvCxnSpPr>
            <p:nvPr/>
          </p:nvCxnSpPr>
          <p:spPr bwMode="auto">
            <a:xfrm>
              <a:off x="13320" y="3870"/>
              <a:ext cx="0" cy="630"/>
            </a:xfrm>
            <a:prstGeom prst="straightConnector1">
              <a:avLst/>
            </a:prstGeom>
            <a:grpFill/>
            <a:ln w="9525">
              <a:solidFill>
                <a:srgbClr val="000000"/>
              </a:solidFill>
              <a:round/>
              <a:headEnd type="triangle" w="med" len="med"/>
              <a:tailEnd type="triangle" w="med" len="med"/>
            </a:ln>
          </p:spPr>
        </p:cxnSp>
        <p:cxnSp>
          <p:nvCxnSpPr>
            <p:cNvPr id="1046" name="AutoShape 22"/>
            <p:cNvCxnSpPr>
              <a:cxnSpLocks noChangeShapeType="1"/>
            </p:cNvCxnSpPr>
            <p:nvPr/>
          </p:nvCxnSpPr>
          <p:spPr bwMode="auto">
            <a:xfrm flipH="1">
              <a:off x="5700" y="7320"/>
              <a:ext cx="7747" cy="0"/>
            </a:xfrm>
            <a:prstGeom prst="straightConnector1">
              <a:avLst/>
            </a:prstGeom>
            <a:grp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cxnSp>
          <p:nvCxnSpPr>
            <p:cNvPr id="1047" name="AutoShape 23"/>
            <p:cNvCxnSpPr>
              <a:cxnSpLocks noChangeShapeType="1"/>
            </p:cNvCxnSpPr>
            <p:nvPr/>
          </p:nvCxnSpPr>
          <p:spPr bwMode="auto">
            <a:xfrm flipH="1" flipV="1">
              <a:off x="4485" y="3870"/>
              <a:ext cx="1215" cy="3450"/>
            </a:xfrm>
            <a:prstGeom prst="straightConnector1">
              <a:avLst/>
            </a:prstGeom>
            <a:grpFill/>
            <a:ln w="9525">
              <a:solidFill>
                <a:srgbClr val="000000"/>
              </a:solidFill>
              <a:prstDash val="dash"/>
              <a:round/>
              <a:headEnd/>
              <a:tailEnd type="triangle" w="med" len="med"/>
            </a:ln>
          </p:spPr>
        </p:cxnSp>
        <p:cxnSp>
          <p:nvCxnSpPr>
            <p:cNvPr id="1048" name="AutoShape 24"/>
            <p:cNvCxnSpPr>
              <a:cxnSpLocks noChangeShapeType="1"/>
            </p:cNvCxnSpPr>
            <p:nvPr/>
          </p:nvCxnSpPr>
          <p:spPr bwMode="auto">
            <a:xfrm flipV="1">
              <a:off x="5700" y="4005"/>
              <a:ext cx="1065" cy="3315"/>
            </a:xfrm>
            <a:prstGeom prst="straightConnector1">
              <a:avLst/>
            </a:prstGeom>
            <a:grpFill/>
            <a:ln w="9525">
              <a:solidFill>
                <a:srgbClr val="000000"/>
              </a:solidFill>
              <a:prstDash val="dash"/>
              <a:round/>
              <a:headEnd/>
              <a:tailEnd type="triangle" w="med" len="med"/>
            </a:ln>
          </p:spPr>
        </p:cxnSp>
        <p:cxnSp>
          <p:nvCxnSpPr>
            <p:cNvPr id="1049" name="AutoShape 25"/>
            <p:cNvCxnSpPr>
              <a:cxnSpLocks noChangeShapeType="1"/>
            </p:cNvCxnSpPr>
            <p:nvPr/>
          </p:nvCxnSpPr>
          <p:spPr bwMode="auto">
            <a:xfrm flipV="1">
              <a:off x="5835" y="3870"/>
              <a:ext cx="2865" cy="3450"/>
            </a:xfrm>
            <a:prstGeom prst="straightConnector1">
              <a:avLst/>
            </a:prstGeom>
            <a:grpFill/>
            <a:ln w="9525">
              <a:solidFill>
                <a:srgbClr val="000000"/>
              </a:solidFill>
              <a:prstDash val="dash"/>
              <a:round/>
              <a:headEnd/>
              <a:tailEnd type="triangle" w="med" len="med"/>
            </a:ln>
          </p:spPr>
        </p:cxnSp>
        <p:cxnSp>
          <p:nvCxnSpPr>
            <p:cNvPr id="1050" name="AutoShape 26"/>
            <p:cNvCxnSpPr>
              <a:cxnSpLocks noChangeShapeType="1"/>
            </p:cNvCxnSpPr>
            <p:nvPr/>
          </p:nvCxnSpPr>
          <p:spPr bwMode="auto">
            <a:xfrm flipV="1">
              <a:off x="5835" y="3750"/>
              <a:ext cx="5025" cy="3570"/>
            </a:xfrm>
            <a:prstGeom prst="straightConnector1">
              <a:avLst/>
            </a:prstGeom>
            <a:grpFill/>
            <a:ln w="9525">
              <a:solidFill>
                <a:srgbClr val="000000"/>
              </a:solidFill>
              <a:prstDash val="dash"/>
              <a:round/>
              <a:headEnd/>
              <a:tailEnd type="triangle" w="med" len="med"/>
            </a:ln>
          </p:spPr>
        </p:cxnSp>
        <p:cxnSp>
          <p:nvCxnSpPr>
            <p:cNvPr id="1051" name="AutoShape 27"/>
            <p:cNvCxnSpPr>
              <a:cxnSpLocks noChangeShapeType="1"/>
            </p:cNvCxnSpPr>
            <p:nvPr/>
          </p:nvCxnSpPr>
          <p:spPr bwMode="auto">
            <a:xfrm flipV="1">
              <a:off x="5835" y="3615"/>
              <a:ext cx="7125" cy="3705"/>
            </a:xfrm>
            <a:prstGeom prst="straightConnector1">
              <a:avLst/>
            </a:prstGeom>
            <a:grpFill/>
            <a:ln w="9525">
              <a:solidFill>
                <a:srgbClr val="000000"/>
              </a:solidFill>
              <a:prstDash val="dash"/>
              <a:round/>
              <a:headEnd/>
              <a:tailEnd type="triangle" w="med" len="med"/>
            </a:ln>
          </p:spPr>
        </p:cxnSp>
        <p:sp>
          <p:nvSpPr>
            <p:cNvPr id="1052" name="Text Box 28"/>
            <p:cNvSpPr txBox="1">
              <a:spLocks noChangeArrowheads="1"/>
            </p:cNvSpPr>
            <p:nvPr/>
          </p:nvSpPr>
          <p:spPr bwMode="auto">
            <a:xfrm>
              <a:off x="5460" y="8010"/>
              <a:ext cx="930" cy="435"/>
            </a:xfrm>
            <a:prstGeom prst="rect">
              <a:avLst/>
            </a:prstGeom>
            <a:grpFill/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No</a:t>
              </a: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1053" name="AutoShape 29"/>
            <p:cNvCxnSpPr>
              <a:cxnSpLocks noChangeShapeType="1"/>
            </p:cNvCxnSpPr>
            <p:nvPr/>
          </p:nvCxnSpPr>
          <p:spPr bwMode="auto">
            <a:xfrm flipH="1" flipV="1">
              <a:off x="3165" y="7170"/>
              <a:ext cx="2295" cy="1065"/>
            </a:xfrm>
            <a:prstGeom prst="straightConnector1">
              <a:avLst/>
            </a:prstGeom>
            <a:grpFill/>
            <a:ln w="9525">
              <a:solidFill>
                <a:srgbClr val="000000"/>
              </a:solidFill>
              <a:prstDash val="dash"/>
              <a:round/>
              <a:headEnd/>
              <a:tailEnd type="triangle" w="med" len="med"/>
            </a:ln>
          </p:spPr>
        </p:cxnSp>
        <p:sp>
          <p:nvSpPr>
            <p:cNvPr id="1054" name="Text Box 30"/>
            <p:cNvSpPr txBox="1">
              <a:spLocks noChangeArrowheads="1"/>
            </p:cNvSpPr>
            <p:nvPr/>
          </p:nvSpPr>
          <p:spPr bwMode="auto">
            <a:xfrm>
              <a:off x="5505" y="7575"/>
              <a:ext cx="930" cy="435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Y</a:t>
              </a: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55" name="Text Box 31"/>
            <p:cNvSpPr txBox="1">
              <a:spLocks noChangeArrowheads="1"/>
            </p:cNvSpPr>
            <p:nvPr/>
          </p:nvSpPr>
          <p:spPr bwMode="auto">
            <a:xfrm>
              <a:off x="9930" y="8010"/>
              <a:ext cx="930" cy="435"/>
            </a:xfrm>
            <a:prstGeom prst="rect">
              <a:avLst/>
            </a:prstGeom>
            <a:grpFill/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Yes</a:t>
              </a: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1056" name="AutoShape 32"/>
            <p:cNvCxnSpPr>
              <a:cxnSpLocks noChangeShapeType="1"/>
            </p:cNvCxnSpPr>
            <p:nvPr/>
          </p:nvCxnSpPr>
          <p:spPr bwMode="auto">
            <a:xfrm>
              <a:off x="10365" y="8445"/>
              <a:ext cx="0" cy="390"/>
            </a:xfrm>
            <a:prstGeom prst="straightConnector1">
              <a:avLst/>
            </a:prstGeom>
            <a:grp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sp>
          <p:nvSpPr>
            <p:cNvPr id="1057" name="Text Box 33"/>
            <p:cNvSpPr txBox="1">
              <a:spLocks noChangeArrowheads="1"/>
            </p:cNvSpPr>
            <p:nvPr/>
          </p:nvSpPr>
          <p:spPr bwMode="auto">
            <a:xfrm>
              <a:off x="10155" y="7575"/>
              <a:ext cx="930" cy="435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Y</a:t>
              </a: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58" name="Text Box 34"/>
            <p:cNvSpPr txBox="1">
              <a:spLocks noChangeArrowheads="1"/>
            </p:cNvSpPr>
            <p:nvPr/>
          </p:nvSpPr>
          <p:spPr bwMode="auto">
            <a:xfrm>
              <a:off x="1860" y="10500"/>
              <a:ext cx="8265" cy="540"/>
            </a:xfrm>
            <a:prstGeom prst="rect">
              <a:avLst/>
            </a:prstGeom>
            <a:grpFill/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Figure : THE RESEARCH PROSES FOR BASIC AND APPLIED RESEARCH</a:t>
              </a: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0AE60EA7-C311-4844-BD35-485EB38BD220}"/>
              </a:ext>
            </a:extLst>
          </p:cNvPr>
          <p:cNvCxnSpPr>
            <a:cxnSpLocks/>
            <a:stCxn id="1034" idx="2"/>
          </p:cNvCxnSpPr>
          <p:nvPr/>
        </p:nvCxnSpPr>
        <p:spPr>
          <a:xfrm>
            <a:off x="7824788" y="4010025"/>
            <a:ext cx="0" cy="21907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CC9A189C-3E04-43FF-8EE9-08A90CC3FF1D}"/>
              </a:ext>
            </a:extLst>
          </p:cNvPr>
          <p:cNvCxnSpPr/>
          <p:nvPr/>
        </p:nvCxnSpPr>
        <p:spPr>
          <a:xfrm>
            <a:off x="5619750" y="4229100"/>
            <a:ext cx="0" cy="43815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387</TotalTime>
  <Words>1291</Words>
  <Application>Microsoft Office PowerPoint</Application>
  <PresentationFormat>On-screen Show (4:3)</PresentationFormat>
  <Paragraphs>96</Paragraphs>
  <Slides>22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7" baseType="lpstr">
      <vt:lpstr>Arial</vt:lpstr>
      <vt:lpstr>Calibri</vt:lpstr>
      <vt:lpstr>Times New Roman</vt:lpstr>
      <vt:lpstr>Wingdings</vt:lpstr>
      <vt:lpstr>Office Theme</vt:lpstr>
      <vt:lpstr>Tehnologi dalam Penelitian </vt:lpstr>
      <vt:lpstr>MEETING TOPIC OBJECTIVES </vt:lpstr>
      <vt:lpstr>Keuntungan Tehnologi</vt:lpstr>
      <vt:lpstr>Definisi</vt:lpstr>
      <vt:lpstr>Pengelolaan Sistem Informasi</vt:lpstr>
      <vt:lpstr>Data</vt:lpstr>
      <vt:lpstr>Etika/Moral Penggunaan Tehnologi</vt:lpstr>
      <vt:lpstr>PowerPoint Presentation</vt:lpstr>
      <vt:lpstr>PowerPoint Presentation</vt:lpstr>
      <vt:lpstr>PowerPoint Presentation</vt:lpstr>
      <vt:lpstr>Desain Riset</vt:lpstr>
      <vt:lpstr>Rincian Desain Riset</vt:lpstr>
      <vt:lpstr>Pertanyaan Penelitian Menurut  Jenis Studi Penelitian</vt:lpstr>
      <vt:lpstr>Keterlibatan Seorang Peneliti</vt:lpstr>
      <vt:lpstr>Contoh Keterlibatan Peneliti</vt:lpstr>
      <vt:lpstr>Studi Rekayasa</vt:lpstr>
      <vt:lpstr> Studi Rekayasa    con’d</vt:lpstr>
      <vt:lpstr>PowerPoint Presentation</vt:lpstr>
      <vt:lpstr>PowerPoint Presentation</vt:lpstr>
      <vt:lpstr>PowerPoint Presentation</vt:lpstr>
      <vt:lpstr>Survei Literatur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ida_budiarty@yahoo.c</dc:creator>
  <cp:lastModifiedBy>ida budiarti</cp:lastModifiedBy>
  <cp:revision>35</cp:revision>
  <dcterms:created xsi:type="dcterms:W3CDTF">2006-08-16T00:00:00Z</dcterms:created>
  <dcterms:modified xsi:type="dcterms:W3CDTF">2024-06-12T01:09:27Z</dcterms:modified>
</cp:coreProperties>
</file>