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61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4" r:id="rId19"/>
    <p:sldId id="286" r:id="rId20"/>
    <p:sldId id="289" r:id="rId21"/>
    <p:sldId id="290" r:id="rId22"/>
    <p:sldId id="287" r:id="rId23"/>
    <p:sldId id="288" r:id="rId24"/>
    <p:sldId id="265" r:id="rId25"/>
    <p:sldId id="275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77" autoAdjust="0"/>
  </p:normalViewPr>
  <p:slideViewPr>
    <p:cSldViewPr>
      <p:cViewPr>
        <p:scale>
          <a:sx n="96" d="100"/>
          <a:sy n="96" d="100"/>
        </p:scale>
        <p:origin x="-318" y="26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58" y="10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6A4B-374D-4EBA-B8FD-6F13E8FF155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DED06-D134-46C5-9189-05FC1769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ED06-D134-46C5-9189-05FC17697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5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ED06-D134-46C5-9189-05FC17697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DED06-D134-46C5-9189-05FC17697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6870" y="284810"/>
            <a:ext cx="4814570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0761" y="870076"/>
            <a:ext cx="8142477" cy="2116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59433" y="117094"/>
            <a:ext cx="60255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Sejarah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dan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Perkembangan,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serta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Ruang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Lingkup</a:t>
            </a:r>
            <a:endParaRPr sz="2000" dirty="0">
              <a:latin typeface="Arial"/>
              <a:cs typeface="Arial"/>
            </a:endParaRPr>
          </a:p>
          <a:p>
            <a:pPr marL="69850" algn="ctr">
              <a:lnSpc>
                <a:spcPct val="100000"/>
              </a:lnSpc>
            </a:pP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Epidemiologi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48" y="1059522"/>
            <a:ext cx="4419727" cy="333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 err="1" smtClean="0"/>
              <a:t>Tiga</a:t>
            </a:r>
            <a:r>
              <a:rPr lang="en-US" spc="-5" dirty="0" smtClean="0"/>
              <a:t> </a:t>
            </a:r>
            <a:r>
              <a:rPr lang="en-US" spc="-5" dirty="0" err="1" smtClean="0"/>
              <a:t>Tujuan</a:t>
            </a:r>
            <a:r>
              <a:rPr lang="en-US" spc="-5" dirty="0" smtClean="0"/>
              <a:t> </a:t>
            </a:r>
            <a:r>
              <a:rPr lang="en-US" spc="-5" dirty="0" err="1" smtClean="0"/>
              <a:t>Umum</a:t>
            </a:r>
            <a:r>
              <a:rPr lang="en-US" spc="-5" dirty="0" smtClean="0"/>
              <a:t> </a:t>
            </a:r>
            <a:r>
              <a:rPr lang="en-US" spc="-5" dirty="0" err="1" smtClean="0"/>
              <a:t>Studi</a:t>
            </a:r>
            <a:r>
              <a:rPr lang="en-US" spc="-5" dirty="0" smtClean="0"/>
              <a:t> </a:t>
            </a:r>
            <a:r>
              <a:rPr lang="en-US" spc="-5" dirty="0" err="1" smtClean="0"/>
              <a:t>Epidemiologi</a:t>
            </a:r>
            <a:r>
              <a:rPr lang="en-US" spc="-5" dirty="0" smtClean="0"/>
              <a:t> 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21027" y="944371"/>
            <a:ext cx="7025005" cy="30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797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dirty="0" err="1" smtClean="0">
                <a:latin typeface="Malgun Gothic"/>
                <a:cs typeface="Malgun Gothic"/>
              </a:rPr>
              <a:t>Menjelaskan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penyebab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satu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atau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sekelompok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penyakit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kondisi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gangguan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efek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ketidakmampuan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sindrom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atau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kematian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melalui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analisis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terhadap</a:t>
            </a:r>
            <a:r>
              <a:rPr lang="en-US" dirty="0" smtClean="0">
                <a:latin typeface="Malgun Gothic"/>
                <a:cs typeface="Malgun Gothic"/>
              </a:rPr>
              <a:t> data </a:t>
            </a:r>
            <a:r>
              <a:rPr lang="en-US" dirty="0" err="1" smtClean="0">
                <a:latin typeface="Malgun Gothic"/>
                <a:cs typeface="Malgun Gothic"/>
              </a:rPr>
              <a:t>medis</a:t>
            </a:r>
            <a:r>
              <a:rPr sz="1800" dirty="0" smtClean="0">
                <a:latin typeface="Malgun Gothic"/>
                <a:cs typeface="Malgun Gothic"/>
              </a:rPr>
              <a:t>.</a:t>
            </a:r>
            <a:endParaRPr lang="en-US" sz="1800" dirty="0" smtClean="0">
              <a:latin typeface="Malgun Gothic"/>
              <a:cs typeface="Malgun Gothic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380365" algn="l"/>
              </a:tabLst>
            </a:pPr>
            <a:endParaRPr lang="en-US" sz="1800" dirty="0" smtClean="0">
              <a:latin typeface="Malgun Gothic"/>
              <a:cs typeface="Malgun Gothic"/>
            </a:endParaRPr>
          </a:p>
          <a:p>
            <a:pPr marL="379730" marR="5080" indent="-3797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dirty="0" err="1" smtClean="0">
                <a:latin typeface="Malgun Gothic"/>
                <a:cs typeface="Malgun Gothic"/>
              </a:rPr>
              <a:t>Menentukan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apakah</a:t>
            </a:r>
            <a:r>
              <a:rPr lang="en-US" dirty="0" smtClean="0">
                <a:latin typeface="Malgun Gothic"/>
                <a:cs typeface="Malgun Gothic"/>
              </a:rPr>
              <a:t> data </a:t>
            </a:r>
            <a:r>
              <a:rPr lang="en-US" dirty="0" err="1" smtClean="0">
                <a:latin typeface="Malgun Gothic"/>
                <a:cs typeface="Malgun Gothic"/>
              </a:rPr>
              <a:t>epidemiologi</a:t>
            </a:r>
            <a:r>
              <a:rPr lang="en-US" dirty="0" smtClean="0">
                <a:latin typeface="Malgun Gothic"/>
                <a:cs typeface="Malgun Gothic"/>
              </a:rPr>
              <a:t> yang </a:t>
            </a:r>
            <a:r>
              <a:rPr lang="en-US" dirty="0" err="1" smtClean="0">
                <a:latin typeface="Malgun Gothic"/>
                <a:cs typeface="Malgun Gothic"/>
              </a:rPr>
              <a:t>ada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memang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konsisten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dengan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hipotesis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ilmu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pengetahuan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ilmu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perilaku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ilmu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biomedis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terbaru</a:t>
            </a:r>
            <a:r>
              <a:rPr lang="en-US" dirty="0" smtClean="0">
                <a:latin typeface="Malgun Gothic"/>
                <a:cs typeface="Malgun Gothic"/>
              </a:rPr>
              <a:t>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380365" algn="l"/>
              </a:tabLst>
            </a:pPr>
            <a:endParaRPr lang="en-US" sz="1800" spc="-5" dirty="0" smtClean="0">
              <a:latin typeface="Malgun Gothic"/>
              <a:cs typeface="Malgun Gothic"/>
            </a:endParaRP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spc="-5" dirty="0" err="1" smtClean="0">
                <a:latin typeface="Malgun Gothic"/>
                <a:cs typeface="Malgun Gothic"/>
              </a:rPr>
              <a:t>Memberikan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dasar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bagi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pengembangan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langkah-langkah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pengendalian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prosedur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pencegahan</a:t>
            </a:r>
            <a:r>
              <a:rPr lang="en-US" spc="-5" dirty="0" smtClean="0">
                <a:latin typeface="Malgun Gothic"/>
                <a:cs typeface="Malgun Gothic"/>
              </a:rPr>
              <a:t>, </a:t>
            </a:r>
            <a:r>
              <a:rPr lang="en-US" spc="-5" dirty="0" err="1" smtClean="0">
                <a:latin typeface="Malgun Gothic"/>
                <a:cs typeface="Malgun Gothic"/>
              </a:rPr>
              <a:t>baik</a:t>
            </a:r>
            <a:r>
              <a:rPr lang="en-US" spc="-5" dirty="0" smtClean="0">
                <a:latin typeface="Malgun Gothic"/>
                <a:cs typeface="Malgun Gothic"/>
              </a:rPr>
              <a:t> </a:t>
            </a:r>
            <a:r>
              <a:rPr lang="en-US" spc="-5" dirty="0" err="1" smtClean="0">
                <a:latin typeface="Malgun Gothic"/>
                <a:cs typeface="Malgun Gothic"/>
              </a:rPr>
              <a:t>kelompok</a:t>
            </a:r>
            <a:r>
              <a:rPr lang="en-US" spc="-5" dirty="0" smtClean="0">
                <a:latin typeface="Malgun Gothic"/>
                <a:cs typeface="Malgun Gothic"/>
              </a:rPr>
              <a:t> </a:t>
            </a:r>
            <a:r>
              <a:rPr lang="en-US" spc="-5" dirty="0" err="1" smtClean="0">
                <a:latin typeface="Malgun Gothic"/>
                <a:cs typeface="Malgun Gothic"/>
              </a:rPr>
              <a:t>dan</a:t>
            </a:r>
            <a:r>
              <a:rPr lang="en-US" spc="-5" dirty="0" smtClean="0">
                <a:latin typeface="Malgun Gothic"/>
                <a:cs typeface="Malgun Gothic"/>
              </a:rPr>
              <a:t> </a:t>
            </a:r>
            <a:r>
              <a:rPr lang="en-US" spc="-5" dirty="0" err="1" smtClean="0">
                <a:latin typeface="Malgun Gothic"/>
                <a:cs typeface="Malgun Gothic"/>
              </a:rPr>
              <a:t>populasi</a:t>
            </a:r>
            <a:r>
              <a:rPr lang="en-US" spc="-5" dirty="0" smtClean="0">
                <a:latin typeface="Malgun Gothic"/>
                <a:cs typeface="Malgun Gothic"/>
              </a:rPr>
              <a:t> </a:t>
            </a:r>
            <a:r>
              <a:rPr lang="en-US" spc="-5" dirty="0" err="1" smtClean="0">
                <a:latin typeface="Malgun Gothic"/>
                <a:cs typeface="Malgun Gothic"/>
              </a:rPr>
              <a:t>beresiko</a:t>
            </a:r>
            <a:r>
              <a:rPr lang="en-US" spc="-5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1947"/>
            <a:ext cx="1114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885754"/>
            <a:ext cx="733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" y="3067846"/>
            <a:ext cx="638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 err="1" smtClean="0"/>
              <a:t>Manfaat</a:t>
            </a:r>
            <a:r>
              <a:rPr lang="en-US" spc="-5" dirty="0" smtClean="0"/>
              <a:t> </a:t>
            </a:r>
            <a:r>
              <a:rPr lang="en-US" spc="-5" dirty="0" err="1" smtClean="0"/>
              <a:t>Epidemiologi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21027" y="944371"/>
            <a:ext cx="702500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797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dirty="0" err="1" smtClean="0">
                <a:latin typeface="Malgun Gothic"/>
                <a:cs typeface="Malgun Gothic"/>
              </a:rPr>
              <a:t>Menggambarkan</a:t>
            </a:r>
            <a:r>
              <a:rPr lang="en-US" sz="1800" dirty="0" smtClean="0">
                <a:latin typeface="Malgun Gothic"/>
                <a:cs typeface="Malgun Gothic"/>
              </a:rPr>
              <a:t> status </a:t>
            </a:r>
            <a:r>
              <a:rPr lang="en-US" sz="1800" dirty="0" err="1" smtClean="0">
                <a:latin typeface="Malgun Gothic"/>
                <a:cs typeface="Malgun Gothic"/>
              </a:rPr>
              <a:t>kesehatan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populasi</a:t>
            </a:r>
            <a:endParaRPr lang="en-US" sz="1800" dirty="0" smtClean="0">
              <a:latin typeface="Malgun Gothic"/>
              <a:cs typeface="Malgun Gothic"/>
            </a:endParaRPr>
          </a:p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380365" algn="l"/>
              </a:tabLst>
            </a:pPr>
            <a:endParaRPr lang="en-US" sz="1800" dirty="0" smtClean="0">
              <a:latin typeface="Malgun Gothic"/>
              <a:cs typeface="Malgun Gothic"/>
            </a:endParaRPr>
          </a:p>
          <a:p>
            <a:pPr marL="379730" marR="5080" indent="-3797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dirty="0" err="1" smtClean="0">
                <a:latin typeface="Malgun Gothic"/>
                <a:cs typeface="Malgun Gothic"/>
              </a:rPr>
              <a:t>Menentukan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penyebab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masalah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kesehatan</a:t>
            </a:r>
            <a:r>
              <a:rPr lang="en-US" dirty="0" smtClean="0">
                <a:latin typeface="Malgun Gothic"/>
                <a:cs typeface="Malgun Gothic"/>
              </a:rPr>
              <a:t>.</a:t>
            </a:r>
          </a:p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379730" algn="l"/>
                <a:tab pos="380365" algn="l"/>
              </a:tabLst>
            </a:pPr>
            <a:endParaRPr lang="en-US" sz="1800" spc="-5" dirty="0" smtClean="0">
              <a:latin typeface="Malgun Gothic"/>
              <a:cs typeface="Malgun Gothic"/>
            </a:endParaRP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spc="-5" dirty="0" err="1" smtClean="0">
                <a:latin typeface="Malgun Gothic"/>
                <a:cs typeface="Malgun Gothic"/>
              </a:rPr>
              <a:t>Menentukan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riwayat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alamiah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penyakit</a:t>
            </a:r>
            <a:r>
              <a:rPr lang="en-US" sz="1800" spc="-5" dirty="0" smtClean="0">
                <a:latin typeface="Malgun Gothic"/>
                <a:cs typeface="Malgun Gothic"/>
              </a:rPr>
              <a:t>.</a:t>
            </a: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endParaRPr lang="en-US" spc="-5" dirty="0">
              <a:latin typeface="Malgun Gothic"/>
              <a:cs typeface="Malgun Gothic"/>
            </a:endParaRP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spc="-5" dirty="0" err="1" smtClean="0">
                <a:latin typeface="Malgun Gothic"/>
                <a:cs typeface="Malgun Gothic"/>
              </a:rPr>
              <a:t>Menentukan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tindakan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intervensi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kesehatan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memprediksi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kejadian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penyakit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distribusi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penyakit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pada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populasi</a:t>
            </a:r>
            <a:r>
              <a:rPr lang="en-US" sz="1800" spc="-5" dirty="0" smtClean="0">
                <a:latin typeface="Malgun Gothic"/>
                <a:cs typeface="Malgun Gothic"/>
              </a:rPr>
              <a:t>.</a:t>
            </a: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endParaRPr lang="en-US" spc="-5" dirty="0">
              <a:latin typeface="Malgun Gothic"/>
              <a:cs typeface="Malgun Gothic"/>
            </a:endParaRP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spc="-5" dirty="0" err="1" smtClean="0">
                <a:latin typeface="Malgun Gothic"/>
                <a:cs typeface="Malgun Gothic"/>
              </a:rPr>
              <a:t>Menanggulangi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masalah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kesehatan</a:t>
            </a:r>
            <a:r>
              <a:rPr lang="en-US" sz="1800" spc="-5" dirty="0" smtClean="0">
                <a:latin typeface="Malgun Gothic"/>
                <a:cs typeface="Malgun Gothic"/>
              </a:rPr>
              <a:t>.</a:t>
            </a: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endParaRPr lang="en-US" spc="-5" dirty="0">
              <a:latin typeface="Malgun Gothic"/>
              <a:cs typeface="Malgun Gothic"/>
            </a:endParaRPr>
          </a:p>
          <a:p>
            <a:pPr marL="379730" marR="37465" indent="-37973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lang="en-US" sz="1800" spc="-5" dirty="0" err="1" smtClean="0">
                <a:latin typeface="Malgun Gothic"/>
                <a:cs typeface="Malgun Gothic"/>
              </a:rPr>
              <a:t>Mengkaji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resiko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kepada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setiap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individu</a:t>
            </a:r>
            <a:r>
              <a:rPr lang="en-US" sz="1800" spc="-5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1947"/>
            <a:ext cx="1114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885754"/>
            <a:ext cx="733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2" y="3067846"/>
            <a:ext cx="638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8325" y="43815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Hipocrates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8321"/>
            <a:ext cx="1847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5" dirty="0" err="1" smtClean="0"/>
              <a:t>Sejarah</a:t>
            </a:r>
            <a:r>
              <a:rPr lang="en-US" spc="-5" dirty="0" smtClean="0"/>
              <a:t> </a:t>
            </a:r>
            <a:r>
              <a:rPr lang="en-US" spc="-5" dirty="0" err="1" smtClean="0"/>
              <a:t>Epidemiologi</a:t>
            </a:r>
            <a:endParaRPr spc="-5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040006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Bapak</a:t>
            </a:r>
            <a:r>
              <a:rPr lang="en-US" sz="1400" dirty="0" smtClean="0"/>
              <a:t> </a:t>
            </a:r>
            <a:r>
              <a:rPr lang="en-US" sz="1400" dirty="0" err="1" smtClean="0"/>
              <a:t>kedokteran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ahli</a:t>
            </a:r>
            <a:r>
              <a:rPr lang="en-US" sz="1400" dirty="0" smtClean="0"/>
              <a:t> </a:t>
            </a:r>
            <a:r>
              <a:rPr lang="en-US" sz="1400" dirty="0" err="1" smtClean="0"/>
              <a:t>epidemiologi</a:t>
            </a:r>
            <a:r>
              <a:rPr lang="en-US" sz="1400" dirty="0" smtClean="0"/>
              <a:t> </a:t>
            </a:r>
            <a:r>
              <a:rPr lang="en-US" sz="1400" dirty="0" err="1" smtClean="0"/>
              <a:t>pertama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karyanya</a:t>
            </a:r>
            <a:r>
              <a:rPr lang="en-US" sz="1400" dirty="0" smtClean="0"/>
              <a:t> ’’ </a:t>
            </a:r>
            <a:r>
              <a:rPr lang="en-US" sz="1400" i="1" dirty="0" smtClean="0"/>
              <a:t>On airs, Waters, and Places’’ </a:t>
            </a:r>
            <a:r>
              <a:rPr lang="en-US" sz="1400" dirty="0" smtClean="0"/>
              <a:t>yang </a:t>
            </a:r>
            <a:r>
              <a:rPr lang="en-US" sz="1400" dirty="0" err="1" smtClean="0"/>
              <a:t>mempelajari</a:t>
            </a:r>
            <a:r>
              <a:rPr lang="en-US" sz="1400" dirty="0" smtClean="0"/>
              <a:t> </a:t>
            </a: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mempengaruhi</a:t>
            </a:r>
            <a:r>
              <a:rPr lang="en-US" sz="1400" dirty="0" smtClean="0"/>
              <a:t> </a:t>
            </a:r>
            <a:r>
              <a:rPr lang="en-US" sz="1400" dirty="0" err="1" smtClean="0"/>
              <a:t>populasi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cara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menyebar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8390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Galen</a:t>
            </a: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22462"/>
            <a:ext cx="1819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2045803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Ahli</a:t>
            </a:r>
            <a:r>
              <a:rPr lang="en-US" sz="1400" dirty="0" smtClean="0"/>
              <a:t> </a:t>
            </a:r>
            <a:r>
              <a:rPr lang="en-US" sz="1400" dirty="0" err="1" smtClean="0"/>
              <a:t>bedah</a:t>
            </a:r>
            <a:r>
              <a:rPr lang="en-US" sz="1400" dirty="0" smtClean="0"/>
              <a:t> </a:t>
            </a:r>
            <a:r>
              <a:rPr lang="en-US" sz="1400" dirty="0" err="1" smtClean="0"/>
              <a:t>tentara</a:t>
            </a:r>
            <a:r>
              <a:rPr lang="en-US" sz="1400" dirty="0" smtClean="0"/>
              <a:t> </a:t>
            </a:r>
            <a:r>
              <a:rPr lang="en-US" sz="1400" dirty="0" err="1" smtClean="0"/>
              <a:t>Romawi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 </a:t>
            </a:r>
            <a:r>
              <a:rPr lang="en-US" sz="1400" dirty="0" err="1" smtClean="0"/>
              <a:t>sering</a:t>
            </a:r>
            <a:r>
              <a:rPr lang="en-US" sz="1400" dirty="0" smtClean="0"/>
              <a:t> </a:t>
            </a:r>
            <a:r>
              <a:rPr lang="en-US" sz="1400" dirty="0" err="1" smtClean="0"/>
              <a:t>dianggap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i="1" dirty="0" smtClean="0"/>
              <a:t>the father of </a:t>
            </a:r>
            <a:r>
              <a:rPr lang="en-US" sz="1400" i="1" dirty="0" err="1" smtClean="0"/>
              <a:t>Experimentar</a:t>
            </a:r>
            <a:r>
              <a:rPr lang="en-US" sz="1400" i="1" dirty="0" smtClean="0"/>
              <a:t> Physiology. </a:t>
            </a:r>
            <a:r>
              <a:rPr lang="en-US" sz="1400" dirty="0" smtClean="0"/>
              <a:t>Galen </a:t>
            </a:r>
            <a:r>
              <a:rPr lang="en-US" sz="1400" dirty="0" err="1" smtClean="0"/>
              <a:t>mengajukan</a:t>
            </a:r>
            <a:r>
              <a:rPr lang="en-US" sz="1400" dirty="0" smtClean="0"/>
              <a:t> </a:t>
            </a:r>
            <a:r>
              <a:rPr lang="en-US" sz="1400" dirty="0" err="1" smtClean="0"/>
              <a:t>konsep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status </a:t>
            </a:r>
            <a:r>
              <a:rPr lang="en-US" sz="1400" dirty="0" err="1" smtClean="0"/>
              <a:t>kesehatan</a:t>
            </a:r>
            <a:r>
              <a:rPr lang="en-US" sz="1400" dirty="0" smtClean="0"/>
              <a:t> </a:t>
            </a:r>
            <a:r>
              <a:rPr lang="en-US" sz="1400" dirty="0" err="1" smtClean="0"/>
              <a:t>berhubungan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i="1" dirty="0" smtClean="0"/>
              <a:t>personality type and life style factors.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4612" y="480596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Thomas Sydenha</a:t>
            </a:r>
            <a:r>
              <a:rPr lang="en-US" sz="1600" b="1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8406" y="203835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Thomas Sydenham </a:t>
            </a:r>
            <a:r>
              <a:rPr lang="en-US" sz="1400" dirty="0" err="1" smtClean="0"/>
              <a:t>dianggap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i="1" dirty="0" smtClean="0"/>
              <a:t>the father of epidemiology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warga</a:t>
            </a:r>
            <a:r>
              <a:rPr lang="en-US" sz="1400" dirty="0" smtClean="0"/>
              <a:t> </a:t>
            </a:r>
            <a:r>
              <a:rPr lang="en-US" sz="1400" dirty="0" err="1" smtClean="0"/>
              <a:t>negara</a:t>
            </a:r>
            <a:r>
              <a:rPr lang="en-US" sz="1400" dirty="0" smtClean="0"/>
              <a:t> </a:t>
            </a:r>
            <a:r>
              <a:rPr lang="en-US" sz="1400" dirty="0" err="1" smtClean="0"/>
              <a:t>belanda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ilmuwan</a:t>
            </a:r>
            <a:r>
              <a:rPr lang="en-US" sz="1400" dirty="0" smtClean="0"/>
              <a:t> </a:t>
            </a:r>
            <a:r>
              <a:rPr lang="en-US" sz="1400" dirty="0" err="1" smtClean="0"/>
              <a:t>amatir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menemukan</a:t>
            </a:r>
            <a:r>
              <a:rPr lang="en-US" sz="1400" dirty="0" smtClean="0"/>
              <a:t> </a:t>
            </a:r>
            <a:r>
              <a:rPr lang="en-US" sz="1400" dirty="0" err="1" smtClean="0"/>
              <a:t>mikroskop</a:t>
            </a:r>
            <a:r>
              <a:rPr lang="en-US" sz="1400" dirty="0" smtClean="0"/>
              <a:t>, </a:t>
            </a:r>
            <a:r>
              <a:rPr lang="en-US" sz="1400" dirty="0" err="1" smtClean="0"/>
              <a:t>penemu</a:t>
            </a:r>
            <a:r>
              <a:rPr lang="en-US" sz="1400" dirty="0" smtClean="0"/>
              <a:t> </a:t>
            </a:r>
            <a:r>
              <a:rPr lang="en-US" sz="1400" dirty="0" err="1" smtClean="0"/>
              <a:t>bakteri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parasit</a:t>
            </a:r>
            <a:r>
              <a:rPr lang="en-US" sz="1400" dirty="0" smtClean="0"/>
              <a:t> (1674)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penemu</a:t>
            </a:r>
            <a:r>
              <a:rPr lang="en-US" sz="1400" dirty="0" smtClean="0"/>
              <a:t> spermatozoa (1677).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618" y="819150"/>
            <a:ext cx="1857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3815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Antonie</a:t>
            </a:r>
            <a:r>
              <a:rPr lang="en-US" sz="1600" b="1" dirty="0" smtClean="0"/>
              <a:t> Van </a:t>
            </a:r>
            <a:r>
              <a:rPr lang="en-US" sz="1600" b="1" dirty="0" err="1" smtClean="0"/>
              <a:t>Leeiwenhoek</a:t>
            </a:r>
            <a:endParaRPr lang="en-US" sz="1600" b="1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5" dirty="0" err="1" smtClean="0"/>
              <a:t>Sejarah</a:t>
            </a:r>
            <a:r>
              <a:rPr lang="en-US" spc="-5" dirty="0" smtClean="0"/>
              <a:t> </a:t>
            </a:r>
            <a:r>
              <a:rPr lang="en-US" spc="-5" dirty="0" err="1" smtClean="0"/>
              <a:t>Epidemiologi</a:t>
            </a:r>
            <a:endParaRPr spc="-5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040006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Leeiwenhoek</a:t>
            </a:r>
            <a:r>
              <a:rPr lang="en-US" sz="1400" dirty="0" smtClean="0"/>
              <a:t> </a:t>
            </a:r>
            <a:r>
              <a:rPr lang="en-US" sz="1400" dirty="0" err="1" smtClean="0"/>
              <a:t>sering</a:t>
            </a:r>
            <a:r>
              <a:rPr lang="en-US" sz="1400" dirty="0" smtClean="0"/>
              <a:t> </a:t>
            </a:r>
            <a:r>
              <a:rPr lang="en-US" sz="1400" dirty="0" err="1" smtClean="0"/>
              <a:t>disebut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English Hippocrates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pernyataannya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menghidupkan</a:t>
            </a:r>
            <a:r>
              <a:rPr lang="en-US" sz="1400" dirty="0" smtClean="0"/>
              <a:t> </a:t>
            </a:r>
            <a:r>
              <a:rPr lang="en-US" sz="1400" dirty="0" err="1" smtClean="0"/>
              <a:t>kembali</a:t>
            </a:r>
            <a:r>
              <a:rPr lang="en-US" sz="1400" dirty="0" smtClean="0"/>
              <a:t> </a:t>
            </a:r>
            <a:r>
              <a:rPr lang="en-US" sz="1400" dirty="0" err="1" smtClean="0"/>
              <a:t>konsep</a:t>
            </a:r>
            <a:r>
              <a:rPr lang="en-US" sz="1400" dirty="0" smtClean="0"/>
              <a:t> Hippocrates di </a:t>
            </a:r>
            <a:r>
              <a:rPr lang="en-US" sz="1400" dirty="0" err="1" smtClean="0"/>
              <a:t>tanah</a:t>
            </a:r>
            <a:r>
              <a:rPr lang="en-US" sz="1400" dirty="0" smtClean="0"/>
              <a:t> </a:t>
            </a:r>
            <a:r>
              <a:rPr lang="en-US" sz="1400" dirty="0" err="1" smtClean="0"/>
              <a:t>Inggris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menambahkan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pentingnya</a:t>
            </a:r>
            <a:r>
              <a:rPr lang="en-US" sz="1400" dirty="0" smtClean="0"/>
              <a:t> </a:t>
            </a:r>
            <a:r>
              <a:rPr lang="en-US" sz="1400" dirty="0" err="1" smtClean="0"/>
              <a:t>merinci</a:t>
            </a:r>
            <a:r>
              <a:rPr lang="en-US" sz="1400" dirty="0" smtClean="0"/>
              <a:t> </a:t>
            </a:r>
            <a:r>
              <a:rPr lang="en-US" sz="1400" dirty="0" err="1" smtClean="0"/>
              <a:t>konsep</a:t>
            </a:r>
            <a:r>
              <a:rPr lang="en-US" sz="1400" dirty="0" smtClean="0"/>
              <a:t> </a:t>
            </a:r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(</a:t>
            </a:r>
            <a:r>
              <a:rPr lang="en-US" sz="1400" dirty="0" err="1" smtClean="0"/>
              <a:t>atmosfer</a:t>
            </a:r>
            <a:r>
              <a:rPr lang="en-US" sz="1400" dirty="0" smtClean="0"/>
              <a:t>) </a:t>
            </a:r>
            <a:r>
              <a:rPr lang="en-US" sz="1400" dirty="0" err="1" smtClean="0"/>
              <a:t>dari</a:t>
            </a:r>
            <a:r>
              <a:rPr lang="en-US" sz="1400" dirty="0" smtClean="0"/>
              <a:t> Hippocrates.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9301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James Lind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045803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James Lind </a:t>
            </a:r>
            <a:r>
              <a:rPr lang="en-US" sz="1400" dirty="0" err="1" smtClean="0"/>
              <a:t>mengobservasi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skorbut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pelaut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pelayaran</a:t>
            </a:r>
            <a:r>
              <a:rPr lang="en-US" sz="1400" dirty="0" smtClean="0"/>
              <a:t> </a:t>
            </a:r>
            <a:r>
              <a:rPr lang="en-US" sz="1400" dirty="0" err="1" smtClean="0"/>
              <a:t>panjang</a:t>
            </a:r>
            <a:r>
              <a:rPr lang="en-US" sz="1400" dirty="0" smtClean="0"/>
              <a:t>, </a:t>
            </a:r>
            <a:r>
              <a:rPr lang="en-US" sz="1400" dirty="0" err="1" smtClean="0"/>
              <a:t>dari</a:t>
            </a:r>
            <a:r>
              <a:rPr lang="en-US" sz="1400" dirty="0" smtClean="0"/>
              <a:t> 350 </a:t>
            </a:r>
            <a:r>
              <a:rPr lang="en-US" sz="1400" dirty="0" err="1" smtClean="0"/>
              <a:t>pelaut</a:t>
            </a:r>
            <a:r>
              <a:rPr lang="en-US" sz="1400" dirty="0" smtClean="0"/>
              <a:t> </a:t>
            </a:r>
            <a:r>
              <a:rPr lang="en-US" sz="1400" dirty="0" err="1" smtClean="0"/>
              <a:t>terdapat</a:t>
            </a:r>
            <a:r>
              <a:rPr lang="en-US" sz="1400" dirty="0" smtClean="0"/>
              <a:t> 80 </a:t>
            </a:r>
            <a:r>
              <a:rPr lang="en-US" sz="1400" dirty="0" err="1" smtClean="0"/>
              <a:t>terserang</a:t>
            </a:r>
            <a:r>
              <a:rPr lang="en-US" sz="1400" dirty="0"/>
              <a:t> </a:t>
            </a:r>
            <a:r>
              <a:rPr lang="en-US" sz="1400" dirty="0" err="1" smtClean="0"/>
              <a:t>skorbut</a:t>
            </a:r>
            <a:r>
              <a:rPr lang="en-US" sz="1400" dirty="0" smtClean="0"/>
              <a:t>.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awal</a:t>
            </a:r>
            <a:r>
              <a:rPr lang="en-US" sz="1400" dirty="0" smtClean="0"/>
              <a:t> </a:t>
            </a:r>
            <a:r>
              <a:rPr lang="en-US" sz="1400" dirty="0" err="1" smtClean="0"/>
              <a:t>dianggap</a:t>
            </a:r>
            <a:r>
              <a:rPr lang="en-US" sz="1400" dirty="0" smtClean="0"/>
              <a:t> </a:t>
            </a:r>
            <a:r>
              <a:rPr lang="en-US" sz="1400" dirty="0" err="1" smtClean="0"/>
              <a:t>udara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penyebabnya</a:t>
            </a:r>
            <a:r>
              <a:rPr lang="en-US" sz="1400" dirty="0" smtClean="0"/>
              <a:t>, </a:t>
            </a:r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pengamatan</a:t>
            </a:r>
            <a:r>
              <a:rPr lang="en-US" sz="1400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 smtClean="0"/>
              <a:t>makanan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dikonsumsi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pelaut</a:t>
            </a:r>
            <a:r>
              <a:rPr lang="en-US" sz="140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4612" y="480596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John Snow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98406" y="2114550"/>
            <a:ext cx="220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Dua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</a:t>
            </a:r>
            <a:r>
              <a:rPr lang="en-US" sz="1400" dirty="0" err="1" smtClean="0"/>
              <a:t>utamanya</a:t>
            </a:r>
            <a:r>
              <a:rPr lang="en-US" sz="1400" dirty="0" smtClean="0"/>
              <a:t> : (1) </a:t>
            </a:r>
            <a:r>
              <a:rPr lang="en-US" sz="1400" dirty="0" err="1" smtClean="0"/>
              <a:t>Kejadian</a:t>
            </a:r>
            <a:r>
              <a:rPr lang="en-US" sz="1400" dirty="0" smtClean="0"/>
              <a:t> </a:t>
            </a:r>
            <a:r>
              <a:rPr lang="en-US" sz="1400" dirty="0" err="1" smtClean="0"/>
              <a:t>Luar</a:t>
            </a:r>
            <a:r>
              <a:rPr lang="en-US" sz="1400" dirty="0" smtClean="0"/>
              <a:t> </a:t>
            </a:r>
            <a:r>
              <a:rPr lang="en-US" sz="1400" dirty="0" err="1" smtClean="0"/>
              <a:t>Biasa</a:t>
            </a:r>
            <a:r>
              <a:rPr lang="en-US" sz="1400" dirty="0" smtClean="0"/>
              <a:t> (KLB) </a:t>
            </a:r>
            <a:r>
              <a:rPr lang="en-US" sz="1400" dirty="0" err="1" smtClean="0"/>
              <a:t>Kolera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1840 yang </a:t>
            </a:r>
            <a:r>
              <a:rPr lang="en-US" sz="1400" dirty="0" err="1" smtClean="0"/>
              <a:t>terjadi</a:t>
            </a:r>
            <a:r>
              <a:rPr lang="en-US" sz="1400" dirty="0" smtClean="0"/>
              <a:t> di </a:t>
            </a:r>
            <a:r>
              <a:rPr lang="en-US" sz="1400" dirty="0" err="1" smtClean="0"/>
              <a:t>Distrik</a:t>
            </a:r>
            <a:r>
              <a:rPr lang="en-US" sz="1400" dirty="0" smtClean="0"/>
              <a:t> </a:t>
            </a:r>
            <a:r>
              <a:rPr lang="en-US" sz="1400" dirty="0" err="1" smtClean="0"/>
              <a:t>Soho</a:t>
            </a:r>
            <a:r>
              <a:rPr lang="en-US" sz="1400" dirty="0" smtClean="0"/>
              <a:t> London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daerah</a:t>
            </a:r>
            <a:r>
              <a:rPr lang="en-US" sz="1400" dirty="0" smtClean="0"/>
              <a:t> Broad Street </a:t>
            </a:r>
            <a:r>
              <a:rPr lang="en-US" sz="1400" dirty="0" err="1" smtClean="0"/>
              <a:t>dan</a:t>
            </a:r>
            <a:r>
              <a:rPr lang="en-US" sz="1400" dirty="0" smtClean="0"/>
              <a:t> (2) </a:t>
            </a:r>
            <a:r>
              <a:rPr lang="en-US" sz="1400" dirty="0" err="1" smtClean="0"/>
              <a:t>Epidemi</a:t>
            </a:r>
            <a:r>
              <a:rPr lang="en-US" sz="1400" dirty="0" smtClean="0"/>
              <a:t> </a:t>
            </a:r>
            <a:r>
              <a:rPr lang="en-US" sz="1400" dirty="0" err="1" smtClean="0"/>
              <a:t>Kolera</a:t>
            </a:r>
            <a:r>
              <a:rPr lang="en-US" sz="1400" dirty="0" smtClean="0"/>
              <a:t> </a:t>
            </a:r>
            <a:r>
              <a:rPr lang="en-US" sz="1400" dirty="0" err="1" smtClean="0"/>
              <a:t>tahun</a:t>
            </a:r>
            <a:r>
              <a:rPr lang="en-US" sz="1400" dirty="0" smtClean="0"/>
              <a:t> 1853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membandingkan</a:t>
            </a:r>
            <a:r>
              <a:rPr lang="en-US" sz="1400" dirty="0" smtClean="0"/>
              <a:t> </a:t>
            </a:r>
            <a:r>
              <a:rPr lang="en-US" sz="1400" dirty="0" err="1" smtClean="0"/>
              <a:t>angka</a:t>
            </a:r>
            <a:r>
              <a:rPr lang="en-US" sz="1400" dirty="0" smtClean="0"/>
              <a:t> </a:t>
            </a:r>
            <a:r>
              <a:rPr lang="en-US" sz="1400" dirty="0" err="1" smtClean="0"/>
              <a:t>kematian</a:t>
            </a:r>
            <a:r>
              <a:rPr lang="en-US" sz="1400" dirty="0" smtClean="0"/>
              <a:t> </a:t>
            </a:r>
            <a:r>
              <a:rPr lang="en-US" sz="1400" dirty="0" err="1" smtClean="0"/>
              <a:t>akibat</a:t>
            </a:r>
            <a:r>
              <a:rPr lang="en-US" sz="1400" dirty="0" smtClean="0"/>
              <a:t> </a:t>
            </a:r>
            <a:r>
              <a:rPr lang="en-US" sz="1400" dirty="0" err="1" smtClean="0"/>
              <a:t>kolera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air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dua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air yang </a:t>
            </a:r>
            <a:r>
              <a:rPr lang="en-US" sz="1400" dirty="0" err="1" smtClean="0"/>
              <a:t>berbeda</a:t>
            </a:r>
            <a:r>
              <a:rPr lang="en-US" sz="1400" dirty="0" smtClean="0"/>
              <a:t> di London.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846274"/>
            <a:ext cx="18764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4677"/>
            <a:ext cx="1828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835709"/>
            <a:ext cx="18097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3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3815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Robert Koch </a:t>
            </a:r>
            <a:endParaRPr lang="en-US" sz="1600" b="1" dirty="0"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pc="-5" dirty="0" err="1" smtClean="0"/>
              <a:t>Sejarah</a:t>
            </a:r>
            <a:r>
              <a:rPr lang="en-US" spc="-5" dirty="0" smtClean="0"/>
              <a:t> </a:t>
            </a:r>
            <a:r>
              <a:rPr lang="en-US" spc="-5" dirty="0" err="1" smtClean="0"/>
              <a:t>Epidemiologi</a:t>
            </a:r>
            <a:endParaRPr spc="-5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040006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 Koch </a:t>
            </a:r>
            <a:r>
              <a:rPr lang="en-US" sz="1400" dirty="0" err="1" smtClean="0"/>
              <a:t>seorang</a:t>
            </a:r>
            <a:r>
              <a:rPr lang="en-US" sz="1400" dirty="0" smtClean="0"/>
              <a:t> </a:t>
            </a:r>
            <a:r>
              <a:rPr lang="en-US" sz="1400" dirty="0" err="1" smtClean="0"/>
              <a:t>penemu</a:t>
            </a:r>
            <a:r>
              <a:rPr lang="en-US" sz="1400" dirty="0" smtClean="0"/>
              <a:t> </a:t>
            </a:r>
            <a:r>
              <a:rPr lang="en-US" sz="1400" dirty="0" err="1" smtClean="0"/>
              <a:t>kuman</a:t>
            </a:r>
            <a:r>
              <a:rPr lang="en-US" sz="1400" dirty="0" smtClean="0"/>
              <a:t> </a:t>
            </a:r>
            <a:r>
              <a:rPr lang="en-US" sz="1400" i="1" dirty="0" smtClean="0"/>
              <a:t>Mycobacterium tuberculosis </a:t>
            </a:r>
            <a:r>
              <a:rPr lang="en-US" sz="1400" dirty="0" smtClean="0"/>
              <a:t>yang </a:t>
            </a:r>
            <a:r>
              <a:rPr lang="en-US" sz="1400" dirty="0" err="1" smtClean="0"/>
              <a:t>berhasil</a:t>
            </a:r>
            <a:r>
              <a:rPr lang="en-US" sz="1400" dirty="0" smtClean="0"/>
              <a:t> </a:t>
            </a:r>
            <a:r>
              <a:rPr lang="en-US" sz="1400" dirty="0" err="1" smtClean="0"/>
              <a:t>menghubungkan</a:t>
            </a:r>
            <a:r>
              <a:rPr lang="en-US" sz="1400" dirty="0" smtClean="0"/>
              <a:t> </a:t>
            </a:r>
            <a:r>
              <a:rPr lang="en-US" sz="1400" dirty="0" err="1" smtClean="0"/>
              <a:t>keberadaan</a:t>
            </a:r>
            <a:r>
              <a:rPr lang="en-US" sz="1400" dirty="0" smtClean="0"/>
              <a:t> </a:t>
            </a:r>
            <a:r>
              <a:rPr lang="en-US" sz="1400" dirty="0" err="1" smtClean="0"/>
              <a:t>mikroorganisme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timbulnye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47810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Dool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Hill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045803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Dool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A.B. Hill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menemukan</a:t>
            </a:r>
            <a:r>
              <a:rPr lang="en-US" sz="1400" dirty="0" smtClean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merokok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kanker</a:t>
            </a:r>
            <a:r>
              <a:rPr lang="en-US" sz="1400" dirty="0" smtClean="0"/>
              <a:t> </a:t>
            </a:r>
            <a:r>
              <a:rPr lang="en-US" sz="1400" dirty="0" err="1" smtClean="0"/>
              <a:t>paru-paru</a:t>
            </a:r>
            <a:r>
              <a:rPr lang="en-US" sz="1400" dirty="0" smtClean="0"/>
              <a:t>. </a:t>
            </a:r>
            <a:r>
              <a:rPr lang="en-US" sz="1400" dirty="0" err="1" smtClean="0"/>
              <a:t>Keduanya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</a:t>
            </a:r>
            <a:r>
              <a:rPr lang="en-US" sz="1400" dirty="0" smtClean="0"/>
              <a:t> </a:t>
            </a:r>
            <a:r>
              <a:rPr lang="en-US" sz="1400" dirty="0" err="1" smtClean="0"/>
              <a:t>pertama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mendesain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membuktikan</a:t>
            </a:r>
            <a:r>
              <a:rPr lang="en-US" sz="1400" dirty="0" smtClean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antara</a:t>
            </a:r>
            <a:r>
              <a:rPr lang="en-US" sz="1400" dirty="0" smtClean="0"/>
              <a:t> </a:t>
            </a:r>
            <a:r>
              <a:rPr lang="en-US" sz="1400" dirty="0" err="1" smtClean="0"/>
              <a:t>rokok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paru-paru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4612" y="480596"/>
            <a:ext cx="19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Epid</a:t>
            </a:r>
            <a:r>
              <a:rPr lang="en-US" sz="1600" b="1" dirty="0" smtClean="0"/>
              <a:t> Modern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2114550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Epidemiologi</a:t>
            </a:r>
            <a:r>
              <a:rPr lang="en-US" sz="1400" dirty="0" smtClean="0"/>
              <a:t> </a:t>
            </a:r>
            <a:r>
              <a:rPr lang="en-US" sz="1400" dirty="0" err="1" smtClean="0"/>
              <a:t>meluas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berbagai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kajian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menular</a:t>
            </a:r>
            <a:r>
              <a:rPr lang="en-US" sz="1400" dirty="0" smtClean="0"/>
              <a:t> </a:t>
            </a:r>
            <a:r>
              <a:rPr lang="en-US" sz="1400" dirty="0" err="1" smtClean="0"/>
              <a:t>bukan</a:t>
            </a:r>
            <a:r>
              <a:rPr lang="en-US" sz="1400" dirty="0" smtClean="0"/>
              <a:t> </a:t>
            </a:r>
            <a:r>
              <a:rPr lang="en-US" sz="1400" dirty="0" err="1" smtClean="0"/>
              <a:t>wabah</a:t>
            </a:r>
            <a:r>
              <a:rPr lang="en-US" sz="1400" dirty="0" smtClean="0"/>
              <a:t>, </a:t>
            </a:r>
            <a:r>
              <a:rPr lang="en-US" sz="1400" dirty="0" err="1" smtClean="0"/>
              <a:t>penyakit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menular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pengetahuan</a:t>
            </a:r>
            <a:r>
              <a:rPr lang="en-US" sz="1400" dirty="0" smtClean="0"/>
              <a:t> </a:t>
            </a:r>
            <a:r>
              <a:rPr lang="en-US" sz="1400" dirty="0" err="1" smtClean="0"/>
              <a:t>kesehatan</a:t>
            </a:r>
            <a:r>
              <a:rPr lang="en-US" sz="1400" dirty="0" smtClean="0"/>
              <a:t> </a:t>
            </a:r>
            <a:r>
              <a:rPr lang="en-US" sz="1400" dirty="0" err="1" smtClean="0"/>
              <a:t>lainnya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6659"/>
            <a:ext cx="1952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800724"/>
            <a:ext cx="18002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17" y="811896"/>
            <a:ext cx="19240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69494"/>
            <a:ext cx="41840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Peristiwa</a:t>
            </a:r>
            <a:r>
              <a:rPr spc="-35" dirty="0"/>
              <a:t> </a:t>
            </a:r>
            <a:r>
              <a:rPr dirty="0"/>
              <a:t>Bersejarah</a:t>
            </a:r>
            <a:r>
              <a:rPr spc="-35" dirty="0"/>
              <a:t> </a:t>
            </a:r>
            <a:r>
              <a:rPr spc="-5" dirty="0"/>
              <a:t>Epidemiologi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0" y="656335"/>
            <a:ext cx="7557008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5" dirty="0">
                <a:latin typeface="Malgun Gothic"/>
                <a:cs typeface="Malgun Gothic"/>
              </a:rPr>
              <a:t>Wabah </a:t>
            </a:r>
            <a:r>
              <a:rPr sz="1800" spc="-10" dirty="0">
                <a:latin typeface="Malgun Gothic"/>
                <a:cs typeface="Malgun Gothic"/>
              </a:rPr>
              <a:t>diare </a:t>
            </a:r>
            <a:r>
              <a:rPr sz="1800" spc="-5" dirty="0">
                <a:latin typeface="Malgun Gothic"/>
                <a:cs typeface="Malgun Gothic"/>
              </a:rPr>
              <a:t>di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London</a:t>
            </a:r>
            <a:r>
              <a:rPr sz="1800" spc="-3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(1854)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Malgun Gothic"/>
                <a:cs typeface="Malgun Gothic"/>
              </a:rPr>
              <a:t>Rubella</a:t>
            </a:r>
            <a:endParaRPr sz="18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Malgun Gothic"/>
                <a:cs typeface="Malgun Gothic"/>
              </a:rPr>
              <a:t>Awan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Asap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 </a:t>
            </a:r>
            <a:r>
              <a:rPr sz="1800" spc="-15" dirty="0">
                <a:latin typeface="Malgun Gothic"/>
                <a:cs typeface="Malgun Gothic"/>
              </a:rPr>
              <a:t>kota </a:t>
            </a:r>
            <a:r>
              <a:rPr sz="1800" dirty="0">
                <a:latin typeface="Malgun Gothic"/>
                <a:cs typeface="Malgun Gothic"/>
              </a:rPr>
              <a:t>London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Malgun Gothic"/>
                <a:cs typeface="Malgun Gothic"/>
              </a:rPr>
              <a:t>Cacar</a:t>
            </a:r>
            <a:r>
              <a:rPr sz="1800" spc="-3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eradikasinya</a:t>
            </a:r>
            <a:endParaRPr sz="18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Malgun Gothic"/>
                <a:cs typeface="Malgun Gothic"/>
              </a:rPr>
              <a:t>Upaya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eradikasi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polio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5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31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0807" y="269494"/>
            <a:ext cx="35128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Perkembangan</a:t>
            </a:r>
            <a:r>
              <a:rPr spc="-40" dirty="0"/>
              <a:t> </a:t>
            </a:r>
            <a:r>
              <a:rPr spc="-5" dirty="0"/>
              <a:t>Epidemiologi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3791" y="656687"/>
            <a:ext cx="742781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marR="217804" lvl="1" indent="-161925" algn="just">
              <a:spcBef>
                <a:spcPts val="100"/>
              </a:spcBef>
              <a:buFont typeface="Arial MT"/>
              <a:buChar char="•"/>
              <a:tabLst>
                <a:tab pos="194310" algn="l"/>
              </a:tabLst>
            </a:pPr>
            <a:r>
              <a:rPr lang="en-US" spc="-25" dirty="0" err="1">
                <a:latin typeface="Malgun Gothic"/>
                <a:cs typeface="Malgun Gothic"/>
              </a:rPr>
              <a:t>Tantangan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zaman</a:t>
            </a:r>
            <a:r>
              <a:rPr lang="en-US" spc="10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dimana</a:t>
            </a:r>
            <a:r>
              <a:rPr lang="en-US" spc="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terjadi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perubahan</a:t>
            </a:r>
            <a:r>
              <a:rPr lang="en-US" spc="-15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masalah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dan</a:t>
            </a:r>
            <a:r>
              <a:rPr lang="en-US" spc="10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perubahan</a:t>
            </a:r>
            <a:r>
              <a:rPr lang="en-US" spc="-10" dirty="0">
                <a:latin typeface="Malgun Gothic"/>
                <a:cs typeface="Malgun Gothic"/>
              </a:rPr>
              <a:t> </a:t>
            </a:r>
            <a:r>
              <a:rPr lang="en-US" spc="-615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pola</a:t>
            </a:r>
            <a:r>
              <a:rPr lang="en-US" spc="-15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penyakit</a:t>
            </a:r>
            <a:r>
              <a:rPr lang="en-US" dirty="0">
                <a:latin typeface="Malgun Gothic"/>
                <a:cs typeface="Malgun Gothic"/>
              </a:rPr>
              <a:t>.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Sewaktu</a:t>
            </a:r>
            <a:r>
              <a:rPr lang="en-US" spc="10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zaman</a:t>
            </a:r>
            <a:r>
              <a:rPr lang="en-US" spc="10" dirty="0">
                <a:latin typeface="Malgun Gothic"/>
                <a:cs typeface="Malgun Gothic"/>
              </a:rPr>
              <a:t> </a:t>
            </a:r>
            <a:r>
              <a:rPr lang="en-US" dirty="0">
                <a:latin typeface="Malgun Gothic"/>
                <a:cs typeface="Malgun Gothic"/>
              </a:rPr>
              <a:t>John</a:t>
            </a:r>
            <a:r>
              <a:rPr lang="en-US" spc="-20" dirty="0">
                <a:latin typeface="Malgun Gothic"/>
                <a:cs typeface="Malgun Gothic"/>
              </a:rPr>
              <a:t> Snow,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epidemiologi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mengarah</a:t>
            </a:r>
            <a:r>
              <a:rPr lang="en-US" spc="10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pada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penyakit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infeksi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dan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wabah</a:t>
            </a:r>
            <a:r>
              <a:rPr lang="en-US" spc="-10" dirty="0">
                <a:latin typeface="Malgun Gothic"/>
                <a:cs typeface="Malgun Gothic"/>
              </a:rPr>
              <a:t>.</a:t>
            </a:r>
            <a:r>
              <a:rPr lang="en-US" spc="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Dewasa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ini</a:t>
            </a:r>
            <a:r>
              <a:rPr lang="en-US" spc="-20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terjadi</a:t>
            </a:r>
            <a:r>
              <a:rPr lang="en-US" spc="-10" dirty="0">
                <a:latin typeface="Malgun Gothic"/>
                <a:cs typeface="Malgun Gothic"/>
              </a:rPr>
              <a:t> 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perubahan</a:t>
            </a:r>
            <a:r>
              <a:rPr lang="en-US" spc="-10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pola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penyakit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tidak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20" dirty="0" err="1">
                <a:latin typeface="Malgun Gothic"/>
                <a:cs typeface="Malgun Gothic"/>
              </a:rPr>
              <a:t>menular</a:t>
            </a:r>
            <a:r>
              <a:rPr lang="en-US" spc="-20" dirty="0">
                <a:latin typeface="Malgun Gothic"/>
                <a:cs typeface="Malgun Gothic"/>
              </a:rPr>
              <a:t>, </a:t>
            </a:r>
            <a:r>
              <a:rPr lang="en-US" spc="-5" dirty="0" err="1">
                <a:latin typeface="Malgun Gothic"/>
                <a:cs typeface="Malgun Gothic"/>
              </a:rPr>
              <a:t>terkait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spc="-5" dirty="0" err="1">
                <a:latin typeface="Malgun Gothic"/>
                <a:cs typeface="Malgun Gothic"/>
              </a:rPr>
              <a:t>langsung</a:t>
            </a:r>
            <a:r>
              <a:rPr lang="en-US" spc="-5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masalah</a:t>
            </a: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spc="-620" dirty="0">
                <a:latin typeface="Malgun Gothic"/>
                <a:cs typeface="Malgun Gothic"/>
              </a:rPr>
              <a:t> </a:t>
            </a:r>
            <a:r>
              <a:rPr lang="en-US" spc="-10" dirty="0" err="1">
                <a:latin typeface="Malgun Gothic"/>
                <a:cs typeface="Malgun Gothic"/>
              </a:rPr>
              <a:t>kesehatan</a:t>
            </a:r>
            <a:r>
              <a:rPr lang="en-US" spc="-10" dirty="0">
                <a:latin typeface="Malgun Gothic"/>
                <a:cs typeface="Malgun Gothic"/>
              </a:rPr>
              <a:t> </a:t>
            </a:r>
            <a:r>
              <a:rPr lang="en-US" dirty="0" err="1">
                <a:latin typeface="Malgun Gothic"/>
                <a:cs typeface="Malgun Gothic"/>
              </a:rPr>
              <a:t>atau</a:t>
            </a:r>
            <a:r>
              <a:rPr lang="en-US" spc="5" dirty="0">
                <a:latin typeface="Malgun Gothic"/>
                <a:cs typeface="Malgun Gothic"/>
              </a:rPr>
              <a:t> </a:t>
            </a:r>
            <a:r>
              <a:rPr lang="en-US" spc="-5" dirty="0">
                <a:latin typeface="Malgun Gothic"/>
                <a:cs typeface="Malgun Gothic"/>
              </a:rPr>
              <a:t>non-</a:t>
            </a:r>
            <a:r>
              <a:rPr lang="en-US" spc="-5" dirty="0" err="1">
                <a:latin typeface="Malgun Gothic"/>
                <a:cs typeface="Malgun Gothic"/>
              </a:rPr>
              <a:t>kesehatan</a:t>
            </a:r>
            <a:r>
              <a:rPr lang="en-US" spc="-5" dirty="0" smtClean="0">
                <a:latin typeface="Malgun Gothic"/>
                <a:cs typeface="Malgun Gothic"/>
              </a:rPr>
              <a:t>.</a:t>
            </a:r>
            <a:endParaRPr lang="en-US" dirty="0" smtClean="0">
              <a:latin typeface="Malgun Gothic"/>
              <a:cs typeface="Malgun Gothic"/>
            </a:endParaRPr>
          </a:p>
          <a:p>
            <a:pPr marL="12065" marR="217804" lvl="1" algn="just">
              <a:spcBef>
                <a:spcPts val="100"/>
              </a:spcBef>
              <a:tabLst>
                <a:tab pos="194310" algn="l"/>
              </a:tabLst>
            </a:pPr>
            <a:endParaRPr lang="en-US" spc="-15" dirty="0">
              <a:latin typeface="Malgun Gothic"/>
              <a:cs typeface="Malgun Gothic"/>
            </a:endParaRPr>
          </a:p>
          <a:p>
            <a:pPr marL="173990" marR="217804" indent="-16192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310" algn="l"/>
              </a:tabLst>
            </a:pPr>
            <a:r>
              <a:rPr sz="1800" spc="-15" dirty="0" err="1" smtClean="0">
                <a:latin typeface="Malgun Gothic"/>
                <a:cs typeface="Malgun Gothic"/>
              </a:rPr>
              <a:t>Perkembangan</a:t>
            </a:r>
            <a:r>
              <a:rPr sz="1800" spc="-15" dirty="0" smtClean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ilmu pengetahuan. </a:t>
            </a:r>
            <a:r>
              <a:rPr sz="1800" spc="-10" dirty="0">
                <a:latin typeface="Malgun Gothic"/>
                <a:cs typeface="Malgun Gothic"/>
              </a:rPr>
              <a:t>Pengetahuan </a:t>
            </a:r>
            <a:r>
              <a:rPr sz="1800" dirty="0">
                <a:latin typeface="Malgun Gothic"/>
                <a:cs typeface="Malgun Gothic"/>
              </a:rPr>
              <a:t>klinik </a:t>
            </a:r>
            <a:r>
              <a:rPr sz="1800" spc="-10" dirty="0">
                <a:latin typeface="Malgun Gothic"/>
                <a:cs typeface="Malgun Gothic"/>
              </a:rPr>
              <a:t>kedokteran 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berkembang </a:t>
            </a:r>
            <a:r>
              <a:rPr sz="1800" spc="-5" dirty="0">
                <a:latin typeface="Malgun Gothic"/>
                <a:cs typeface="Malgun Gothic"/>
              </a:rPr>
              <a:t>begitu </a:t>
            </a:r>
            <a:r>
              <a:rPr sz="1800" dirty="0">
                <a:latin typeface="Malgun Gothic"/>
                <a:cs typeface="Malgun Gothic"/>
              </a:rPr>
              <a:t>pesat </a:t>
            </a:r>
            <a:r>
              <a:rPr sz="1800" spc="-5" dirty="0">
                <a:latin typeface="Malgun Gothic"/>
                <a:cs typeface="Malgun Gothic"/>
              </a:rPr>
              <a:t>disamping </a:t>
            </a:r>
            <a:r>
              <a:rPr sz="1800" spc="-10" dirty="0">
                <a:latin typeface="Malgun Gothic"/>
                <a:cs typeface="Malgun Gothic"/>
              </a:rPr>
              <a:t>perkembangan </a:t>
            </a:r>
            <a:r>
              <a:rPr sz="1800" spc="-5" dirty="0">
                <a:latin typeface="Malgun Gothic"/>
                <a:cs typeface="Malgun Gothic"/>
              </a:rPr>
              <a:t>ilmu-ilmu lain </a:t>
            </a:r>
            <a:r>
              <a:rPr sz="1800" dirty="0">
                <a:latin typeface="Malgun Gothic"/>
                <a:cs typeface="Malgun Gothic"/>
              </a:rPr>
              <a:t> seperti</a:t>
            </a:r>
            <a:r>
              <a:rPr sz="1800" spc="-5" dirty="0">
                <a:latin typeface="Malgun Gothic"/>
                <a:cs typeface="Malgun Gothic"/>
              </a:rPr>
              <a:t> biostatistik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administrasi,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ilmu perilaku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(</a:t>
            </a:r>
            <a:r>
              <a:rPr sz="1800" i="1" dirty="0">
                <a:latin typeface="Malgun Gothic"/>
                <a:cs typeface="Malgun Gothic"/>
              </a:rPr>
              <a:t>behavior</a:t>
            </a:r>
            <a:r>
              <a:rPr sz="1800" i="1" spc="-10" dirty="0">
                <a:latin typeface="Malgun Gothic"/>
                <a:cs typeface="Malgun Gothic"/>
              </a:rPr>
              <a:t> </a:t>
            </a:r>
            <a:r>
              <a:rPr sz="1800" i="1" spc="-5" dirty="0">
                <a:latin typeface="Malgun Gothic"/>
                <a:cs typeface="Malgun Gothic"/>
              </a:rPr>
              <a:t>science</a:t>
            </a:r>
            <a:r>
              <a:rPr sz="1800" spc="-5" dirty="0">
                <a:latin typeface="Malgun Gothic"/>
                <a:cs typeface="Malgun Gothic"/>
              </a:rPr>
              <a:t>).</a:t>
            </a:r>
            <a:endParaRPr sz="1800" dirty="0">
              <a:latin typeface="Malgun Gothic"/>
              <a:cs typeface="Malgun Gothic"/>
            </a:endParaRPr>
          </a:p>
          <a:p>
            <a:pPr algn="just"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5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70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69494"/>
            <a:ext cx="2719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11885" algn="l"/>
              </a:tabLst>
            </a:pPr>
            <a:r>
              <a:rPr spc="-15" dirty="0"/>
              <a:t>Transisi	</a:t>
            </a:r>
            <a:r>
              <a:rPr spc="-5" dirty="0"/>
              <a:t>Epidemiologi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1026" y="742950"/>
            <a:ext cx="6957695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algun Gothic"/>
                <a:cs typeface="Malgun Gothic"/>
              </a:rPr>
              <a:t>Perubahan </a:t>
            </a:r>
            <a:r>
              <a:rPr sz="1800" dirty="0">
                <a:latin typeface="Malgun Gothic"/>
                <a:cs typeface="Malgun Gothic"/>
              </a:rPr>
              <a:t>pola </a:t>
            </a:r>
            <a:r>
              <a:rPr sz="1800" spc="-10" dirty="0">
                <a:latin typeface="Malgun Gothic"/>
                <a:cs typeface="Malgun Gothic"/>
              </a:rPr>
              <a:t>kesehatan </a:t>
            </a:r>
            <a:r>
              <a:rPr sz="1800" spc="-5" dirty="0">
                <a:latin typeface="Malgun Gothic"/>
                <a:cs typeface="Malgun Gothic"/>
              </a:rPr>
              <a:t>dan </a:t>
            </a:r>
            <a:r>
              <a:rPr sz="1800" dirty="0">
                <a:latin typeface="Malgun Gothic"/>
                <a:cs typeface="Malgun Gothic"/>
              </a:rPr>
              <a:t>penyakit yang </a:t>
            </a:r>
            <a:r>
              <a:rPr sz="1800" spc="-5" dirty="0">
                <a:latin typeface="Malgun Gothic"/>
                <a:cs typeface="Malgun Gothic"/>
              </a:rPr>
              <a:t>berintegrasi </a:t>
            </a:r>
            <a:r>
              <a:rPr sz="1800" spc="-10" dirty="0" err="1">
                <a:latin typeface="Malgun Gothic"/>
                <a:cs typeface="Malgun Gothic"/>
              </a:rPr>
              <a:t>dengan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lang="en-US" sz="1800" spc="-620" dirty="0" smtClean="0">
                <a:latin typeface="Malgun Gothic"/>
                <a:cs typeface="Malgun Gothic"/>
              </a:rPr>
              <a:t> 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lang="en-US" sz="1150" dirty="0" smtClean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lang="en-US" sz="1150" dirty="0" smtClean="0">
                <a:latin typeface="Malgun Gothic"/>
                <a:cs typeface="Malgun Gothic"/>
              </a:rPr>
              <a:t> </a:t>
            </a:r>
            <a:r>
              <a:rPr lang="en-US" dirty="0" smtClean="0">
                <a:latin typeface="Malgun Gothic"/>
                <a:cs typeface="Malgun Gothic"/>
              </a:rPr>
              <a:t>1. </a:t>
            </a:r>
            <a:r>
              <a:rPr lang="en-US" dirty="0" err="1" smtClean="0">
                <a:latin typeface="Malgun Gothic"/>
                <a:cs typeface="Malgun Gothic"/>
              </a:rPr>
              <a:t>Demografi</a:t>
            </a:r>
            <a:endParaRPr lang="en-US" dirty="0" smtClean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lang="en-US" dirty="0">
                <a:latin typeface="Malgun Gothic"/>
                <a:cs typeface="Malgun Gothic"/>
              </a:rPr>
              <a:t> </a:t>
            </a:r>
            <a:r>
              <a:rPr lang="en-US" dirty="0" smtClean="0">
                <a:latin typeface="Malgun Gothic"/>
                <a:cs typeface="Malgun Gothic"/>
              </a:rPr>
              <a:t>2. </a:t>
            </a:r>
            <a:r>
              <a:rPr lang="en-US" dirty="0" err="1" smtClean="0">
                <a:latin typeface="Malgun Gothic"/>
                <a:cs typeface="Malgun Gothic"/>
              </a:rPr>
              <a:t>Sosial-Ekonomi</a:t>
            </a:r>
            <a:endParaRPr lang="en-US" dirty="0" smtClean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lang="en-US" dirty="0" smtClean="0">
                <a:latin typeface="Malgun Gothic"/>
                <a:cs typeface="Malgun Gothic"/>
              </a:rPr>
              <a:t> 3. </a:t>
            </a:r>
            <a:r>
              <a:rPr lang="en-US" dirty="0" err="1" smtClean="0">
                <a:latin typeface="Malgun Gothic"/>
                <a:cs typeface="Malgun Gothic"/>
              </a:rPr>
              <a:t>Lingkungan</a:t>
            </a:r>
            <a:endParaRPr dirty="0" smtClean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15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18207" r="32243" b="19803"/>
          <a:stretch/>
        </p:blipFill>
        <p:spPr bwMode="auto">
          <a:xfrm>
            <a:off x="1583636" y="57150"/>
            <a:ext cx="7494104" cy="42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38709"/>
            <a:ext cx="7031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1.1</a:t>
            </a:r>
            <a:r>
              <a:rPr sz="2400" spc="-20" dirty="0"/>
              <a:t> </a:t>
            </a:r>
            <a:r>
              <a:rPr lang="en-US" sz="2400" spc="-5" dirty="0" err="1" smtClean="0"/>
              <a:t>Tiga</a:t>
            </a:r>
            <a:r>
              <a:rPr lang="en-US" sz="2400" spc="-5" dirty="0" smtClean="0"/>
              <a:t> </a:t>
            </a:r>
            <a:r>
              <a:rPr lang="en-US" sz="2400" spc="-5" dirty="0" err="1" smtClean="0"/>
              <a:t>Bahasan</a:t>
            </a:r>
            <a:r>
              <a:rPr lang="en-US" sz="2400" spc="-5" dirty="0" smtClean="0"/>
              <a:t> </a:t>
            </a:r>
            <a:r>
              <a:rPr lang="en-US" sz="2400" spc="-5" dirty="0" err="1" smtClean="0"/>
              <a:t>Epidemiologi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802129" y="1200150"/>
            <a:ext cx="7256780" cy="1940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35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 err="1" smtClean="0">
                <a:latin typeface="Arial"/>
                <a:cs typeface="Arial"/>
              </a:rPr>
              <a:t>Frekuensi</a:t>
            </a:r>
            <a:r>
              <a:rPr sz="1600" b="1" dirty="0" smtClean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masalah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kesehatan</a:t>
            </a:r>
            <a:endParaRPr sz="1600" dirty="0">
              <a:latin typeface="Arial"/>
              <a:cs typeface="Arial"/>
            </a:endParaRPr>
          </a:p>
          <a:p>
            <a:pPr marL="299085" marR="61594">
              <a:lnSpc>
                <a:spcPct val="100000"/>
              </a:lnSpc>
              <a:spcBef>
                <a:spcPts val="180"/>
              </a:spcBef>
            </a:pPr>
            <a:r>
              <a:rPr sz="1600" spc="-5" dirty="0">
                <a:latin typeface="Arial MT"/>
                <a:cs typeface="Arial MT"/>
              </a:rPr>
              <a:t>Merujuk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besarnya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masalah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kesehatan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yang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terdapat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sekelompok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manusia</a:t>
            </a:r>
            <a:r>
              <a:rPr sz="1600" spc="-5" dirty="0">
                <a:latin typeface="Arial MT"/>
                <a:cs typeface="Arial MT"/>
              </a:rPr>
              <a:t>/</a:t>
            </a:r>
            <a:r>
              <a:rPr sz="1600" spc="-5" dirty="0" err="1">
                <a:latin typeface="Arial MT"/>
                <a:cs typeface="Arial MT"/>
              </a:rPr>
              <a:t>masyarakat</a:t>
            </a:r>
            <a:r>
              <a:rPr sz="1600" spc="-5" dirty="0" smtClean="0">
                <a:latin typeface="Arial MT"/>
                <a:cs typeface="Arial MT"/>
              </a:rPr>
              <a:t>.</a:t>
            </a:r>
            <a:endParaRPr lang="en-US" sz="1600" spc="-5" dirty="0" smtClean="0">
              <a:latin typeface="Arial MT"/>
              <a:cs typeface="Arial MT"/>
            </a:endParaRPr>
          </a:p>
          <a:p>
            <a:pPr marL="299085" marR="61594">
              <a:lnSpc>
                <a:spcPct val="100000"/>
              </a:lnSpc>
              <a:spcBef>
                <a:spcPts val="180"/>
              </a:spcBef>
            </a:pPr>
            <a:r>
              <a:rPr sz="1600" spc="-5" dirty="0" smtClean="0">
                <a:latin typeface="Arial MT"/>
                <a:cs typeface="Arial MT"/>
              </a:rPr>
              <a:t>2</a:t>
            </a:r>
            <a:r>
              <a:rPr sz="1600" spc="15" dirty="0" smtClean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Hal </a:t>
            </a:r>
            <a:r>
              <a:rPr sz="1600" spc="-10" dirty="0">
                <a:latin typeface="Arial MT"/>
                <a:cs typeface="Arial MT"/>
              </a:rPr>
              <a:t>yang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dilakukan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untuk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mengetahui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 err="1" smtClean="0">
                <a:latin typeface="Arial MT"/>
                <a:cs typeface="Arial MT"/>
              </a:rPr>
              <a:t>frekuensi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sz="1600" spc="-5" dirty="0" err="1" smtClean="0">
                <a:latin typeface="Arial MT"/>
                <a:cs typeface="Arial MT"/>
              </a:rPr>
              <a:t>masalah</a:t>
            </a:r>
            <a:r>
              <a:rPr sz="1600" spc="-20" dirty="0" smtClean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kesehatan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  <a:p>
            <a:pPr marL="409575" lvl="1" indent="-227329">
              <a:lnSpc>
                <a:spcPct val="100000"/>
              </a:lnSpc>
              <a:spcBef>
                <a:spcPts val="384"/>
              </a:spcBef>
              <a:buAutoNum type="alphaLcPeriod"/>
              <a:tabLst>
                <a:tab pos="410209" algn="l"/>
              </a:tabLst>
            </a:pPr>
            <a:r>
              <a:rPr sz="1600" spc="-5" dirty="0">
                <a:latin typeface="Arial MT"/>
                <a:cs typeface="Arial MT"/>
              </a:rPr>
              <a:t>Menemukan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masalah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kesehatan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yang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dimaksud</a:t>
            </a:r>
            <a:endParaRPr sz="1600" dirty="0">
              <a:latin typeface="Arial MT"/>
              <a:cs typeface="Arial MT"/>
            </a:endParaRPr>
          </a:p>
          <a:p>
            <a:pPr marL="409575" lvl="1" indent="-227329">
              <a:lnSpc>
                <a:spcPct val="100000"/>
              </a:lnSpc>
              <a:spcBef>
                <a:spcPts val="380"/>
              </a:spcBef>
              <a:buAutoNum type="alphaLcPeriod"/>
              <a:tabLst>
                <a:tab pos="410209" algn="l"/>
              </a:tabLst>
            </a:pPr>
            <a:r>
              <a:rPr sz="1600" spc="-5" dirty="0">
                <a:latin typeface="Arial MT"/>
                <a:cs typeface="Arial MT"/>
              </a:rPr>
              <a:t>Melakukan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pengukuran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atas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masalah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 err="1">
                <a:latin typeface="Arial MT"/>
                <a:cs typeface="Arial MT"/>
              </a:rPr>
              <a:t>kesehatan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lang="en-US" sz="1600" spc="-10" dirty="0" err="1" smtClean="0">
                <a:latin typeface="Arial MT"/>
                <a:cs typeface="Arial MT"/>
              </a:rPr>
              <a:t>tersebut</a:t>
            </a:r>
            <a:r>
              <a:rPr sz="1600" spc="-5" dirty="0" smtClean="0">
                <a:latin typeface="Arial MT"/>
                <a:cs typeface="Arial MT"/>
              </a:rPr>
              <a:t>.</a:t>
            </a:r>
            <a:endParaRPr lang="en-US" sz="1600" spc="-5" dirty="0" smtClean="0">
              <a:latin typeface="Arial MT"/>
              <a:cs typeface="Arial MT"/>
            </a:endParaRPr>
          </a:p>
          <a:p>
            <a:pPr marL="182246" lvl="1">
              <a:lnSpc>
                <a:spcPct val="100000"/>
              </a:lnSpc>
              <a:spcBef>
                <a:spcPts val="380"/>
              </a:spcBef>
              <a:tabLst>
                <a:tab pos="410209" algn="l"/>
              </a:tabLst>
            </a:pP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69494"/>
            <a:ext cx="3522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4525" algn="l"/>
              </a:tabLst>
            </a:pP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- </a:t>
            </a:r>
            <a:r>
              <a:rPr lang="en-US" dirty="0" err="1" smtClean="0"/>
              <a:t>Sosial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12137" y="742950"/>
            <a:ext cx="7007225" cy="3613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en-US" dirty="0" err="1" smtClean="0">
                <a:latin typeface="Malgun Gothic"/>
                <a:cs typeface="Malgun Gothic"/>
              </a:rPr>
              <a:t>Perkembangan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ekonomi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pasar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menuju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ekonomi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industri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akan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menimbulkan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penurunan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resiko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penyakit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menular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karena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pengetahuan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sanitasi</a:t>
            </a:r>
            <a:r>
              <a:rPr lang="en-US" dirty="0" smtClean="0">
                <a:latin typeface="Malgun Gothic"/>
                <a:cs typeface="Malgun Gothic"/>
              </a:rPr>
              <a:t> yang </a:t>
            </a:r>
            <a:r>
              <a:rPr lang="en-US" dirty="0" err="1" smtClean="0">
                <a:latin typeface="Malgun Gothic"/>
                <a:cs typeface="Malgun Gothic"/>
              </a:rPr>
              <a:t>baik</a:t>
            </a:r>
            <a:r>
              <a:rPr lang="en-US" dirty="0" smtClean="0">
                <a:latin typeface="Malgun Gothic"/>
                <a:cs typeface="Malgun Gothic"/>
              </a:rPr>
              <a:t>. </a:t>
            </a:r>
            <a:r>
              <a:rPr lang="en-US" dirty="0" err="1" smtClean="0">
                <a:latin typeface="Malgun Gothic"/>
                <a:cs typeface="Malgun Gothic"/>
              </a:rPr>
              <a:t>Namun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dalam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waktu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bersamaan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akan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menimbulkan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masalah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kesehatan</a:t>
            </a:r>
            <a:r>
              <a:rPr lang="en-US" dirty="0" smtClean="0">
                <a:latin typeface="Malgun Gothic"/>
                <a:cs typeface="Malgun Gothic"/>
              </a:rPr>
              <a:t> yang </a:t>
            </a:r>
            <a:r>
              <a:rPr lang="en-US" dirty="0" err="1" smtClean="0">
                <a:latin typeface="Malgun Gothic"/>
                <a:cs typeface="Malgun Gothic"/>
              </a:rPr>
              <a:t>baru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seperti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kecelakaan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lalu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lintas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kecelakaaan</a:t>
            </a:r>
            <a:r>
              <a:rPr lang="en-US" dirty="0" smtClean="0">
                <a:latin typeface="Malgun Gothic"/>
                <a:cs typeface="Malgun Gothic"/>
              </a:rPr>
              <a:t> di </a:t>
            </a:r>
            <a:r>
              <a:rPr lang="en-US" dirty="0" err="1" smtClean="0">
                <a:latin typeface="Malgun Gothic"/>
                <a:cs typeface="Malgun Gothic"/>
              </a:rPr>
              <a:t>industri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maupun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bahan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kimia</a:t>
            </a:r>
            <a:r>
              <a:rPr lang="en-US" dirty="0" smtClean="0">
                <a:latin typeface="Malgun Gothic"/>
                <a:cs typeface="Malgun Gothic"/>
              </a:rPr>
              <a:t> yang </a:t>
            </a:r>
            <a:r>
              <a:rPr lang="en-US" dirty="0" err="1" smtClean="0">
                <a:latin typeface="Malgun Gothic"/>
                <a:cs typeface="Malgun Gothic"/>
              </a:rPr>
              <a:t>bersifat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toksik</a:t>
            </a:r>
            <a:r>
              <a:rPr lang="en-US" dirty="0" smtClean="0">
                <a:latin typeface="Malgun Gothic"/>
                <a:cs typeface="Malgun Gothic"/>
              </a:rPr>
              <a:t>. </a:t>
            </a:r>
            <a:r>
              <a:rPr lang="en-US" dirty="0" err="1" smtClean="0">
                <a:latin typeface="Malgun Gothic"/>
                <a:cs typeface="Malgun Gothic"/>
              </a:rPr>
              <a:t>Dahulu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permasalahan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yaitu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kekurangan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gizi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namun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sekarang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beralih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pada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masalah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kelebihan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gizi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seperti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kegemukan</a:t>
            </a:r>
            <a:r>
              <a:rPr lang="en-US" dirty="0" smtClean="0">
                <a:latin typeface="Malgun Gothic"/>
                <a:cs typeface="Malgun Gothic"/>
              </a:rPr>
              <a:t> (</a:t>
            </a:r>
            <a:r>
              <a:rPr lang="en-US" dirty="0" err="1" smtClean="0">
                <a:latin typeface="Malgun Gothic"/>
                <a:cs typeface="Malgun Gothic"/>
              </a:rPr>
              <a:t>obesitas</a:t>
            </a:r>
            <a:r>
              <a:rPr lang="en-US" dirty="0" smtClean="0">
                <a:latin typeface="Malgun Gothic"/>
                <a:cs typeface="Malgun Gothic"/>
              </a:rPr>
              <a:t>), </a:t>
            </a:r>
            <a:r>
              <a:rPr lang="en-US" dirty="0" err="1" smtClean="0">
                <a:latin typeface="Malgun Gothic"/>
                <a:cs typeface="Malgun Gothic"/>
              </a:rPr>
              <a:t>hipertensi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penyakit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jantung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koroner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penyempitan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pembuluh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darah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diabetes </a:t>
            </a:r>
            <a:r>
              <a:rPr lang="en-US" dirty="0" err="1" smtClean="0">
                <a:latin typeface="Malgun Gothic"/>
                <a:cs typeface="Malgun Gothic"/>
              </a:rPr>
              <a:t>melitus</a:t>
            </a:r>
            <a:r>
              <a:rPr lang="en-US" dirty="0" smtClean="0">
                <a:latin typeface="Malgun Gothic"/>
                <a:cs typeface="Malgun Gothic"/>
              </a:rPr>
              <a:t>. </a:t>
            </a:r>
            <a:r>
              <a:rPr lang="en-US" dirty="0" err="1" smtClean="0">
                <a:latin typeface="Malgun Gothic"/>
                <a:cs typeface="Malgun Gothic"/>
              </a:rPr>
              <a:t>Kemudian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pendapatan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meningkat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membawa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perubahan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gaya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hidup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misalnya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peningkatan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kebiasaan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merokok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minum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alkohol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penggunaan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obat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terlarang</a:t>
            </a:r>
            <a:r>
              <a:rPr lang="en-US" dirty="0" smtClean="0">
                <a:latin typeface="Malgun Gothic"/>
                <a:cs typeface="Malgun Gothic"/>
              </a:rPr>
              <a:t>.</a:t>
            </a:r>
            <a:endParaRPr dirty="0">
              <a:latin typeface="Malgun Gothic"/>
              <a:cs typeface="Malgun Gothic"/>
            </a:endParaRPr>
          </a:p>
          <a:p>
            <a:pPr marL="3302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38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69494"/>
            <a:ext cx="3522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4525" algn="l"/>
              </a:tabLst>
            </a:pPr>
            <a:r>
              <a:rPr lang="en-US" dirty="0" err="1" smtClean="0"/>
              <a:t>Transisi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12137" y="742950"/>
            <a:ext cx="700722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5"/>
              </a:spcBef>
            </a:pPr>
            <a:r>
              <a:rPr lang="en-US" dirty="0" err="1" smtClean="0">
                <a:latin typeface="Malgun Gothic"/>
                <a:cs typeface="Malgun Gothic"/>
              </a:rPr>
              <a:t>Ditandai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dengan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persediaan</a:t>
            </a:r>
            <a:r>
              <a:rPr lang="en-US" dirty="0" smtClean="0">
                <a:latin typeface="Malgun Gothic"/>
                <a:cs typeface="Malgun Gothic"/>
              </a:rPr>
              <a:t> air </a:t>
            </a:r>
            <a:r>
              <a:rPr lang="en-US" dirty="0" err="1" smtClean="0">
                <a:latin typeface="Malgun Gothic"/>
                <a:cs typeface="Malgun Gothic"/>
              </a:rPr>
              <a:t>bersih</a:t>
            </a:r>
            <a:r>
              <a:rPr lang="en-US" dirty="0" smtClean="0">
                <a:latin typeface="Malgun Gothic"/>
                <a:cs typeface="Malgun Gothic"/>
              </a:rPr>
              <a:t> yang </a:t>
            </a:r>
            <a:r>
              <a:rPr lang="en-US" dirty="0" err="1" smtClean="0">
                <a:latin typeface="Malgun Gothic"/>
                <a:cs typeface="Malgun Gothic"/>
              </a:rPr>
              <a:t>semakin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sulit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meningkatnya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kerusakan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hutan</a:t>
            </a:r>
            <a:r>
              <a:rPr lang="en-US" dirty="0" smtClean="0">
                <a:latin typeface="Malgun Gothic"/>
                <a:cs typeface="Malgun Gothic"/>
              </a:rPr>
              <a:t>. Di </a:t>
            </a:r>
            <a:r>
              <a:rPr lang="en-US" dirty="0" err="1" smtClean="0">
                <a:latin typeface="Malgun Gothic"/>
                <a:cs typeface="Malgun Gothic"/>
              </a:rPr>
              <a:t>samping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itu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kepadatan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penduduk</a:t>
            </a:r>
            <a:r>
              <a:rPr lang="en-US" dirty="0" smtClean="0">
                <a:latin typeface="Malgun Gothic"/>
                <a:cs typeface="Malgun Gothic"/>
              </a:rPr>
              <a:t> di </a:t>
            </a:r>
            <a:r>
              <a:rPr lang="en-US" dirty="0" err="1" smtClean="0">
                <a:latin typeface="Malgun Gothic"/>
                <a:cs typeface="Malgun Gothic"/>
              </a:rPr>
              <a:t>kota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besar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menyakibatkan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sanitasi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lingkungan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tambah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buruk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pola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penyakit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juga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berubah</a:t>
            </a:r>
            <a:r>
              <a:rPr lang="en-US" smtClean="0">
                <a:latin typeface="Malgun Gothic"/>
                <a:cs typeface="Malgun Gothic"/>
              </a:rPr>
              <a:t>. </a:t>
            </a:r>
            <a:endParaRPr dirty="0">
              <a:latin typeface="Malgun Gothic"/>
              <a:cs typeface="Malgun Gothic"/>
            </a:endParaRPr>
          </a:p>
          <a:p>
            <a:pPr marL="33020">
              <a:lnSpc>
                <a:spcPct val="100000"/>
              </a:lnSpc>
              <a:spcBef>
                <a:spcPts val="5"/>
              </a:spcBef>
            </a:pPr>
            <a:r>
              <a:rPr sz="1800" spc="-10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870" y="284810"/>
            <a:ext cx="4814570" cy="307777"/>
          </a:xfrm>
        </p:spPr>
        <p:txBody>
          <a:bodyPr/>
          <a:lstStyle/>
          <a:p>
            <a:pPr algn="ctr"/>
            <a:r>
              <a:rPr lang="en-US" dirty="0" smtClean="0"/>
              <a:t>KAUSA UTAMA PENYAKIT DI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204913"/>
            <a:ext cx="6110287" cy="32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870" y="284810"/>
            <a:ext cx="4814570" cy="307777"/>
          </a:xfrm>
        </p:spPr>
        <p:txBody>
          <a:bodyPr/>
          <a:lstStyle/>
          <a:p>
            <a:pPr algn="ctr"/>
            <a:r>
              <a:rPr lang="en-US" dirty="0" smtClean="0"/>
              <a:t>PENYAKIT INFEKSI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66" y="1352550"/>
            <a:ext cx="5319712" cy="34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0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269494"/>
            <a:ext cx="35223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14525" algn="l"/>
              </a:tabLst>
            </a:pPr>
            <a:r>
              <a:rPr dirty="0"/>
              <a:t>Model</a:t>
            </a:r>
            <a:r>
              <a:rPr spc="-15" dirty="0"/>
              <a:t> Transisi	</a:t>
            </a:r>
            <a:r>
              <a:rPr spc="-5" dirty="0"/>
              <a:t>Epidemiologi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2137" y="742950"/>
            <a:ext cx="7007225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876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800" spc="-5" dirty="0">
                <a:latin typeface="Malgun Gothic"/>
                <a:cs typeface="Malgun Gothic"/>
              </a:rPr>
              <a:t>Model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10" dirty="0">
                <a:latin typeface="Malgun Gothic"/>
                <a:cs typeface="Malgun Gothic"/>
              </a:rPr>
              <a:t>klasik,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Eropa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Barat</a:t>
            </a:r>
          </a:p>
          <a:p>
            <a:pPr marL="307975" indent="-287655">
              <a:lnSpc>
                <a:spcPct val="100000"/>
              </a:lnSpc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800" spc="-5" dirty="0">
                <a:latin typeface="Malgun Gothic"/>
                <a:cs typeface="Malgun Gothic"/>
              </a:rPr>
              <a:t>Model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dipercepat,</a:t>
            </a:r>
            <a:r>
              <a:rPr sz="1800" spc="-5" dirty="0">
                <a:latin typeface="Malgun Gothic"/>
                <a:cs typeface="Malgun Gothic"/>
              </a:rPr>
              <a:t> di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Jepang</a:t>
            </a:r>
            <a:endParaRPr sz="1800" dirty="0">
              <a:latin typeface="Malgun Gothic"/>
              <a:cs typeface="Malgun Gothic"/>
            </a:endParaRPr>
          </a:p>
          <a:p>
            <a:pPr marL="307975" indent="-287655">
              <a:lnSpc>
                <a:spcPct val="100000"/>
              </a:lnSpc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sz="1800" spc="-5" dirty="0">
                <a:latin typeface="Malgun Gothic"/>
                <a:cs typeface="Malgun Gothic"/>
              </a:rPr>
              <a:t>Model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Lambat,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negara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berkembang</a:t>
            </a:r>
            <a:endParaRPr sz="18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850" dirty="0">
              <a:latin typeface="Malgun Gothic"/>
              <a:cs typeface="Malgun Gothic"/>
            </a:endParaRPr>
          </a:p>
          <a:p>
            <a:pPr marL="3302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Proposisi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404040"/>
                </a:solidFill>
                <a:latin typeface="Arial"/>
                <a:cs typeface="Arial"/>
              </a:rPr>
              <a:t>Transisi</a:t>
            </a:r>
            <a:r>
              <a:rPr sz="20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Epidemiologi</a:t>
            </a:r>
            <a:endParaRPr sz="20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5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5" dirty="0">
                <a:latin typeface="Malgun Gothic"/>
                <a:cs typeface="Malgun Gothic"/>
              </a:rPr>
              <a:t>Mortalitas</a:t>
            </a:r>
            <a:endParaRPr sz="18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Malgun Gothic"/>
                <a:cs typeface="Malgun Gothic"/>
              </a:rPr>
              <a:t>Pergeseran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pola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kematian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pandemi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</a:t>
            </a:r>
            <a:r>
              <a:rPr sz="1800" spc="-5" dirty="0">
                <a:latin typeface="Malgun Gothic"/>
                <a:cs typeface="Malgun Gothic"/>
              </a:rPr>
              <a:t> infeksi</a:t>
            </a:r>
            <a:endParaRPr sz="1800" dirty="0">
              <a:latin typeface="Malgun Gothic"/>
              <a:cs typeface="Malgun Gothic"/>
            </a:endParaRPr>
          </a:p>
          <a:p>
            <a:pPr marL="335280">
              <a:lnSpc>
                <a:spcPct val="100000"/>
              </a:lnSpc>
            </a:pPr>
            <a:r>
              <a:rPr sz="1800" spc="-5" dirty="0">
                <a:latin typeface="Malgun Gothic"/>
                <a:cs typeface="Malgun Gothic"/>
              </a:rPr>
              <a:t>secara </a:t>
            </a:r>
            <a:r>
              <a:rPr sz="1800" spc="5" dirty="0">
                <a:latin typeface="Malgun Gothic"/>
                <a:cs typeface="Malgun Gothic"/>
              </a:rPr>
              <a:t>bertahap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diganti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degeneratif</a:t>
            </a:r>
            <a:endParaRPr sz="1800" dirty="0">
              <a:latin typeface="Malgun Gothic"/>
              <a:cs typeface="Malgun Gothic"/>
            </a:endParaRPr>
          </a:p>
          <a:p>
            <a:pPr marL="299085" marR="461009" indent="-299085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Malgun Gothic"/>
                <a:cs typeface="Malgun Gothic"/>
              </a:rPr>
              <a:t>Perubahan </a:t>
            </a:r>
            <a:r>
              <a:rPr sz="1800" dirty="0">
                <a:latin typeface="Malgun Gothic"/>
                <a:cs typeface="Malgun Gothic"/>
              </a:rPr>
              <a:t>pola penyakit </a:t>
            </a:r>
            <a:r>
              <a:rPr sz="1800" spc="-10" dirty="0">
                <a:latin typeface="Malgun Gothic"/>
                <a:cs typeface="Malgun Gothic"/>
              </a:rPr>
              <a:t>pada </a:t>
            </a:r>
            <a:r>
              <a:rPr sz="1800" spc="-20" dirty="0">
                <a:latin typeface="Malgun Gothic"/>
                <a:cs typeface="Malgun Gothic"/>
              </a:rPr>
              <a:t>anak-anak </a:t>
            </a:r>
            <a:r>
              <a:rPr sz="1800" spc="-5" dirty="0">
                <a:latin typeface="Malgun Gothic"/>
                <a:cs typeface="Malgun Gothic"/>
              </a:rPr>
              <a:t>dan wanita muda,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keselamatan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15" dirty="0">
                <a:latin typeface="Malgun Gothic"/>
                <a:cs typeface="Malgun Gothic"/>
              </a:rPr>
              <a:t>anak-anak</a:t>
            </a:r>
            <a:r>
              <a:rPr sz="1800" spc="-5" dirty="0">
                <a:latin typeface="Malgun Gothic"/>
                <a:cs typeface="Malgun Gothic"/>
              </a:rPr>
              <a:t> dan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wanita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muda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meningkat.</a:t>
            </a: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Malgun Gothic"/>
                <a:cs typeface="Malgun Gothic"/>
              </a:rPr>
              <a:t>Pergeseran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pola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kesehatan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</a:t>
            </a:r>
            <a:r>
              <a:rPr sz="1800" dirty="0">
                <a:latin typeface="Malgun Gothic"/>
                <a:cs typeface="Malgun Gothic"/>
              </a:rPr>
              <a:t> masa</a:t>
            </a:r>
            <a:r>
              <a:rPr sz="1800" spc="-5" dirty="0">
                <a:latin typeface="Malgun Gothic"/>
                <a:cs typeface="Malgun Gothic"/>
              </a:rPr>
              <a:t> transisi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erat</a:t>
            </a:r>
            <a:endParaRPr sz="1800" dirty="0">
              <a:latin typeface="Malgun Gothic"/>
              <a:cs typeface="Malgun Gothic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algun Gothic"/>
                <a:cs typeface="Malgun Gothic"/>
              </a:rPr>
              <a:t>hubungannya</a:t>
            </a:r>
            <a:r>
              <a:rPr sz="1800" spc="-3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dengan</a:t>
            </a:r>
            <a:r>
              <a:rPr sz="1800" spc="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transisi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demografi</a:t>
            </a:r>
            <a:r>
              <a:rPr sz="1800" spc="3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sosial-ekonomi.</a:t>
            </a: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37706" y="479734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algun Gothic"/>
                <a:cs typeface="Malgun Gothic"/>
              </a:rPr>
              <a:t>20</a:t>
            </a:r>
            <a:endParaRPr sz="180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072" y="296036"/>
            <a:ext cx="6974205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Malgun Gothic"/>
                <a:cs typeface="Malgun Gothic"/>
              </a:rPr>
              <a:t>Distribusi</a:t>
            </a:r>
            <a:r>
              <a:rPr sz="1800" b="1" spc="45" dirty="0">
                <a:latin typeface="Malgun Gothic"/>
                <a:cs typeface="Malgun Gothic"/>
              </a:rPr>
              <a:t> </a:t>
            </a:r>
            <a:r>
              <a:rPr sz="1800" b="1" spc="-15" dirty="0">
                <a:latin typeface="Malgun Gothic"/>
                <a:cs typeface="Malgun Gothic"/>
              </a:rPr>
              <a:t>(Penyebaran)</a:t>
            </a:r>
            <a:r>
              <a:rPr sz="1800" b="1" spc="50" dirty="0">
                <a:latin typeface="Malgun Gothic"/>
                <a:cs typeface="Malgun Gothic"/>
              </a:rPr>
              <a:t> </a:t>
            </a:r>
            <a:r>
              <a:rPr sz="1800" b="1" spc="-5" dirty="0" err="1">
                <a:latin typeface="Malgun Gothic"/>
                <a:cs typeface="Malgun Gothic"/>
              </a:rPr>
              <a:t>masalah</a:t>
            </a:r>
            <a:r>
              <a:rPr sz="1800" b="1" spc="20" dirty="0">
                <a:latin typeface="Malgun Gothic"/>
                <a:cs typeface="Malgun Gothic"/>
              </a:rPr>
              <a:t> </a:t>
            </a:r>
            <a:r>
              <a:rPr sz="1800" b="1" spc="-10" dirty="0" err="1" smtClean="0">
                <a:latin typeface="Malgun Gothic"/>
                <a:cs typeface="Malgun Gothic"/>
              </a:rPr>
              <a:t>kesehatan</a:t>
            </a:r>
            <a:endParaRPr lang="en-US" dirty="0">
              <a:latin typeface="Malgun Gothic"/>
              <a:cs typeface="Malgun Gothic"/>
            </a:endParaRPr>
          </a:p>
          <a:p>
            <a:pPr marL="357188" indent="-88900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sz="1800" spc="-5" dirty="0" err="1" smtClean="0">
                <a:latin typeface="Malgun Gothic"/>
                <a:cs typeface="Malgun Gothic"/>
              </a:rPr>
              <a:t>Me</a:t>
            </a:r>
            <a:r>
              <a:rPr lang="en-US" spc="-5" dirty="0" err="1" smtClean="0">
                <a:latin typeface="Malgun Gothic"/>
                <a:cs typeface="Malgun Gothic"/>
              </a:rPr>
              <a:t>ru</a:t>
            </a:r>
            <a:r>
              <a:rPr sz="1800" spc="-5" dirty="0" err="1" smtClean="0">
                <a:latin typeface="Malgun Gothic"/>
                <a:cs typeface="Malgun Gothic"/>
              </a:rPr>
              <a:t>juk</a:t>
            </a:r>
            <a:r>
              <a:rPr sz="1800" spc="-5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 </a:t>
            </a:r>
            <a:r>
              <a:rPr sz="1800" spc="-5" dirty="0">
                <a:latin typeface="Malgun Gothic"/>
                <a:cs typeface="Malgun Gothic"/>
              </a:rPr>
              <a:t>pengelompokkan </a:t>
            </a:r>
            <a:r>
              <a:rPr sz="1800" dirty="0">
                <a:latin typeface="Malgun Gothic"/>
                <a:cs typeface="Malgun Gothic"/>
              </a:rPr>
              <a:t>masalah </a:t>
            </a:r>
            <a:r>
              <a:rPr sz="1800" spc="-10" dirty="0">
                <a:latin typeface="Malgun Gothic"/>
                <a:cs typeface="Malgun Gothic"/>
              </a:rPr>
              <a:t>kesehatan </a:t>
            </a:r>
            <a:r>
              <a:rPr sz="1800" dirty="0" err="1">
                <a:latin typeface="Malgun Gothic"/>
                <a:cs typeface="Malgun Gothic"/>
              </a:rPr>
              <a:t>menurut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lang="en-US" sz="1800" spc="-620" dirty="0" smtClean="0">
                <a:latin typeface="Malgun Gothic"/>
                <a:cs typeface="Malgun Gothic"/>
              </a:rPr>
              <a:t> </a:t>
            </a:r>
            <a:r>
              <a:rPr sz="1800" spc="-10" dirty="0" err="1" smtClean="0">
                <a:latin typeface="Malgun Gothic"/>
                <a:cs typeface="Malgun Gothic"/>
              </a:rPr>
              <a:t>keadaan</a:t>
            </a:r>
            <a:r>
              <a:rPr sz="1800" spc="10" dirty="0" smtClean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tertentu.</a:t>
            </a:r>
          </a:p>
          <a:p>
            <a:pPr marL="570865" marR="716280" lvl="1" indent="-285750" algn="just">
              <a:lnSpc>
                <a:spcPct val="100000"/>
              </a:lnSpc>
              <a:buFont typeface="Arial" pitchFamily="34" charset="0"/>
              <a:buChar char="•"/>
              <a:tabLst>
                <a:tab pos="555625" algn="l"/>
              </a:tabLst>
            </a:pPr>
            <a:r>
              <a:rPr sz="1800" spc="-5" dirty="0" err="1" smtClean="0">
                <a:latin typeface="Malgun Gothic"/>
                <a:cs typeface="Malgun Gothic"/>
              </a:rPr>
              <a:t>Menurut</a:t>
            </a:r>
            <a:r>
              <a:rPr sz="1800" spc="-5" dirty="0" smtClean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ciri-ciri </a:t>
            </a:r>
            <a:r>
              <a:rPr sz="1800" spc="-5" dirty="0" err="1">
                <a:latin typeface="Malgun Gothic"/>
                <a:cs typeface="Malgun Gothic"/>
              </a:rPr>
              <a:t>manusia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 smtClean="0">
                <a:latin typeface="Malgun Gothic"/>
                <a:cs typeface="Malgun Gothic"/>
              </a:rPr>
              <a:t>(</a:t>
            </a:r>
            <a:r>
              <a:rPr sz="1800" spc="-5" dirty="0" err="1" smtClean="0">
                <a:latin typeface="Malgun Gothic"/>
                <a:cs typeface="Malgun Gothic"/>
              </a:rPr>
              <a:t>sasaran</a:t>
            </a:r>
            <a:r>
              <a:rPr sz="1800" spc="-5" dirty="0" smtClean="0">
                <a:latin typeface="Malgun Gothic"/>
                <a:cs typeface="Malgun Gothic"/>
              </a:rPr>
              <a:t> </a:t>
            </a:r>
            <a:r>
              <a:rPr sz="1800" spc="-620" dirty="0" smtClean="0">
                <a:latin typeface="Malgun Gothic"/>
                <a:cs typeface="Malgun Gothic"/>
              </a:rPr>
              <a:t> </a:t>
            </a:r>
            <a:r>
              <a:rPr lang="en-US" sz="1800" spc="-620" dirty="0" smtClean="0">
                <a:latin typeface="Malgun Gothic"/>
                <a:cs typeface="Malgun Gothic"/>
              </a:rPr>
              <a:t> </a:t>
            </a:r>
            <a:r>
              <a:rPr sz="1800" spc="-10" dirty="0" err="1" smtClean="0">
                <a:latin typeface="Malgun Gothic"/>
                <a:cs typeface="Malgun Gothic"/>
              </a:rPr>
              <a:t>penyebaran</a:t>
            </a:r>
            <a:r>
              <a:rPr sz="1800" spc="-15" dirty="0" smtClean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penyakit/orang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 </a:t>
            </a:r>
            <a:r>
              <a:rPr sz="1800" spc="-15" dirty="0" err="1">
                <a:latin typeface="Malgun Gothic"/>
                <a:cs typeface="Malgun Gothic"/>
              </a:rPr>
              <a:t>terkena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penyakit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berdasarkan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umur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dan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jenis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kelamin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atau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berdasarkan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variabel</a:t>
            </a:r>
            <a:r>
              <a:rPr lang="en-US" sz="1800" dirty="0" smtClean="0">
                <a:latin typeface="Malgun Gothic"/>
                <a:cs typeface="Malgun Gothic"/>
              </a:rPr>
              <a:t> lain </a:t>
            </a:r>
            <a:r>
              <a:rPr lang="en-US" sz="1800" dirty="0" err="1" smtClean="0">
                <a:latin typeface="Malgun Gothic"/>
                <a:cs typeface="Malgun Gothic"/>
              </a:rPr>
              <a:t>seperti</a:t>
            </a:r>
            <a:r>
              <a:rPr lang="en-US" sz="1800" dirty="0" smtClean="0">
                <a:latin typeface="Malgun Gothic"/>
                <a:cs typeface="Malgun Gothic"/>
              </a:rPr>
              <a:t> RAS </a:t>
            </a:r>
            <a:r>
              <a:rPr lang="en-US" sz="1800" dirty="0" err="1" smtClean="0">
                <a:latin typeface="Malgun Gothic"/>
                <a:cs typeface="Malgun Gothic"/>
              </a:rPr>
              <a:t>dan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pekerjaan</a:t>
            </a:r>
            <a:r>
              <a:rPr lang="en-US" dirty="0" smtClean="0">
                <a:latin typeface="Malgun Gothic"/>
                <a:cs typeface="Malgun Gothic"/>
              </a:rPr>
              <a:t>, status </a:t>
            </a:r>
            <a:r>
              <a:rPr lang="en-US" dirty="0" err="1" smtClean="0">
                <a:latin typeface="Malgun Gothic"/>
                <a:cs typeface="Malgun Gothic"/>
              </a:rPr>
              <a:t>perkawinan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golongan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darah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kecenderungan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kepribadian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dan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ukuran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keluarga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sz="1800" dirty="0" smtClean="0">
                <a:latin typeface="Malgun Gothic"/>
                <a:cs typeface="Malgun Gothic"/>
              </a:rPr>
              <a:t>.</a:t>
            </a:r>
            <a:endParaRPr lang="en-US" dirty="0">
              <a:latin typeface="Malgun Gothic"/>
              <a:cs typeface="Malgun Gothic"/>
            </a:endParaRPr>
          </a:p>
          <a:p>
            <a:pPr marL="570865" marR="716280" lvl="1" indent="-285750" algn="just">
              <a:lnSpc>
                <a:spcPct val="100000"/>
              </a:lnSpc>
              <a:buFont typeface="Arial" pitchFamily="34" charset="0"/>
              <a:buChar char="•"/>
              <a:tabLst>
                <a:tab pos="555625" algn="l"/>
              </a:tabLst>
            </a:pPr>
            <a:r>
              <a:rPr sz="1800" dirty="0" err="1" smtClean="0">
                <a:latin typeface="Malgun Gothic"/>
                <a:cs typeface="Malgun Gothic"/>
              </a:rPr>
              <a:t>Menurut</a:t>
            </a:r>
            <a:r>
              <a:rPr sz="1800" spc="-20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tempat</a:t>
            </a:r>
            <a:r>
              <a:rPr sz="1800" spc="5" dirty="0">
                <a:latin typeface="Malgun Gothic"/>
                <a:cs typeface="Malgun Gothic"/>
              </a:rPr>
              <a:t> (PLACE),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dimana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 err="1">
                <a:latin typeface="Malgun Gothic"/>
                <a:cs typeface="Malgun Gothic"/>
              </a:rPr>
              <a:t>penyebaran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lang="en-US" spc="-5" dirty="0" err="1" smtClean="0">
                <a:latin typeface="Malgun Gothic"/>
                <a:cs typeface="Malgun Gothic"/>
              </a:rPr>
              <a:t>itu</a:t>
            </a:r>
            <a:r>
              <a:rPr lang="en-US" spc="-5" dirty="0" smtClean="0">
                <a:latin typeface="Malgun Gothic"/>
                <a:cs typeface="Malgun Gothic"/>
              </a:rPr>
              <a:t>  </a:t>
            </a:r>
            <a:r>
              <a:rPr lang="en-US" spc="-5" dirty="0" err="1" smtClean="0">
                <a:latin typeface="Malgun Gothic"/>
                <a:cs typeface="Malgun Gothic"/>
              </a:rPr>
              <a:t>terjadi</a:t>
            </a:r>
            <a:endParaRPr lang="en-US" dirty="0">
              <a:latin typeface="Malgun Gothic"/>
              <a:cs typeface="Malgun Gothic"/>
            </a:endParaRPr>
          </a:p>
          <a:p>
            <a:pPr marL="570865" marR="716280" lvl="1" indent="-285750" algn="just">
              <a:lnSpc>
                <a:spcPct val="100000"/>
              </a:lnSpc>
              <a:buFont typeface="Arial" pitchFamily="34" charset="0"/>
              <a:buChar char="•"/>
              <a:tabLst>
                <a:tab pos="555625" algn="l"/>
              </a:tabLst>
            </a:pPr>
            <a:r>
              <a:rPr sz="1800" spc="-5" dirty="0" err="1" smtClean="0">
                <a:latin typeface="Malgun Gothic"/>
                <a:cs typeface="Malgun Gothic"/>
              </a:rPr>
              <a:t>Menurut</a:t>
            </a:r>
            <a:r>
              <a:rPr sz="1800" spc="-5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waktu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(TIME),</a:t>
            </a:r>
            <a:r>
              <a:rPr sz="1800" spc="-10" dirty="0">
                <a:latin typeface="Malgun Gothic"/>
                <a:cs typeface="Malgun Gothic"/>
              </a:rPr>
              <a:t> kapan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penyebaran</a:t>
            </a:r>
            <a:r>
              <a:rPr sz="1800" dirty="0">
                <a:latin typeface="Malgun Gothic"/>
                <a:cs typeface="Malgun Gothic"/>
              </a:rPr>
              <a:t> atau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terjadinya </a:t>
            </a:r>
            <a:r>
              <a:rPr sz="1800" spc="-6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penyakit</a:t>
            </a:r>
            <a:r>
              <a:rPr sz="1800" spc="-5" dirty="0">
                <a:latin typeface="Malgun Gothic"/>
                <a:cs typeface="Malgun Gothic"/>
              </a:rPr>
              <a:t> tersebut.</a:t>
            </a:r>
            <a:endParaRPr sz="1800" dirty="0">
              <a:latin typeface="Malgun Gothic"/>
              <a:cs typeface="Malgun Gothic"/>
            </a:endParaRPr>
          </a:p>
          <a:p>
            <a:pPr marL="12065" marR="353695">
              <a:lnSpc>
                <a:spcPct val="100000"/>
              </a:lnSpc>
              <a:spcBef>
                <a:spcPts val="915"/>
              </a:spcBef>
              <a:tabLst>
                <a:tab pos="285115" algn="l"/>
                <a:tab pos="285750" algn="l"/>
              </a:tabLst>
            </a:pP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2072" y="296036"/>
            <a:ext cx="6974205" cy="1790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353695" indent="-242570" algn="just">
              <a:lnSpc>
                <a:spcPct val="100000"/>
              </a:lnSpc>
              <a:spcBef>
                <a:spcPts val="915"/>
              </a:spcBef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sz="1800" b="1" spc="-5" dirty="0" err="1" smtClean="0">
                <a:latin typeface="Malgun Gothic"/>
                <a:cs typeface="Malgun Gothic"/>
              </a:rPr>
              <a:t>Determinan</a:t>
            </a:r>
            <a:r>
              <a:rPr lang="en-US" sz="1800" b="1" spc="-5" dirty="0" smtClean="0">
                <a:latin typeface="Malgun Gothic"/>
                <a:cs typeface="Malgun Gothic"/>
              </a:rPr>
              <a:t> </a:t>
            </a:r>
            <a:r>
              <a:rPr lang="en-US" sz="1800" b="1" spc="-5" dirty="0" err="1" smtClean="0">
                <a:latin typeface="Malgun Gothic"/>
                <a:cs typeface="Malgun Gothic"/>
              </a:rPr>
              <a:t>Kesehatan</a:t>
            </a:r>
            <a:r>
              <a:rPr sz="1800" b="1" spc="10" dirty="0" smtClean="0">
                <a:latin typeface="Malgun Gothic"/>
                <a:cs typeface="Malgun Gothic"/>
              </a:rPr>
              <a:t> </a:t>
            </a:r>
            <a:r>
              <a:rPr sz="1800" b="1" spc="-15" dirty="0">
                <a:latin typeface="Malgun Gothic"/>
                <a:cs typeface="Malgun Gothic"/>
              </a:rPr>
              <a:t>(</a:t>
            </a:r>
            <a:r>
              <a:rPr sz="1800" b="1" spc="-15" dirty="0" err="1" smtClean="0">
                <a:latin typeface="Malgun Gothic"/>
                <a:cs typeface="Malgun Gothic"/>
              </a:rPr>
              <a:t>Faktor-faktor</a:t>
            </a:r>
            <a:r>
              <a:rPr sz="1800" b="1" spc="15" dirty="0" smtClean="0">
                <a:latin typeface="Malgun Gothic"/>
                <a:cs typeface="Malgun Gothic"/>
              </a:rPr>
              <a:t> </a:t>
            </a:r>
            <a:r>
              <a:rPr sz="1800" b="1" spc="-5" dirty="0" smtClean="0">
                <a:latin typeface="Malgun Gothic"/>
                <a:cs typeface="Malgun Gothic"/>
              </a:rPr>
              <a:t>yang</a:t>
            </a:r>
            <a:r>
              <a:rPr lang="en-US" b="1" spc="5" dirty="0">
                <a:latin typeface="Malgun Gothic"/>
                <a:cs typeface="Malgun Gothic"/>
              </a:rPr>
              <a:t> </a:t>
            </a:r>
            <a:r>
              <a:rPr sz="1800" b="1" spc="-5" dirty="0" err="1" smtClean="0">
                <a:latin typeface="Malgun Gothic"/>
                <a:cs typeface="Malgun Gothic"/>
              </a:rPr>
              <a:t>mempengaruhinya</a:t>
            </a:r>
            <a:r>
              <a:rPr sz="1800" b="1" spc="-5" dirty="0" smtClean="0">
                <a:latin typeface="Malgun Gothic"/>
                <a:cs typeface="Malgun Gothic"/>
              </a:rPr>
              <a:t>) </a:t>
            </a:r>
            <a:r>
              <a:rPr sz="1800" b="1" dirty="0" smtClean="0">
                <a:latin typeface="Malgun Gothic"/>
                <a:cs typeface="Malgun Gothic"/>
              </a:rPr>
              <a:t> </a:t>
            </a:r>
            <a:endParaRPr lang="en-US" sz="1800" b="1" dirty="0" smtClean="0">
              <a:latin typeface="Malgun Gothic"/>
              <a:cs typeface="Malgun Gothic"/>
            </a:endParaRPr>
          </a:p>
          <a:p>
            <a:pPr marL="268288" marR="353695" indent="-257175" algn="just">
              <a:lnSpc>
                <a:spcPct val="100000"/>
              </a:lnSpc>
              <a:spcBef>
                <a:spcPts val="915"/>
              </a:spcBef>
              <a:tabLst>
                <a:tab pos="285115" algn="l"/>
                <a:tab pos="285750" algn="l"/>
              </a:tabLst>
            </a:pPr>
            <a:r>
              <a:rPr lang="en-US" sz="1800" spc="-5" dirty="0" smtClean="0">
                <a:latin typeface="Malgun Gothic"/>
                <a:cs typeface="Malgun Gothic"/>
              </a:rPr>
              <a:t>   </a:t>
            </a:r>
            <a:r>
              <a:rPr sz="1800" spc="-5" dirty="0" err="1" smtClean="0">
                <a:latin typeface="Malgun Gothic"/>
                <a:cs typeface="Malgun Gothic"/>
              </a:rPr>
              <a:t>Merujuk</a:t>
            </a:r>
            <a:r>
              <a:rPr sz="1800" spc="-5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faktor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penyebab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dari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 err="1">
                <a:latin typeface="Malgun Gothic"/>
                <a:cs typeface="Malgun Gothic"/>
              </a:rPr>
              <a:t>suatu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penyakit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atau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masalah</a:t>
            </a:r>
            <a:r>
              <a:rPr sz="1800" dirty="0" smtClean="0">
                <a:latin typeface="Malgun Gothic"/>
                <a:cs typeface="Malgun Gothic"/>
              </a:rPr>
              <a:t> </a:t>
            </a:r>
            <a:r>
              <a:rPr sz="1800" spc="5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kesehatan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baik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 menjelaskan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frekuensi,</a:t>
            </a:r>
            <a:r>
              <a:rPr sz="1800" spc="-5" dirty="0">
                <a:latin typeface="Malgun Gothic"/>
                <a:cs typeface="Malgun Gothic"/>
              </a:rPr>
              <a:t> penyebaran </a:t>
            </a:r>
            <a:r>
              <a:rPr sz="1800" dirty="0">
                <a:latin typeface="Malgun Gothic"/>
                <a:cs typeface="Malgun Gothic"/>
              </a:rPr>
              <a:t>atau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 menerangkan </a:t>
            </a:r>
            <a:r>
              <a:rPr sz="1800" spc="-10" dirty="0">
                <a:latin typeface="Malgun Gothic"/>
                <a:cs typeface="Malgun Gothic"/>
              </a:rPr>
              <a:t>penyebab </a:t>
            </a:r>
            <a:r>
              <a:rPr sz="1800" dirty="0">
                <a:latin typeface="Malgun Gothic"/>
                <a:cs typeface="Malgun Gothic"/>
              </a:rPr>
              <a:t>munculnya masalah </a:t>
            </a:r>
            <a:r>
              <a:rPr sz="1800" spc="-10" dirty="0">
                <a:latin typeface="Malgun Gothic"/>
                <a:cs typeface="Malgun Gothic"/>
              </a:rPr>
              <a:t>kesehatan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itu sendiri.</a:t>
            </a:r>
            <a:endParaRPr sz="1800" dirty="0"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7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151841"/>
            <a:ext cx="677290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 smtClean="0">
                <a:latin typeface="Malgun Gothic"/>
                <a:cs typeface="Malgun Gothic"/>
              </a:rPr>
              <a:t>Tiga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sz="1800" dirty="0" smtClean="0">
                <a:latin typeface="Malgun Gothic"/>
                <a:cs typeface="Malgun Gothic"/>
              </a:rPr>
              <a:t>Hal</a:t>
            </a:r>
            <a:r>
              <a:rPr sz="1800" spc="-15" dirty="0" smtClean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dilakukan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dalam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menentukan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Determinan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(</a:t>
            </a:r>
            <a:r>
              <a:rPr sz="1800" spc="-5" dirty="0" err="1" smtClean="0">
                <a:latin typeface="Malgun Gothic"/>
                <a:cs typeface="Malgun Gothic"/>
              </a:rPr>
              <a:t>faktor</a:t>
            </a:r>
            <a:r>
              <a:rPr lang="en-US" sz="1800" spc="-5" dirty="0" err="1" smtClean="0">
                <a:latin typeface="Malgun Gothic"/>
                <a:cs typeface="Malgun Gothic"/>
              </a:rPr>
              <a:t>-faktor</a:t>
            </a:r>
            <a:r>
              <a:rPr lang="en-US" sz="1800" spc="-5" dirty="0" smtClean="0">
                <a:latin typeface="Malgun Gothic"/>
                <a:cs typeface="Malgun Gothic"/>
              </a:rPr>
              <a:t>) </a:t>
            </a:r>
            <a:r>
              <a:rPr sz="1800" dirty="0" smtClean="0">
                <a:latin typeface="Malgun Gothic"/>
                <a:cs typeface="Malgun Gothic"/>
              </a:rPr>
              <a:t>yang</a:t>
            </a:r>
            <a:r>
              <a:rPr sz="1800" spc="-30" dirty="0" smtClean="0">
                <a:latin typeface="Malgun Gothic"/>
                <a:cs typeface="Malgun Gothic"/>
              </a:rPr>
              <a:t> </a:t>
            </a:r>
            <a:r>
              <a:rPr sz="1800" spc="-5" dirty="0" err="1">
                <a:latin typeface="Malgun Gothic"/>
                <a:cs typeface="Malgun Gothic"/>
              </a:rPr>
              <a:t>mempengaruhinya</a:t>
            </a:r>
            <a:r>
              <a:rPr sz="1800" spc="-5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Malgun Gothic"/>
                <a:cs typeface="Malgun Gothic"/>
              </a:rPr>
              <a:t>Merumuskan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Hipotesa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tentang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penyebab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 </a:t>
            </a:r>
            <a:r>
              <a:rPr sz="1800" spc="-5" dirty="0">
                <a:latin typeface="Malgun Gothic"/>
                <a:cs typeface="Malgun Gothic"/>
              </a:rPr>
              <a:t>dimaksud</a:t>
            </a:r>
            <a:endParaRPr sz="18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Malgun Gothic"/>
                <a:cs typeface="Malgun Gothic"/>
              </a:rPr>
              <a:t>Melakukan</a:t>
            </a:r>
            <a:r>
              <a:rPr sz="1800" spc="-5" dirty="0">
                <a:latin typeface="Malgun Gothic"/>
                <a:cs typeface="Malgun Gothic"/>
              </a:rPr>
              <a:t> pengujian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terhadap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rumusan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 err="1">
                <a:latin typeface="Malgun Gothic"/>
                <a:cs typeface="Malgun Gothic"/>
              </a:rPr>
              <a:t>Hipotesa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endParaRPr lang="en-US" sz="1800" spc="-25" dirty="0" smtClean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 smtClean="0">
                <a:latin typeface="Malgun Gothic"/>
                <a:cs typeface="Malgun Gothic"/>
              </a:rPr>
              <a:t>Menarik</a:t>
            </a:r>
            <a:r>
              <a:rPr sz="1800" spc="-45" dirty="0" smtClean="0">
                <a:latin typeface="Malgun Gothic"/>
                <a:cs typeface="Malgun Gothic"/>
              </a:rPr>
              <a:t> </a:t>
            </a:r>
            <a:r>
              <a:rPr sz="1800" spc="-10" dirty="0" err="1" smtClean="0">
                <a:latin typeface="Malgun Gothic"/>
                <a:cs typeface="Malgun Gothic"/>
              </a:rPr>
              <a:t>kesimpulan</a:t>
            </a: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9" y="819150"/>
            <a:ext cx="7147659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133350"/>
            <a:ext cx="541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b="1" spc="-5" dirty="0" err="1">
                <a:solidFill>
                  <a:srgbClr val="404040"/>
                </a:solidFill>
                <a:latin typeface="Arial"/>
                <a:cs typeface="Arial"/>
              </a:rPr>
              <a:t>Pengertian</a:t>
            </a:r>
            <a:r>
              <a:rPr lang="en-US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404040"/>
                </a:solidFill>
                <a:latin typeface="Arial"/>
                <a:cs typeface="Arial"/>
              </a:rPr>
              <a:t>Epidemiologi</a:t>
            </a:r>
            <a:r>
              <a:rPr lang="en-US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404040"/>
                </a:solidFill>
                <a:latin typeface="Arial"/>
                <a:cs typeface="Arial"/>
              </a:rPr>
              <a:t>dari</a:t>
            </a:r>
            <a:r>
              <a:rPr lang="en-US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b="1" spc="-5" dirty="0" err="1">
                <a:solidFill>
                  <a:srgbClr val="404040"/>
                </a:solidFill>
                <a:latin typeface="Arial"/>
                <a:cs typeface="Arial"/>
              </a:rPr>
              <a:t>berbagai</a:t>
            </a:r>
            <a:r>
              <a:rPr lang="en-US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b="1" spc="-15" dirty="0" err="1">
                <a:solidFill>
                  <a:srgbClr val="404040"/>
                </a:solidFill>
                <a:latin typeface="Arial"/>
                <a:cs typeface="Arial"/>
              </a:rPr>
              <a:t>Aspek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8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286258"/>
            <a:ext cx="6880225" cy="38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Pengertian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Epidemiologi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dari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04040"/>
                </a:solidFill>
                <a:latin typeface="Arial"/>
                <a:cs typeface="Arial"/>
              </a:rPr>
              <a:t>berbagai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5" dirty="0" err="1" smtClean="0">
                <a:solidFill>
                  <a:srgbClr val="404040"/>
                </a:solidFill>
                <a:latin typeface="Arial"/>
                <a:cs typeface="Arial"/>
              </a:rPr>
              <a:t>Aspek</a:t>
            </a:r>
            <a:endParaRPr sz="2600" dirty="0">
              <a:latin typeface="Arial"/>
              <a:cs typeface="Arial"/>
            </a:endParaRPr>
          </a:p>
          <a:p>
            <a:pPr marL="299085" indent="-287020">
              <a:lnSpc>
                <a:spcPct val="15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Malgun Gothic"/>
                <a:cs typeface="Malgun Gothic"/>
              </a:rPr>
              <a:t>Aspek</a:t>
            </a:r>
            <a:r>
              <a:rPr sz="1800" b="1" spc="-50" dirty="0">
                <a:latin typeface="Malgun Gothic"/>
                <a:cs typeface="Malgun Gothic"/>
              </a:rPr>
              <a:t> </a:t>
            </a:r>
            <a:r>
              <a:rPr sz="1800" b="1" spc="-5" dirty="0">
                <a:latin typeface="Malgun Gothic"/>
                <a:cs typeface="Malgun Gothic"/>
              </a:rPr>
              <a:t>Akademik</a:t>
            </a:r>
            <a:endParaRPr sz="1800" dirty="0">
              <a:latin typeface="Malgun Gothic"/>
              <a:cs typeface="Malgun Gothic"/>
            </a:endParaRPr>
          </a:p>
          <a:p>
            <a:pPr marL="335280" marR="5080" algn="just">
              <a:lnSpc>
                <a:spcPct val="100000"/>
              </a:lnSpc>
            </a:pPr>
            <a:r>
              <a:rPr sz="1800" spc="-5" dirty="0">
                <a:latin typeface="Malgun Gothic"/>
                <a:cs typeface="Malgun Gothic"/>
              </a:rPr>
              <a:t>Analisa data</a:t>
            </a:r>
            <a:r>
              <a:rPr sz="1800" spc="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kesehatan, </a:t>
            </a:r>
            <a:r>
              <a:rPr sz="1800" spc="-10" dirty="0">
                <a:latin typeface="Malgun Gothic"/>
                <a:cs typeface="Malgun Gothic"/>
              </a:rPr>
              <a:t>sosial-ekonomi,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trend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</a:t>
            </a:r>
            <a:r>
              <a:rPr sz="1800" spc="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terjadi </a:t>
            </a:r>
            <a:r>
              <a:rPr sz="1800" spc="-61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untuk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mengidentifikasi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menginterpretasi </a:t>
            </a:r>
            <a:r>
              <a:rPr sz="1800" spc="-5" dirty="0">
                <a:latin typeface="Malgun Gothic"/>
                <a:cs typeface="Malgun Gothic"/>
              </a:rPr>
              <a:t>perubahan- 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 err="1">
                <a:latin typeface="Malgun Gothic"/>
                <a:cs typeface="Malgun Gothic"/>
              </a:rPr>
              <a:t>perubahan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10" dirty="0" err="1" smtClean="0">
                <a:latin typeface="Malgun Gothic"/>
                <a:cs typeface="Malgun Gothic"/>
              </a:rPr>
              <a:t>kesehatan</a:t>
            </a:r>
            <a:r>
              <a:rPr lang="en-US" spc="-10" dirty="0">
                <a:latin typeface="Malgun Gothic"/>
                <a:cs typeface="Malgun Gothic"/>
              </a:rPr>
              <a:t> </a:t>
            </a:r>
            <a:r>
              <a:rPr sz="1800" dirty="0" smtClean="0">
                <a:latin typeface="Malgun Gothic"/>
                <a:cs typeface="Malgun Gothic"/>
              </a:rPr>
              <a:t>yang</a:t>
            </a:r>
            <a:r>
              <a:rPr sz="1800" spc="25" dirty="0" smtClean="0">
                <a:latin typeface="Malgun Gothic"/>
                <a:cs typeface="Malgun Gothic"/>
              </a:rPr>
              <a:t> </a:t>
            </a:r>
            <a:r>
              <a:rPr sz="1800" spc="-10" dirty="0" err="1">
                <a:latin typeface="Malgun Gothic"/>
                <a:cs typeface="Malgun Gothic"/>
              </a:rPr>
              <a:t>terjadi</a:t>
            </a:r>
            <a:r>
              <a:rPr sz="1800" spc="15" dirty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atau</a:t>
            </a:r>
            <a:r>
              <a:rPr lang="en-US" sz="1800" dirty="0" smtClean="0">
                <a:latin typeface="Malgun Gothic"/>
                <a:cs typeface="Malgun Gothic"/>
              </a:rPr>
              <a:t> yang </a:t>
            </a:r>
            <a:r>
              <a:rPr sz="1800" spc="10" dirty="0" smtClean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akan</a:t>
            </a:r>
            <a:r>
              <a:rPr sz="1800" spc="1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terjadi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</a:t>
            </a:r>
            <a:r>
              <a:rPr sz="1800" dirty="0">
                <a:latin typeface="Malgun Gothic"/>
                <a:cs typeface="Malgun Gothic"/>
              </a:rPr>
              <a:t> masyarakat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umum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atau </a:t>
            </a:r>
            <a:r>
              <a:rPr sz="1800" spc="-10" dirty="0">
                <a:latin typeface="Malgun Gothic"/>
                <a:cs typeface="Malgun Gothic"/>
              </a:rPr>
              <a:t>kelompok</a:t>
            </a:r>
            <a:r>
              <a:rPr sz="1800" spc="-15" dirty="0">
                <a:latin typeface="Malgun Gothic"/>
                <a:cs typeface="Malgun Gothic"/>
              </a:rPr>
              <a:t> </a:t>
            </a:r>
            <a:r>
              <a:rPr sz="1800" dirty="0" err="1">
                <a:latin typeface="Malgun Gothic"/>
                <a:cs typeface="Malgun Gothic"/>
              </a:rPr>
              <a:t>penduduk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tertentu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dan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dapat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diaplikasikan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dalam</a:t>
            </a:r>
            <a:r>
              <a:rPr lang="en-US" sz="1800" dirty="0" smtClean="0">
                <a:latin typeface="Malgun Gothic"/>
                <a:cs typeface="Malgun Gothic"/>
              </a:rPr>
              <a:t> </a:t>
            </a:r>
            <a:r>
              <a:rPr lang="en-US" sz="1800" dirty="0" err="1" smtClean="0">
                <a:latin typeface="Malgun Gothic"/>
                <a:cs typeface="Malgun Gothic"/>
              </a:rPr>
              <a:t>penelitan</a:t>
            </a:r>
            <a:endParaRPr sz="18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 dirty="0">
              <a:latin typeface="Malgun Gothic"/>
              <a:cs typeface="Malgun Gothic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Malgun Gothic"/>
                <a:cs typeface="Malgun Gothic"/>
              </a:rPr>
              <a:t>Aspek</a:t>
            </a:r>
            <a:r>
              <a:rPr sz="1800" b="1" spc="-60" dirty="0">
                <a:latin typeface="Malgun Gothic"/>
                <a:cs typeface="Malgun Gothic"/>
              </a:rPr>
              <a:t> </a:t>
            </a:r>
            <a:r>
              <a:rPr sz="1800" b="1" spc="-5" dirty="0">
                <a:latin typeface="Malgun Gothic"/>
                <a:cs typeface="Malgun Gothic"/>
              </a:rPr>
              <a:t>Klinik</a:t>
            </a:r>
            <a:endParaRPr sz="1800" dirty="0">
              <a:latin typeface="Malgun Gothic"/>
              <a:cs typeface="Malgun Gothic"/>
            </a:endParaRPr>
          </a:p>
          <a:p>
            <a:pPr marL="335280" marR="358775" algn="just">
              <a:lnSpc>
                <a:spcPct val="100000"/>
              </a:lnSpc>
            </a:pPr>
            <a:r>
              <a:rPr sz="1800" spc="-5" dirty="0">
                <a:latin typeface="Malgun Gothic"/>
                <a:cs typeface="Malgun Gothic"/>
              </a:rPr>
              <a:t>Mendeteksi secara dini </a:t>
            </a:r>
            <a:r>
              <a:rPr sz="1800" spc="-10" dirty="0">
                <a:latin typeface="Malgun Gothic"/>
                <a:cs typeface="Malgun Gothic"/>
              </a:rPr>
              <a:t>perubahan </a:t>
            </a:r>
            <a:r>
              <a:rPr sz="1800" spc="-5" dirty="0">
                <a:latin typeface="Malgun Gothic"/>
                <a:cs typeface="Malgun Gothic"/>
              </a:rPr>
              <a:t>insidensi </a:t>
            </a:r>
            <a:r>
              <a:rPr sz="1800" dirty="0">
                <a:latin typeface="Malgun Gothic"/>
                <a:cs typeface="Malgun Gothic"/>
              </a:rPr>
              <a:t>atau </a:t>
            </a:r>
            <a:r>
              <a:rPr sz="1800" spc="-10" dirty="0">
                <a:latin typeface="Malgun Gothic"/>
                <a:cs typeface="Malgun Gothic"/>
              </a:rPr>
              <a:t>prevalensi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</a:t>
            </a:r>
            <a:r>
              <a:rPr sz="1800" spc="-5" dirty="0">
                <a:latin typeface="Malgun Gothic"/>
                <a:cs typeface="Malgun Gothic"/>
              </a:rPr>
              <a:t> dilakukan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melalui</a:t>
            </a:r>
            <a:r>
              <a:rPr sz="1800" spc="-3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penemuan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klinis</a:t>
            </a:r>
            <a:r>
              <a:rPr sz="1800" spc="-35" dirty="0">
                <a:latin typeface="Malgun Gothic"/>
                <a:cs typeface="Malgun Gothic"/>
              </a:rPr>
              <a:t> </a:t>
            </a:r>
            <a:r>
              <a:rPr sz="1800" dirty="0" err="1">
                <a:latin typeface="Malgun Gothic"/>
                <a:cs typeface="Malgun Gothic"/>
              </a:rPr>
              <a:t>atau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5" dirty="0" err="1" smtClean="0">
                <a:latin typeface="Malgun Gothic"/>
                <a:cs typeface="Malgun Gothic"/>
              </a:rPr>
              <a:t>laboratorium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pada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awal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timbulnya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penyakit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baru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awal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terjadi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epidemi</a:t>
            </a:r>
            <a:r>
              <a:rPr lang="en-US" spc="-5" dirty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341" y="286258"/>
            <a:ext cx="686371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Pengertian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Epidemiologi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Arial"/>
                <a:cs typeface="Arial"/>
              </a:rPr>
              <a:t>dari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404040"/>
                </a:solidFill>
                <a:latin typeface="Arial"/>
                <a:cs typeface="Arial"/>
              </a:rPr>
              <a:t>berbagai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5" dirty="0" err="1" smtClean="0">
                <a:solidFill>
                  <a:srgbClr val="404040"/>
                </a:solidFill>
                <a:latin typeface="Arial"/>
                <a:cs typeface="Arial"/>
              </a:rPr>
              <a:t>Aspek</a:t>
            </a:r>
            <a:endParaRPr sz="2600" dirty="0">
              <a:latin typeface="Arial"/>
              <a:cs typeface="Arial"/>
            </a:endParaRPr>
          </a:p>
          <a:p>
            <a:pPr marL="332740" indent="-287020">
              <a:lnSpc>
                <a:spcPct val="150000"/>
              </a:lnSpc>
              <a:buFont typeface="Arial MT"/>
              <a:buChar char="•"/>
              <a:tabLst>
                <a:tab pos="332105" algn="l"/>
                <a:tab pos="332740" algn="l"/>
              </a:tabLst>
            </a:pPr>
            <a:r>
              <a:rPr sz="1800" b="1" dirty="0">
                <a:latin typeface="Malgun Gothic"/>
                <a:cs typeface="Malgun Gothic"/>
              </a:rPr>
              <a:t>Aspek</a:t>
            </a:r>
            <a:r>
              <a:rPr sz="1800" b="1" spc="-50" dirty="0">
                <a:latin typeface="Malgun Gothic"/>
                <a:cs typeface="Malgun Gothic"/>
              </a:rPr>
              <a:t> </a:t>
            </a:r>
            <a:r>
              <a:rPr sz="1800" b="1" spc="-10" dirty="0">
                <a:latin typeface="Malgun Gothic"/>
                <a:cs typeface="Malgun Gothic"/>
              </a:rPr>
              <a:t>Praktis</a:t>
            </a:r>
            <a:endParaRPr sz="1800" dirty="0">
              <a:latin typeface="Malgun Gothic"/>
              <a:cs typeface="Malgun Gothic"/>
            </a:endParaRPr>
          </a:p>
          <a:p>
            <a:pPr marL="368935" marR="493395" algn="just">
              <a:lnSpc>
                <a:spcPct val="100000"/>
              </a:lnSpc>
            </a:pPr>
            <a:r>
              <a:rPr sz="1800" spc="-5" dirty="0">
                <a:latin typeface="Malgun Gothic"/>
                <a:cs typeface="Malgun Gothic"/>
              </a:rPr>
              <a:t>Ilmu </a:t>
            </a:r>
            <a:r>
              <a:rPr sz="1800" dirty="0">
                <a:latin typeface="Malgun Gothic"/>
                <a:cs typeface="Malgun Gothic"/>
              </a:rPr>
              <a:t>yang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ditujukan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upaya </a:t>
            </a:r>
            <a:r>
              <a:rPr sz="1800" spc="-5" dirty="0">
                <a:latin typeface="Malgun Gothic"/>
                <a:cs typeface="Malgun Gothic"/>
              </a:rPr>
              <a:t>pencegahan </a:t>
            </a:r>
            <a:r>
              <a:rPr sz="1800" spc="-10" dirty="0">
                <a:latin typeface="Malgun Gothic"/>
                <a:cs typeface="Malgun Gothic"/>
              </a:rPr>
              <a:t>penyebaran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5" dirty="0" err="1">
                <a:latin typeface="Malgun Gothic"/>
                <a:cs typeface="Malgun Gothic"/>
              </a:rPr>
              <a:t>penyakit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lang="en-US" sz="1800" spc="-10" dirty="0" smtClean="0">
                <a:latin typeface="Malgun Gothic"/>
                <a:cs typeface="Malgun Gothic"/>
              </a:rPr>
              <a:t>yang </a:t>
            </a:r>
            <a:r>
              <a:rPr lang="en-US" sz="1800" spc="-10" dirty="0" err="1" smtClean="0">
                <a:latin typeface="Malgun Gothic"/>
                <a:cs typeface="Malgun Gothic"/>
              </a:rPr>
              <a:t>minimpa</a:t>
            </a:r>
            <a:r>
              <a:rPr sz="1800" spc="-10" dirty="0" smtClean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pada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individu,</a:t>
            </a:r>
            <a:r>
              <a:rPr sz="1800" spc="-10" dirty="0">
                <a:latin typeface="Malgun Gothic"/>
                <a:cs typeface="Malgun Gothic"/>
              </a:rPr>
              <a:t> kelompok </a:t>
            </a:r>
            <a:r>
              <a:rPr sz="1800" dirty="0">
                <a:latin typeface="Malgun Gothic"/>
                <a:cs typeface="Malgun Gothic"/>
              </a:rPr>
              <a:t>penduduk,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dan </a:t>
            </a:r>
            <a:r>
              <a:rPr sz="1800" dirty="0">
                <a:latin typeface="Malgun Gothic"/>
                <a:cs typeface="Malgun Gothic"/>
              </a:rPr>
              <a:t> masyarakat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umum</a:t>
            </a:r>
            <a:endParaRPr sz="1800" dirty="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Malgun Gothic"/>
              <a:cs typeface="Malgun Gothic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b="1" dirty="0">
                <a:latin typeface="Malgun Gothic"/>
                <a:cs typeface="Malgun Gothic"/>
              </a:rPr>
              <a:t>Aspek</a:t>
            </a:r>
            <a:r>
              <a:rPr sz="1800" b="1" spc="-55" dirty="0">
                <a:latin typeface="Malgun Gothic"/>
                <a:cs typeface="Malgun Gothic"/>
              </a:rPr>
              <a:t> </a:t>
            </a:r>
            <a:r>
              <a:rPr sz="1800" b="1" spc="-5" dirty="0">
                <a:latin typeface="Malgun Gothic"/>
                <a:cs typeface="Malgun Gothic"/>
              </a:rPr>
              <a:t>Administrasi</a:t>
            </a:r>
            <a:endParaRPr sz="1800" dirty="0">
              <a:latin typeface="Malgun Gothic"/>
              <a:cs typeface="Malgun Gothic"/>
            </a:endParaRPr>
          </a:p>
          <a:p>
            <a:pPr marL="335280" marR="5080" algn="just">
              <a:lnSpc>
                <a:spcPct val="100000"/>
              </a:lnSpc>
            </a:pPr>
            <a:r>
              <a:rPr sz="1800" spc="-5" dirty="0">
                <a:latin typeface="Malgun Gothic"/>
                <a:cs typeface="Malgun Gothic"/>
              </a:rPr>
              <a:t>Mengetahui </a:t>
            </a:r>
            <a:r>
              <a:rPr sz="1800" spc="-10" dirty="0">
                <a:latin typeface="Malgun Gothic"/>
                <a:cs typeface="Malgun Gothic"/>
              </a:rPr>
              <a:t>keadaan </a:t>
            </a:r>
            <a:r>
              <a:rPr sz="1800" dirty="0">
                <a:latin typeface="Malgun Gothic"/>
                <a:cs typeface="Malgun Gothic"/>
              </a:rPr>
              <a:t>masyarakat </a:t>
            </a:r>
            <a:r>
              <a:rPr sz="1800" spc="-5" dirty="0">
                <a:latin typeface="Malgun Gothic"/>
                <a:cs typeface="Malgun Gothic"/>
              </a:rPr>
              <a:t>di suatu wilayah </a:t>
            </a:r>
            <a:r>
              <a:rPr sz="1800" dirty="0">
                <a:latin typeface="Malgun Gothic"/>
                <a:cs typeface="Malgun Gothic"/>
              </a:rPr>
              <a:t>atau </a:t>
            </a:r>
            <a:r>
              <a:rPr sz="1800" spc="-5" dirty="0">
                <a:latin typeface="Malgun Gothic"/>
                <a:cs typeface="Malgun Gothic"/>
              </a:rPr>
              <a:t>negara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agar </a:t>
            </a:r>
            <a:r>
              <a:rPr sz="1800" spc="-10" dirty="0">
                <a:latin typeface="Malgun Gothic"/>
                <a:cs typeface="Malgun Gothic"/>
              </a:rPr>
              <a:t>dapat </a:t>
            </a:r>
            <a:r>
              <a:rPr sz="1800" dirty="0">
                <a:latin typeface="Malgun Gothic"/>
                <a:cs typeface="Malgun Gothic"/>
              </a:rPr>
              <a:t>memberikan </a:t>
            </a:r>
            <a:r>
              <a:rPr sz="1800" spc="-5" dirty="0">
                <a:latin typeface="Malgun Gothic"/>
                <a:cs typeface="Malgun Gothic"/>
              </a:rPr>
              <a:t>pelayanan </a:t>
            </a:r>
            <a:r>
              <a:rPr sz="1800" spc="-10" dirty="0">
                <a:latin typeface="Malgun Gothic"/>
                <a:cs typeface="Malgun Gothic"/>
              </a:rPr>
              <a:t>kesehatan </a:t>
            </a:r>
            <a:r>
              <a:rPr sz="1800" dirty="0">
                <a:latin typeface="Malgun Gothic"/>
                <a:cs typeface="Malgun Gothic"/>
              </a:rPr>
              <a:t>yang </a:t>
            </a:r>
            <a:r>
              <a:rPr sz="1800" spc="-5" dirty="0">
                <a:latin typeface="Malgun Gothic"/>
                <a:cs typeface="Malgun Gothic"/>
              </a:rPr>
              <a:t>efektif </a:t>
            </a:r>
            <a:r>
              <a:rPr sz="1800" spc="-5" dirty="0" err="1">
                <a:latin typeface="Malgun Gothic"/>
                <a:cs typeface="Malgun Gothic"/>
              </a:rPr>
              <a:t>dan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5" dirty="0" err="1" smtClean="0">
                <a:latin typeface="Malgun Gothic"/>
                <a:cs typeface="Malgun Gothic"/>
              </a:rPr>
              <a:t>efisien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sesuai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dengan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kebutuhan</a:t>
            </a:r>
            <a:r>
              <a:rPr lang="en-US" sz="1800" spc="-5" dirty="0" smtClean="0">
                <a:latin typeface="Malgun Gothic"/>
                <a:cs typeface="Malgun Gothic"/>
              </a:rPr>
              <a:t> </a:t>
            </a:r>
            <a:r>
              <a:rPr lang="en-US" sz="1800" spc="-5" dirty="0" err="1" smtClean="0">
                <a:latin typeface="Malgun Gothic"/>
                <a:cs typeface="Malgun Gothic"/>
              </a:rPr>
              <a:t>masyarakat</a:t>
            </a:r>
            <a:r>
              <a:rPr lang="en-US" sz="1800" spc="-5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117094"/>
            <a:ext cx="74079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Peranan</a:t>
            </a:r>
            <a:r>
              <a:rPr spc="-10" dirty="0"/>
              <a:t> </a:t>
            </a:r>
            <a:r>
              <a:rPr spc="-5" dirty="0"/>
              <a:t>Epidemiologi </a:t>
            </a:r>
            <a:r>
              <a:rPr dirty="0"/>
              <a:t>dalam</a:t>
            </a:r>
            <a:r>
              <a:rPr spc="-20" dirty="0"/>
              <a:t> </a:t>
            </a:r>
            <a:r>
              <a:rPr dirty="0"/>
              <a:t>Masalah</a:t>
            </a:r>
            <a:r>
              <a:rPr spc="-25" dirty="0"/>
              <a:t> </a:t>
            </a:r>
            <a:r>
              <a:rPr dirty="0"/>
              <a:t>Pemecahan</a:t>
            </a:r>
            <a:r>
              <a:rPr spc="-15" dirty="0"/>
              <a:t> </a:t>
            </a:r>
            <a:r>
              <a:rPr dirty="0"/>
              <a:t>Kesehatan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Masyarakat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21027" y="944371"/>
            <a:ext cx="702500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7973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sz="1800" spc="-5" dirty="0">
                <a:latin typeface="Malgun Gothic"/>
                <a:cs typeface="Malgun Gothic"/>
              </a:rPr>
              <a:t>Menerangkan tentang besar </a:t>
            </a:r>
            <a:r>
              <a:rPr sz="1800" dirty="0">
                <a:latin typeface="Malgun Gothic"/>
                <a:cs typeface="Malgun Gothic"/>
              </a:rPr>
              <a:t>masalah </a:t>
            </a:r>
            <a:r>
              <a:rPr sz="1800" spc="-5" dirty="0">
                <a:latin typeface="Malgun Gothic"/>
                <a:cs typeface="Malgun Gothic"/>
              </a:rPr>
              <a:t>dan gangguan kesehatan,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5" dirty="0">
                <a:latin typeface="Malgun Gothic"/>
                <a:cs typeface="Malgun Gothic"/>
              </a:rPr>
              <a:t>serta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penyebarannya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dalam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suatu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penduduk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tertentu.</a:t>
            </a:r>
          </a:p>
          <a:p>
            <a:pPr marL="379730" marR="393700" indent="-379730" algn="just">
              <a:lnSpc>
                <a:spcPct val="100000"/>
              </a:lnSpc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sz="1800" dirty="0">
                <a:latin typeface="Malgun Gothic"/>
                <a:cs typeface="Malgun Gothic"/>
              </a:rPr>
              <a:t>Menyiapkan </a:t>
            </a:r>
            <a:r>
              <a:rPr sz="1800" spc="-5" dirty="0">
                <a:latin typeface="Malgun Gothic"/>
                <a:cs typeface="Malgun Gothic"/>
              </a:rPr>
              <a:t>data/informasi </a:t>
            </a:r>
            <a:r>
              <a:rPr sz="1800" dirty="0">
                <a:latin typeface="Malgun Gothic"/>
                <a:cs typeface="Malgun Gothic"/>
              </a:rPr>
              <a:t>yang </a:t>
            </a:r>
            <a:r>
              <a:rPr sz="1800" spc="-5" dirty="0">
                <a:latin typeface="Malgun Gothic"/>
                <a:cs typeface="Malgun Gothic"/>
              </a:rPr>
              <a:t>esensial untuk </a:t>
            </a:r>
            <a:r>
              <a:rPr sz="1800" spc="-10" dirty="0">
                <a:latin typeface="Malgun Gothic"/>
                <a:cs typeface="Malgun Gothic"/>
              </a:rPr>
              <a:t>keperluan </a:t>
            </a:r>
            <a:r>
              <a:rPr sz="1800" spc="-5" dirty="0">
                <a:latin typeface="Malgun Gothic"/>
                <a:cs typeface="Malgun Gothic"/>
              </a:rPr>
              <a:t> perencanaan, </a:t>
            </a:r>
            <a:r>
              <a:rPr sz="1800" dirty="0">
                <a:latin typeface="Malgun Gothic"/>
                <a:cs typeface="Malgun Gothic"/>
              </a:rPr>
              <a:t>pelaksanaan </a:t>
            </a:r>
            <a:r>
              <a:rPr sz="1800" spc="-10" dirty="0">
                <a:latin typeface="Malgun Gothic"/>
                <a:cs typeface="Malgun Gothic"/>
              </a:rPr>
              <a:t>program, </a:t>
            </a:r>
            <a:r>
              <a:rPr sz="1800" spc="5" dirty="0">
                <a:latin typeface="Malgun Gothic"/>
                <a:cs typeface="Malgun Gothic"/>
              </a:rPr>
              <a:t>serta </a:t>
            </a:r>
            <a:r>
              <a:rPr sz="1800" spc="-10" dirty="0">
                <a:latin typeface="Malgun Gothic"/>
                <a:cs typeface="Malgun Gothic"/>
              </a:rPr>
              <a:t>evaluasi berbagai </a:t>
            </a:r>
            <a:r>
              <a:rPr sz="1800" spc="-6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kegiatan</a:t>
            </a:r>
            <a:r>
              <a:rPr sz="1800" dirty="0">
                <a:latin typeface="Malgun Gothic"/>
                <a:cs typeface="Malgun Gothic"/>
              </a:rPr>
              <a:t> pelayanan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kesehatan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masyarakat,</a:t>
            </a:r>
            <a:r>
              <a:rPr sz="1800" spc="1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baik </a:t>
            </a:r>
            <a:r>
              <a:rPr sz="1800" spc="-5" dirty="0">
                <a:latin typeface="Malgun Gothic"/>
                <a:cs typeface="Malgun Gothic"/>
              </a:rPr>
              <a:t>bersifat 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pencegahan dan </a:t>
            </a:r>
            <a:r>
              <a:rPr sz="1800" dirty="0" err="1">
                <a:latin typeface="Malgun Gothic"/>
                <a:cs typeface="Malgun Gothic"/>
              </a:rPr>
              <a:t>penanggulangan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 err="1" smtClean="0">
                <a:latin typeface="Malgun Gothic"/>
                <a:cs typeface="Malgun Gothic"/>
              </a:rPr>
              <a:t>penyakit</a:t>
            </a:r>
            <a:r>
              <a:rPr lang="en-US" dirty="0" smtClean="0">
                <a:latin typeface="Malgun Gothic"/>
                <a:cs typeface="Malgun Gothic"/>
              </a:rPr>
              <a:t>, </a:t>
            </a:r>
            <a:r>
              <a:rPr lang="en-US" dirty="0" err="1" smtClean="0">
                <a:latin typeface="Malgun Gothic"/>
                <a:cs typeface="Malgun Gothic"/>
              </a:rPr>
              <a:t>maupun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bentuk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lainnya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serta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menentukan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skala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prioritas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kegiatan</a:t>
            </a:r>
            <a:r>
              <a:rPr lang="en-US" dirty="0" smtClean="0">
                <a:latin typeface="Malgun Gothic"/>
                <a:cs typeface="Malgun Gothic"/>
              </a:rPr>
              <a:t> </a:t>
            </a:r>
            <a:r>
              <a:rPr lang="en-US" dirty="0" err="1" smtClean="0">
                <a:latin typeface="Malgun Gothic"/>
                <a:cs typeface="Malgun Gothic"/>
              </a:rPr>
              <a:t>tersebut</a:t>
            </a:r>
            <a:r>
              <a:rPr lang="en-US" dirty="0" smtClean="0">
                <a:latin typeface="Malgun Gothic"/>
                <a:cs typeface="Malgun Gothic"/>
              </a:rPr>
              <a:t>.</a:t>
            </a:r>
            <a:endParaRPr sz="1800" dirty="0">
              <a:latin typeface="Malgun Gothic"/>
              <a:cs typeface="Malgun Gothic"/>
            </a:endParaRPr>
          </a:p>
          <a:p>
            <a:pPr marL="379730" marR="37465" indent="-37973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9730" algn="l"/>
                <a:tab pos="380365" algn="l"/>
              </a:tabLst>
            </a:pPr>
            <a:r>
              <a:rPr sz="1800" spc="-5" dirty="0">
                <a:latin typeface="Malgun Gothic"/>
                <a:cs typeface="Malgun Gothic"/>
              </a:rPr>
              <a:t>Mengidentifikasi</a:t>
            </a:r>
            <a:r>
              <a:rPr sz="1800" spc="-10" dirty="0">
                <a:latin typeface="Malgun Gothic"/>
                <a:cs typeface="Malgun Gothic"/>
              </a:rPr>
              <a:t> berbagai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faktor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penyebab </a:t>
            </a:r>
            <a:r>
              <a:rPr sz="1800" dirty="0">
                <a:latin typeface="Malgun Gothic"/>
                <a:cs typeface="Malgun Gothic"/>
              </a:rPr>
              <a:t>masalah</a:t>
            </a:r>
            <a:r>
              <a:rPr sz="1800" spc="-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atau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faktor </a:t>
            </a:r>
            <a:r>
              <a:rPr sz="1800" spc="-61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yang </a:t>
            </a:r>
            <a:r>
              <a:rPr sz="1800" spc="-5" dirty="0">
                <a:latin typeface="Malgun Gothic"/>
                <a:cs typeface="Malgun Gothic"/>
              </a:rPr>
              <a:t>berhubungan</a:t>
            </a:r>
            <a:r>
              <a:rPr sz="1800" spc="-25" dirty="0">
                <a:latin typeface="Malgun Gothic"/>
                <a:cs typeface="Malgun Gothic"/>
              </a:rPr>
              <a:t> </a:t>
            </a:r>
            <a:r>
              <a:rPr sz="1800" spc="-5" dirty="0">
                <a:latin typeface="Malgun Gothic"/>
                <a:cs typeface="Malgun Gothic"/>
              </a:rPr>
              <a:t>dengan</a:t>
            </a:r>
            <a:r>
              <a:rPr sz="1800" dirty="0">
                <a:latin typeface="Malgun Gothic"/>
                <a:cs typeface="Malgun Gothic"/>
              </a:rPr>
              <a:t> </a:t>
            </a:r>
            <a:r>
              <a:rPr sz="1800" spc="-10" dirty="0">
                <a:latin typeface="Malgun Gothic"/>
                <a:cs typeface="Malgun Gothic"/>
              </a:rPr>
              <a:t>terjadinya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masalah</a:t>
            </a:r>
            <a:r>
              <a:rPr sz="1800" spc="-5" dirty="0">
                <a:latin typeface="Malgun Gothic"/>
                <a:cs typeface="Malgun Gothic"/>
              </a:rPr>
              <a:t> tersebut.</a:t>
            </a:r>
            <a:endParaRPr sz="1800" dirty="0">
              <a:latin typeface="Malgun Gothic"/>
              <a:cs typeface="Malgun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1119</Words>
  <Application>Microsoft Office PowerPoint</Application>
  <PresentationFormat>On-screen Show (16:9)</PresentationFormat>
  <Paragraphs>116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1.1 Tiga Bahasan Epidemiologi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Peranan Epidemiologi dalam Masalah Pemecahan Kesehatan Masyarakat</vt:lpstr>
      <vt:lpstr>Tiga Tujuan Umum Studi Epidemiologi </vt:lpstr>
      <vt:lpstr>Manfaat Epidemiologi</vt:lpstr>
      <vt:lpstr>PowerPoint Presentation</vt:lpstr>
      <vt:lpstr>Sejarah Epidemiologi</vt:lpstr>
      <vt:lpstr>Sejarah Epidemiologi</vt:lpstr>
      <vt:lpstr>Sejarah Epidemiologi</vt:lpstr>
      <vt:lpstr>Peristiwa Bersejarah Epidemiologi</vt:lpstr>
      <vt:lpstr>Perkembangan Epidemiologi</vt:lpstr>
      <vt:lpstr>Transisi Epidemiologi</vt:lpstr>
      <vt:lpstr>PowerPoint Presentation</vt:lpstr>
      <vt:lpstr>Transisi Ekonomi- Sosial</vt:lpstr>
      <vt:lpstr>Transisi Lingkungan</vt:lpstr>
      <vt:lpstr>KAUSA UTAMA PENYAKIT DI US</vt:lpstr>
      <vt:lpstr>PENYAKIT INFEKSI</vt:lpstr>
      <vt:lpstr>Model Transisi Epidemiologi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acer</cp:lastModifiedBy>
  <cp:revision>105</cp:revision>
  <dcterms:created xsi:type="dcterms:W3CDTF">2023-08-04T02:00:57Z</dcterms:created>
  <dcterms:modified xsi:type="dcterms:W3CDTF">2023-08-29T01:46:19Z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2023-08-04T00:00:00Z</vt:filetime>
  </property>
</Properties>
</file>