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74" r:id="rId10"/>
    <p:sldId id="275" r:id="rId11"/>
    <p:sldId id="276" r:id="rId12"/>
    <p:sldId id="277" r:id="rId13"/>
    <p:sldId id="278" r:id="rId14"/>
    <p:sldId id="279" r:id="rId15"/>
    <p:sldId id="280" r:id="rId16"/>
    <p:sldId id="264" r:id="rId17"/>
    <p:sldId id="265" r:id="rId18"/>
    <p:sldId id="267" r:id="rId19"/>
    <p:sldId id="270" r:id="rId20"/>
    <p:sldId id="266" r:id="rId21"/>
  </p:sldIdLst>
  <p:sldSz cx="18288000" cy="10287000"/>
  <p:notesSz cx="6858000" cy="9144000"/>
  <p:embeddedFontLst>
    <p:embeddedFont>
      <p:font typeface="Calibri" pitchFamily="34" charset="0"/>
      <p:regular r:id="rId22"/>
      <p:bold r:id="rId23"/>
      <p:italic r:id="rId24"/>
      <p:boldItalic r:id="rId2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22" autoAdjust="0"/>
  </p:normalViewPr>
  <p:slideViewPr>
    <p:cSldViewPr>
      <p:cViewPr varScale="1">
        <p:scale>
          <a:sx n="46" d="100"/>
          <a:sy n="46" d="100"/>
        </p:scale>
        <p:origin x="-75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4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2.fntdata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1.fntdata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1/26/2022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762000" y="495300"/>
            <a:ext cx="13015394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Dinamika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Tantangan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endParaRPr lang="en-US" sz="4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Nusantara</a:t>
            </a:r>
            <a:endParaRPr lang="en-US" sz="4400" spc="-128" dirty="0">
              <a:solidFill>
                <a:srgbClr val="FFFF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Group 4"/>
          <p:cNvGrpSpPr/>
          <p:nvPr/>
        </p:nvGrpSpPr>
        <p:grpSpPr>
          <a:xfrm>
            <a:off x="4486752" y="7875946"/>
            <a:ext cx="9314496" cy="1417765"/>
            <a:chOff x="0" y="0"/>
            <a:chExt cx="12419328" cy="1890352"/>
          </a:xfrm>
        </p:grpSpPr>
        <p:sp>
          <p:nvSpPr>
            <p:cNvPr id="5" name="TextBox 5"/>
            <p:cNvSpPr txBox="1"/>
            <p:nvPr/>
          </p:nvSpPr>
          <p:spPr>
            <a:xfrm>
              <a:off x="0" y="1035418"/>
              <a:ext cx="12419328" cy="8549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040"/>
                </a:lnSpc>
                <a:spcBef>
                  <a:spcPct val="0"/>
                </a:spcBef>
              </a:pPr>
              <a:endParaRPr lang="en-US" sz="3600" dirty="0">
                <a:solidFill>
                  <a:srgbClr val="FFFFFF"/>
                </a:solidFill>
                <a:latin typeface="HK Grotesk Light"/>
              </a:endParaRPr>
            </a:p>
          </p:txBody>
        </p:sp>
        <p:sp>
          <p:nvSpPr>
            <p:cNvPr id="6" name="AutoShape 6"/>
            <p:cNvSpPr/>
            <p:nvPr/>
          </p:nvSpPr>
          <p:spPr>
            <a:xfrm>
              <a:off x="5841929" y="0"/>
              <a:ext cx="735470" cy="0"/>
            </a:xfrm>
            <a:prstGeom prst="line">
              <a:avLst/>
            </a:prstGeom>
            <a:ln w="101600" cap="flat">
              <a:solidFill>
                <a:srgbClr val="FFFFFF"/>
              </a:solidFill>
              <a:prstDash val="solid"/>
              <a:headEnd type="none" w="sm" len="sm"/>
              <a:tailEnd type="none" w="sm" len="sm"/>
            </a:ln>
          </p:spPr>
        </p:sp>
      </p:grpSp>
      <p:sp>
        <p:nvSpPr>
          <p:cNvPr id="7" name="Rectangle 6"/>
          <p:cNvSpPr/>
          <p:nvPr/>
        </p:nvSpPr>
        <p:spPr>
          <a:xfrm>
            <a:off x="1752600" y="2933700"/>
            <a:ext cx="126492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luas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beragam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flora, fauna,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penduduk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mendiami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mengajak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memandang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keluasan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keragaman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dalamnya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3977" r="13977"/>
          <a:stretch>
            <a:fillRect/>
          </a:stretch>
        </p:blipFill>
        <p:spPr>
          <a:xfrm>
            <a:off x="0" y="0"/>
            <a:ext cx="4947007" cy="10287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486400" y="419100"/>
            <a:ext cx="115824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menganut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filosofi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geopolitik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Indonesia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mengutamakan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perenungan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filsafat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tentang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lingkungannya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mencerminkan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pula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pemikiran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mendasar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Indonesia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mencakup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kewilayahan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realitas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bermasyarakat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berbangsa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bernegara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fenomena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dimensi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pemikiran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keterpaduan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pemikiran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dinamika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aspek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berlandaskan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prinsip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inilah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seyogyanya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setiap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komponen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mampu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memandang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menyikapi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mengelola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karakter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geografis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lingkungannya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sarat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potensi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risiko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pikir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sikap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pola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tindak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paham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akrab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menyatu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perilaku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geografis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kepulauan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indonesia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alat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juang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mempertahankan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kelangsungan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hidupnya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10600" cy="1439862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Nusantara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943100"/>
            <a:ext cx="9982200" cy="35052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ketahanan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diperjuangkan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agar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rapuh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mengganggu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kelangsungan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konsep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menyokong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derajat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menjaga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keutuhan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Kita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jeli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melihat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konsep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supaya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menyusun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tindakan-tindakan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pencegahan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sebelum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rusak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581400" y="5753100"/>
            <a:ext cx="14706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menganalisa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membaginya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darimana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berasal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internal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eksternal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internal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berasal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negeri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sendiri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dipungkiri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kalau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pihak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negeri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medegradasi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sengaja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Sedangkan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kedua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bersifat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eksternal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berasal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luar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negeri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Apalagi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dunia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dilanda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arus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globalisasi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arus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terkadang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mempertahankan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hal-hal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seharusnya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menganalisa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eksternal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membaginya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eksternal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state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state 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state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ultrastate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urved Down Arrow 4"/>
          <p:cNvSpPr/>
          <p:nvPr/>
        </p:nvSpPr>
        <p:spPr>
          <a:xfrm rot="1498741">
            <a:off x="10125690" y="4062605"/>
            <a:ext cx="3124200" cy="13716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7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u="sng" dirty="0" err="1" smtClean="0"/>
              <a:t>Ancaman</a:t>
            </a:r>
            <a:r>
              <a:rPr lang="en-US" u="sng" dirty="0" smtClean="0"/>
              <a:t> Internal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2476500"/>
            <a:ext cx="13106400" cy="6278563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en-US" dirty="0" smtClean="0"/>
              <a:t>1.     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separatisme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separatisme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hingga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keamanan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negeri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mengancam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keutuhan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mengancam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wibawa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keselamatan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separatis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separatis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separatis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bersenjata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Hingga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kini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terdapat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potensi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gerakan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separatis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pihak-pihak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berkeinginan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memisahkan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NKRI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mengeksploitasi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kelemahan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penyelenggaraan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fungsi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 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Indonesia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menyadari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komitmen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wadah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NKRI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putusan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tepat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final.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separatisme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langsung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keutuhan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NKRI.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kelompok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separatis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beberapa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bibit-bibit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potensi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selalu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mengancam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keutuhan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Indonesia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00101"/>
            <a:ext cx="13639800" cy="41910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2.    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Konflik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Komunal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4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Indonesia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heterogen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suku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, agama,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ras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antargolongan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(SARA)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potensi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terjadinya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konflik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bernuansa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SARA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disebut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konflik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komunal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Konflik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komunal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dasarnya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gangguan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keamanan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negeri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berdampak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stabilitas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skala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konflik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komunal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berkembang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meluas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mengancam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jiwa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pertahanan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karena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membahayakan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keselamatan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gradasi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konflik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bereskalasi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cepat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selain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membahayakan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keselamatan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mengakibatkan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terganggunya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roda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600" dirty="0" err="1" smtClean="0">
                <a:latin typeface="Times New Roman" pitchFamily="18" charset="0"/>
                <a:cs typeface="Times New Roman" pitchFamily="18" charset="0"/>
              </a:rPr>
              <a:t>sipil</a:t>
            </a:r>
            <a:r>
              <a:rPr lang="en-US" sz="4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486400" y="5524500"/>
            <a:ext cx="12420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3.      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Isu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faktor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penentu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kelanjutan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Sebaliknya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fluktuatif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mengganggu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stabilitas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spektrum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tertentu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keutuhan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berdimensi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bersumber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negeri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berupa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penggunaan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berupa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mobilisasi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massa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menumbangkan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pemerintahan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berkuasa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menggalang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melemahkan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kekuasaan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3977" r="13977"/>
          <a:stretch>
            <a:fillRect/>
          </a:stretch>
        </p:blipFill>
        <p:spPr>
          <a:xfrm>
            <a:off x="0" y="0"/>
            <a:ext cx="4947007" cy="10287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05400" y="647700"/>
            <a:ext cx="120396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u="sng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sz="32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u="sng" dirty="0" err="1" smtClean="0">
                <a:latin typeface="Times New Roman" pitchFamily="18" charset="0"/>
                <a:cs typeface="Times New Roman" pitchFamily="18" charset="0"/>
              </a:rPr>
              <a:t>Eksternal</a:t>
            </a:r>
            <a:endParaRPr lang="en-US" sz="3200" u="sng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eksternal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dibagi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berasal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state) 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aktor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non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non state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).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Kecenderungan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perkembangan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global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mempengaruhi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karakteristik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munculnya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isu-isu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keamanan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memerlukan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penanganan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pendekatan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komprehensif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integratif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keamanan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lain,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terorisme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ancaman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keamanan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lintas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proliferasi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senjata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pemusnah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massal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Munculnya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isu-isu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keamanan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terlepas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globalisasi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kemajuan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teknologi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informasi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penguatan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identitas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primordial,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aktor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non-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negara-negara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berkembang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keamanan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dipengaruhi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kondisi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masyarakat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kebanyakan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masih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terbelakang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terutama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bidang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pendidikan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3977" r="13977"/>
          <a:stretch>
            <a:fillRect/>
          </a:stretch>
        </p:blipFill>
        <p:spPr>
          <a:xfrm>
            <a:off x="0" y="0"/>
            <a:ext cx="4947007" cy="102870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81600" y="266700"/>
            <a:ext cx="8588073" cy="5253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Rectangle 6"/>
          <p:cNvSpPr/>
          <p:nvPr/>
        </p:nvSpPr>
        <p:spPr>
          <a:xfrm>
            <a:off x="5257800" y="5829300"/>
            <a:ext cx="84224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Gambar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1.Potensi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dimanfaatkan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Indonesia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382000" y="6667500"/>
            <a:ext cx="9144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Gambar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diatas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contoh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Potensi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positif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tentu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saja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digali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diolah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didayagunakan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dimanfaatkan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sebesar-besarnya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kemakmuran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rakyat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Misal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Kabupaten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Simalungun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Sumatera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Utara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cukup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banyak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potensi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panas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bumi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dimanfaatkan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energi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listrik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alpha val="7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6477000" y="876300"/>
            <a:ext cx="2743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latin typeface="Times New Roman" pitchFamily="18" charset="0"/>
                <a:cs typeface="Times New Roman" pitchFamily="18" charset="0"/>
              </a:rPr>
              <a:t>Rangkuman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0" y="2781300"/>
            <a:ext cx="70866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bermula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kewilayahan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dicetuskannya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Deklarasi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Djuanda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13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Desember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1957.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deklarasi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segala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sekitar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menghubungkan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pulau-pulau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termasuk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Negara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memandang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luas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lebarnya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bagian-bagian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wajar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Negara Indonesia,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pedalaman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bawah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kedaulatan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mutlak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Negara Indonesia.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9601200" y="2628900"/>
            <a:ext cx="7543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Keluarnya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Deklarasi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Djuanda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1957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membuat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bukan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pemisah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pulau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penghubung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pulau-pulau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Indonesia.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perjuangan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forum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internasional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Indonesia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akhirnya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diterima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kepulauan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Archipelago state)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hasil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AutoShape 18"/>
          <p:cNvSpPr/>
          <p:nvPr/>
        </p:nvSpPr>
        <p:spPr>
          <a:xfrm rot="-5400000">
            <a:off x="3713990" y="5410960"/>
            <a:ext cx="10840970" cy="0"/>
          </a:xfrm>
          <a:prstGeom prst="line">
            <a:avLst/>
          </a:prstGeom>
          <a:ln w="19050" cap="flat">
            <a:solidFill>
              <a:srgbClr val="1B1B1B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9" name="Rectangle 18"/>
          <p:cNvSpPr/>
          <p:nvPr/>
        </p:nvSpPr>
        <p:spPr>
          <a:xfrm>
            <a:off x="304800" y="647700"/>
            <a:ext cx="85344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Pertambahan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luas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memberikan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potensi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keunggulan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positif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 yang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dimanfaatkan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meningkatkan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kesejahteraan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mengundang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potensi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negatif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mengancam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keutuhan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5676900"/>
            <a:ext cx="9144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kewilayahan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selanjutnya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dikembangkan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kenegaraan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cara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pandang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diri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lingkungan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tempat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tinggalnya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9144000" y="800100"/>
            <a:ext cx="9144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Esensi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keutuhan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2800" dirty="0" smtClean="0">
                <a:latin typeface="Times New Roman" pitchFamily="18" charset="0"/>
                <a:cs typeface="Times New Roman" pitchFamily="18" charset="0"/>
              </a:rPr>
              <a:t>persatuan bangsa, mencakup di dalamnya pandangan akan satu kesatuan politik, </a:t>
            </a:r>
            <a:r>
              <a:rPr lang="fi-FI" sz="2800" dirty="0" smtClean="0">
                <a:latin typeface="Times New Roman" pitchFamily="18" charset="0"/>
                <a:cs typeface="Times New Roman" pitchFamily="18" charset="0"/>
              </a:rPr>
              <a:t>ekonomi, sosial budaya, dan pertahanan keamanan. Wawasan nusantara</a:t>
            </a:r>
          </a:p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perwujudan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III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yakni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9448800" y="4533900"/>
            <a:ext cx="8458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Rumusan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termuat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naskah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GBHN 1973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sampai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1998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dalam Pasal 25 A UUD NRI 1945. Menurut pasal 25 A UUD NRI 1945, 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dijelaskan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apek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kewilayahannya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sebuah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kepulauan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Archipelago State) yang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berciri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82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7142466" y="2174881"/>
            <a:ext cx="551602" cy="0"/>
          </a:xfrm>
          <a:prstGeom prst="line">
            <a:avLst/>
          </a:prstGeom>
          <a:ln w="76200" cap="flat">
            <a:solidFill>
              <a:srgbClr val="E1C33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5" name="AutoShape 5"/>
          <p:cNvSpPr/>
          <p:nvPr/>
        </p:nvSpPr>
        <p:spPr>
          <a:xfrm>
            <a:off x="7142466" y="4245404"/>
            <a:ext cx="551602" cy="0"/>
          </a:xfrm>
          <a:prstGeom prst="line">
            <a:avLst/>
          </a:prstGeom>
          <a:ln w="76200" cap="flat">
            <a:solidFill>
              <a:srgbClr val="E1C33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7" name="AutoShape 7"/>
          <p:cNvSpPr/>
          <p:nvPr/>
        </p:nvSpPr>
        <p:spPr>
          <a:xfrm>
            <a:off x="304800" y="800100"/>
            <a:ext cx="551602" cy="0"/>
          </a:xfrm>
          <a:prstGeom prst="line">
            <a:avLst/>
          </a:prstGeom>
          <a:ln w="76200" cap="flat">
            <a:solidFill>
              <a:srgbClr val="E1C33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4" name="Rectangle 13"/>
          <p:cNvSpPr/>
          <p:nvPr/>
        </p:nvSpPr>
        <p:spPr>
          <a:xfrm>
            <a:off x="1066800" y="419100"/>
            <a:ext cx="9144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Berdasar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Pasal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25 A UUD NRI 1945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pula,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menunjukkan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komitmennya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untuk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mengakui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pentingnya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salah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unsur</a:t>
            </a:r>
            <a:endParaRPr lang="en-US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sekaligus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(lebensraum)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Indonesia yang </a:t>
            </a:r>
            <a:r>
              <a:rPr lang="en-US" sz="3200" i="1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menegara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Ketentuan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mengukuhkan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kedaulatan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NKRI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tengah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3200" dirty="0" smtClean="0">
                <a:latin typeface="Times New Roman" pitchFamily="18" charset="0"/>
                <a:cs typeface="Times New Roman" pitchFamily="18" charset="0"/>
              </a:rPr>
              <a:t>potensi perubahan batas geografis sebuah negara akibat gerakan separatisme,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sengketa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perbatasan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antar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pendudukan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15" name="TextBox 15"/>
          <p:cNvSpPr txBox="1"/>
          <p:nvPr/>
        </p:nvSpPr>
        <p:spPr>
          <a:xfrm>
            <a:off x="533400" y="266700"/>
            <a:ext cx="9583213" cy="9490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3600" dirty="0" smtClean="0">
                <a:solidFill>
                  <a:srgbClr val="FFFFFF"/>
                </a:solidFill>
                <a:latin typeface="Telegraf Bold"/>
              </a:rPr>
              <a:t>STUDI KASUS AKHIR PERTEMUAN</a:t>
            </a:r>
            <a:endParaRPr lang="en-US" sz="3600" dirty="0">
              <a:solidFill>
                <a:srgbClr val="FFFFFF"/>
              </a:solidFill>
              <a:latin typeface="Telegraf Bold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85800" y="1485900"/>
            <a:ext cx="9144000" cy="717119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Jakarta-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Panglima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Tentara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Indonesia (TNI)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Moeldoko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mengatakan</a:t>
            </a:r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sv-SE" sz="2000" dirty="0" smtClean="0">
                <a:latin typeface="Times New Roman" pitchFamily="18" charset="0"/>
                <a:cs typeface="Times New Roman" pitchFamily="18" charset="0"/>
              </a:rPr>
              <a:t>pihaknya saat ini sedang melakukan investigasi terhadap tertangkapnya nelayan</a:t>
            </a: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Merauke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Papua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Nugini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mengetahui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duduk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perkaranya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pemerintah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Moeldoko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mengajak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Papua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Nugini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duduk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bersama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menyelesaikan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masalah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"Kita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komunikasikan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tahu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persis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titik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kejadiannya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bagaimana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apakah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perbatasan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lalu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kenapa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pakai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kekerasan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seperti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didalami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,"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Moeldoko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ditemui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Balai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fi-FI" sz="2000" dirty="0" smtClean="0">
                <a:latin typeface="Times New Roman" pitchFamily="18" charset="0"/>
                <a:cs typeface="Times New Roman" pitchFamily="18" charset="0"/>
              </a:rPr>
              <a:t>Sidang Senayan, Jakarta, Selasa (11/2).</a:t>
            </a:r>
          </a:p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Hal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disampaikan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Moeldoko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menyusul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warga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Merauke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ditengarai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nelayan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memasuki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Papua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Nugini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Belakangan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diketahui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mereka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diproses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marinir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setempat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ditengarai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mendapatkan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tindakan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kekerasan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hingga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saat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belum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diketahui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nasibnya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fi-FI" sz="2000" dirty="0" smtClean="0">
                <a:latin typeface="Times New Roman" pitchFamily="18" charset="0"/>
                <a:cs typeface="Times New Roman" pitchFamily="18" charset="0"/>
              </a:rPr>
              <a:t>"Pasti akan tanya, ini area politik atau pertahanan. Kalau area pertahanan, domain</a:t>
            </a: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Kalau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berpolitik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nanti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menlu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menteri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luar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negeri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)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protes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,"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lagi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ketika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ditanya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rencana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pengecekan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Papua.</a:t>
            </a: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Moeldoko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menambahkan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memang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sangat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luas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sehingga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TNI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kadang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kala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selalu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siap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sedia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mengecek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bagian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dia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wajar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terjadi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kebobolan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Namun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Moeldoko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optimistis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pengawasan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perairan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bisa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makin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ketat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kapal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selam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rencananya</a:t>
            </a:r>
            <a:endParaRPr lang="en-US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dibeli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Korea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Selatan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dan 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Inggris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. "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Nanti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kekuatan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bertambah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," </a:t>
            </a:r>
            <a:r>
              <a:rPr lang="es-ES" sz="2000" dirty="0" err="1" smtClean="0">
                <a:latin typeface="Times New Roman" pitchFamily="18" charset="0"/>
                <a:cs typeface="Times New Roman" pitchFamily="18" charset="0"/>
              </a:rPr>
              <a:t>tambahnya</a:t>
            </a:r>
            <a:r>
              <a:rPr lang="es-ES" sz="2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Penulis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: Ezra </a:t>
            </a:r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Natalyn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/YS</a:t>
            </a:r>
          </a:p>
          <a:p>
            <a:r>
              <a:rPr lang="en-US" sz="2000" dirty="0" err="1" smtClean="0">
                <a:latin typeface="Times New Roman" pitchFamily="18" charset="0"/>
                <a:cs typeface="Times New Roman" pitchFamily="18" charset="0"/>
              </a:rPr>
              <a:t>Sumber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: http://www.beritasatu.com/nasiona</a:t>
            </a:r>
            <a:endParaRPr 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5"/>
          <p:cNvSpPr txBox="1"/>
          <p:nvPr/>
        </p:nvSpPr>
        <p:spPr>
          <a:xfrm>
            <a:off x="10896600" y="2933700"/>
            <a:ext cx="6934200" cy="22057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640"/>
              </a:lnSpc>
            </a:pPr>
            <a:r>
              <a:rPr lang="en-US" sz="2800" dirty="0" err="1" smtClean="0">
                <a:solidFill>
                  <a:srgbClr val="FFFFFF"/>
                </a:solidFill>
                <a:latin typeface="Telegraf Bold"/>
              </a:rPr>
              <a:t>Mahasiswa</a:t>
            </a:r>
            <a:r>
              <a:rPr lang="en-US" sz="2800" dirty="0" smtClean="0">
                <a:solidFill>
                  <a:srgbClr val="FFFFFF"/>
                </a:solidFill>
                <a:latin typeface="Telegraf Bold"/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  <a:latin typeface="Telegraf Bold"/>
              </a:rPr>
              <a:t>berikan</a:t>
            </a:r>
            <a:r>
              <a:rPr lang="en-US" sz="2800" dirty="0" smtClean="0">
                <a:solidFill>
                  <a:srgbClr val="FFFFFF"/>
                </a:solidFill>
                <a:latin typeface="Telegraf Bold"/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  <a:latin typeface="Telegraf Bold"/>
              </a:rPr>
              <a:t>Tanggapan</a:t>
            </a:r>
            <a:r>
              <a:rPr lang="en-US" sz="2800" dirty="0" smtClean="0">
                <a:solidFill>
                  <a:srgbClr val="FFFFFF"/>
                </a:solidFill>
                <a:latin typeface="Telegraf Bold"/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  <a:latin typeface="Telegraf Bold"/>
              </a:rPr>
              <a:t>terkait</a:t>
            </a:r>
            <a:r>
              <a:rPr lang="en-US" sz="2800" dirty="0" smtClean="0">
                <a:solidFill>
                  <a:srgbClr val="FFFFFF"/>
                </a:solidFill>
                <a:latin typeface="Telegraf Bold"/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  <a:latin typeface="Telegraf Bold"/>
              </a:rPr>
              <a:t>kasus</a:t>
            </a:r>
            <a:r>
              <a:rPr lang="en-US" sz="2800" dirty="0" smtClean="0">
                <a:solidFill>
                  <a:srgbClr val="FFFFFF"/>
                </a:solidFill>
                <a:latin typeface="Telegraf Bold"/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  <a:latin typeface="Telegraf Bold"/>
              </a:rPr>
              <a:t>permasalahan</a:t>
            </a:r>
            <a:r>
              <a:rPr lang="en-US" sz="2800" dirty="0" smtClean="0">
                <a:solidFill>
                  <a:srgbClr val="FFFFFF"/>
                </a:solidFill>
                <a:latin typeface="Telegraf Bold"/>
              </a:rPr>
              <a:t> </a:t>
            </a:r>
            <a:r>
              <a:rPr lang="en-US" sz="2800" dirty="0" err="1" smtClean="0">
                <a:solidFill>
                  <a:srgbClr val="FFFFFF"/>
                </a:solidFill>
                <a:latin typeface="Telegraf Bold"/>
              </a:rPr>
              <a:t>tersebut</a:t>
            </a:r>
            <a:endParaRPr lang="en-US" sz="2800" dirty="0">
              <a:solidFill>
                <a:srgbClr val="FFFFFF"/>
              </a:solidFill>
              <a:latin typeface="Telegraf Bold"/>
            </a:endParaRPr>
          </a:p>
        </p:txBody>
      </p:sp>
      <p:sp>
        <p:nvSpPr>
          <p:cNvPr id="18" name="Left-Up Arrow 17"/>
          <p:cNvSpPr/>
          <p:nvPr/>
        </p:nvSpPr>
        <p:spPr>
          <a:xfrm>
            <a:off x="9144000" y="5219700"/>
            <a:ext cx="3276600" cy="2209800"/>
          </a:xfrm>
          <a:prstGeom prst="lef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1"/>
          <p:cNvGrpSpPr/>
          <p:nvPr/>
        </p:nvGrpSpPr>
        <p:grpSpPr>
          <a:xfrm>
            <a:off x="1028700" y="2846049"/>
            <a:ext cx="6239428" cy="2102279"/>
            <a:chOff x="0" y="-80998"/>
            <a:chExt cx="8319237" cy="2803039"/>
          </a:xfrm>
        </p:grpSpPr>
        <p:sp>
          <p:nvSpPr>
            <p:cNvPr id="12" name="TextBox 12"/>
            <p:cNvSpPr txBox="1"/>
            <p:nvPr/>
          </p:nvSpPr>
          <p:spPr>
            <a:xfrm>
              <a:off x="0" y="-80998"/>
              <a:ext cx="8319237" cy="1470488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8640"/>
                </a:lnSpc>
              </a:pPr>
              <a:endParaRPr lang="en-US" sz="7200" dirty="0">
                <a:solidFill>
                  <a:srgbClr val="E1C337"/>
                </a:solidFill>
                <a:latin typeface="Telegraf Bold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0" y="2145045"/>
              <a:ext cx="7395654" cy="57699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500"/>
                </a:lnSpc>
                <a:spcBef>
                  <a:spcPct val="0"/>
                </a:spcBef>
              </a:pPr>
              <a:endParaRPr lang="en-US" sz="2500" dirty="0">
                <a:solidFill>
                  <a:srgbClr val="1B1B1B"/>
                </a:solidFill>
                <a:latin typeface="HK Grotesk Light"/>
              </a:endParaRPr>
            </a:p>
          </p:txBody>
        </p:sp>
      </p:grpSp>
      <p:sp>
        <p:nvSpPr>
          <p:cNvPr id="15" name="AutoShape 15"/>
          <p:cNvSpPr/>
          <p:nvPr/>
        </p:nvSpPr>
        <p:spPr>
          <a:xfrm>
            <a:off x="8153400" y="2781300"/>
            <a:ext cx="551602" cy="0"/>
          </a:xfrm>
          <a:prstGeom prst="line">
            <a:avLst/>
          </a:prstGeom>
          <a:ln w="76200" cap="flat">
            <a:solidFill>
              <a:srgbClr val="E1C33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6" name="AutoShape 16"/>
          <p:cNvSpPr/>
          <p:nvPr/>
        </p:nvSpPr>
        <p:spPr>
          <a:xfrm>
            <a:off x="8288725" y="7211765"/>
            <a:ext cx="551602" cy="0"/>
          </a:xfrm>
          <a:prstGeom prst="line">
            <a:avLst/>
          </a:prstGeom>
          <a:ln w="76200" cap="flat">
            <a:solidFill>
              <a:srgbClr val="E1C33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7" name="Rectangle 16"/>
          <p:cNvSpPr/>
          <p:nvPr/>
        </p:nvSpPr>
        <p:spPr>
          <a:xfrm>
            <a:off x="228600" y="876300"/>
            <a:ext cx="784860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visional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guna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memperkokoh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memperkokoh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menerus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Hal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dikarenakan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visi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dihadapkan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dinamika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selalu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berkembang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tantangan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berbeda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sesuai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perubahan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zaman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763000" y="1409700"/>
            <a:ext cx="9144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Dinamika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berkembang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misalnya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jika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lalu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penguasaan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dilakukan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pendudukan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militer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sekarang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ini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lebih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ditekankan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upaya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perlindungan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pelestarian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tersebut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Tantangan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sv-SE" sz="2400" dirty="0" smtClean="0">
                <a:latin typeface="Times New Roman" pitchFamily="18" charset="0"/>
                <a:cs typeface="Times New Roman" pitchFamily="18" charset="0"/>
              </a:rPr>
              <a:t>berubah, misalnya adanya perubahan dari kejahatan konvensional menjadi kejahatan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dunia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t="20972" b="20972"/>
          <a:stretch>
            <a:fillRect/>
          </a:stretch>
        </p:blipFill>
        <p:spPr>
          <a:xfrm>
            <a:off x="0" y="3208867"/>
            <a:ext cx="18288000" cy="7078133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2116242" y="948902"/>
            <a:ext cx="14055517" cy="11028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7200" dirty="0" err="1" smtClean="0">
                <a:solidFill>
                  <a:srgbClr val="FFFFFF"/>
                </a:solidFill>
                <a:latin typeface="Telegraf Bold"/>
              </a:rPr>
              <a:t>Terimakasih</a:t>
            </a:r>
            <a:endParaRPr lang="en-US" sz="7200" dirty="0">
              <a:solidFill>
                <a:srgbClr val="FFFFFF"/>
              </a:solidFill>
              <a:latin typeface="Telegraf Bold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9039" r="19039"/>
          <a:stretch>
            <a:fillRect/>
          </a:stretch>
        </p:blipFill>
        <p:spPr>
          <a:xfrm>
            <a:off x="8733408" y="0"/>
            <a:ext cx="9554592" cy="10287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57200" y="1409700"/>
            <a:ext cx="71628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sz="3600" b="1" dirty="0" smtClean="0">
                <a:latin typeface="Times New Roman" pitchFamily="18" charset="0"/>
                <a:cs typeface="Times New Roman" pitchFamily="18" charset="0"/>
              </a:rPr>
              <a:t>E. Mendeskripsikan Esensi dan Urgensi Wawasan Nusantara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609600" y="1028700"/>
            <a:ext cx="9144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Sebagaimana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dikemukakan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muka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esensi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hakikat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” Indonesia.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Sebelumnya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mengkaji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sejarah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munculnya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kebutuhan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keutuhan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terbentang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Sabang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sampai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Merauke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Wilayah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terpisah-pisah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lautan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8534400" y="5905500"/>
            <a:ext cx="91440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Sebelumnya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ketahui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terpecah-pecah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akibat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aturan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kolonial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yakni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Ordonansi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1939.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Deklarasi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Djuanda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13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Desember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1957,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barulah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pemisah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penghubung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Curved Down Arrow 18"/>
          <p:cNvSpPr/>
          <p:nvPr/>
        </p:nvSpPr>
        <p:spPr>
          <a:xfrm rot="1882433">
            <a:off x="10041606" y="3120232"/>
            <a:ext cx="3657600" cy="2133600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75000"/>
            <a:alpha val="7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533400" y="1638300"/>
            <a:ext cx="9144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fi-FI" sz="2800" dirty="0" smtClean="0">
                <a:latin typeface="Times New Roman" pitchFamily="18" charset="0"/>
                <a:cs typeface="Times New Roman" pitchFamily="18" charset="0"/>
              </a:rPr>
              <a:t>Wilayah Indonesia sebagai satu kesatuan memiliki keunikan antara lain: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a.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Bercirikan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kepulauan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Archipelago State)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17.508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pulau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Luas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5 , 192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km 2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perincian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seluas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2 , 027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km 2</a:t>
            </a:r>
          </a:p>
          <a:p>
            <a:pPr algn="just"/>
            <a:r>
              <a:rPr lang="fi-FI" sz="2800" dirty="0" smtClean="0">
                <a:latin typeface="Times New Roman" pitchFamily="18" charset="0"/>
                <a:cs typeface="Times New Roman" pitchFamily="18" charset="0"/>
              </a:rPr>
              <a:t>dan laut seluas 3 , 166 juta km 2. Negara kita terdiri 2/3 lautan / perairan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c.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Jarak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1888 km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jarak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timur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barat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5110 km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d.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Terletak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benua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samodra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posisi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just"/>
            <a:r>
              <a:rPr lang="fi-FI" sz="2800" dirty="0" smtClean="0">
                <a:latin typeface="Times New Roman" pitchFamily="18" charset="0"/>
                <a:cs typeface="Times New Roman" pitchFamily="18" charset="0"/>
              </a:rPr>
              <a:t>e. Terletak pada garis katulistiwa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515600" y="1485900"/>
            <a:ext cx="777240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800" dirty="0" smtClean="0">
                <a:latin typeface="Times New Roman" pitchFamily="18" charset="0"/>
                <a:cs typeface="Times New Roman" pitchFamily="18" charset="0"/>
              </a:rPr>
              <a:t>f. Berada pada iklim tropis dengan dua musim</a:t>
            </a:r>
          </a:p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g.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pertemuan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dua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jalur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pegunungan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Mediterania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Sirkum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Pasifik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h. </a:t>
            </a: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Berada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pada 6 0 LU- 11 0 LS dan 95 0 BT – 141 0 BT</a:t>
            </a:r>
          </a:p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Wilayah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subur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habittable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dapat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i="1" dirty="0" err="1" smtClean="0">
                <a:latin typeface="Times New Roman" pitchFamily="18" charset="0"/>
                <a:cs typeface="Times New Roman" pitchFamily="18" charset="0"/>
              </a:rPr>
              <a:t>dihuni</a:t>
            </a:r>
            <a:r>
              <a:rPr lang="en-US" sz="2800" i="1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j. </a:t>
            </a: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Kaya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flora, fauna, dan </a:t>
            </a: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sumberdaya</a:t>
            </a:r>
            <a:r>
              <a:rPr lang="es-E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s-ES" sz="2800" dirty="0" err="1" smtClean="0">
                <a:latin typeface="Times New Roman" pitchFamily="18" charset="0"/>
                <a:cs typeface="Times New Roman" pitchFamily="18" charset="0"/>
              </a:rPr>
              <a:t>alam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Curved Up Arrow 17"/>
          <p:cNvSpPr/>
          <p:nvPr/>
        </p:nvSpPr>
        <p:spPr>
          <a:xfrm>
            <a:off x="4953000" y="6591300"/>
            <a:ext cx="8991600" cy="2743200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3977" r="13977"/>
          <a:stretch>
            <a:fillRect/>
          </a:stretch>
        </p:blipFill>
        <p:spPr>
          <a:xfrm>
            <a:off x="0" y="0"/>
            <a:ext cx="4947007" cy="10287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5486400" y="342900"/>
            <a:ext cx="9144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awalnya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kewilayahan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berkembang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konsepsi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kebangsaan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Artinya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berpandangan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keutuhan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dikenal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heterogen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Heterogenitas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ditandai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keragaman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suku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agama,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kebudayaan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heterogen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beragam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v-SE" sz="3200" dirty="0" smtClean="0">
                <a:latin typeface="Times New Roman" pitchFamily="18" charset="0"/>
                <a:cs typeface="Times New Roman" pitchFamily="18" charset="0"/>
              </a:rPr>
              <a:t>ini juga harus mampu bersatu.</a:t>
            </a:r>
            <a:endParaRPr lang="en-US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8305800" y="5143500"/>
            <a:ext cx="91440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keunikan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yakni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keragaman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suku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yakni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sekitar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1.128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suku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(Data BPS, 2010)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jumlah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penduduk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besar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sekitar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242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juta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(Bank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Dunia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2011)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keragaman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ras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keragaman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agama</a:t>
            </a:r>
          </a:p>
          <a:p>
            <a:pPr algn="just"/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keragaman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kebudayaan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konsekuensi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keragaman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suku</a:t>
            </a:r>
            <a:endParaRPr lang="en-US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Circular Arrow 13"/>
          <p:cNvSpPr/>
          <p:nvPr/>
        </p:nvSpPr>
        <p:spPr>
          <a:xfrm rot="3224770">
            <a:off x="14128420" y="2727924"/>
            <a:ext cx="2438400" cy="3581400"/>
          </a:xfrm>
          <a:prstGeom prst="circular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72422" y="4585293"/>
            <a:ext cx="16286878" cy="4316408"/>
            <a:chOff x="0" y="0"/>
            <a:chExt cx="21715837" cy="5755211"/>
          </a:xfrm>
        </p:grpSpPr>
        <p:sp>
          <p:nvSpPr>
            <p:cNvPr id="3" name="TextBox 3"/>
            <p:cNvSpPr txBox="1"/>
            <p:nvPr/>
          </p:nvSpPr>
          <p:spPr>
            <a:xfrm>
              <a:off x="824472" y="5243232"/>
              <a:ext cx="5222841" cy="5119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200">
                  <a:solidFill>
                    <a:srgbClr val="1B1B1B"/>
                  </a:solidFill>
                  <a:latin typeface="Telegraf Bold Bold"/>
                </a:rPr>
                <a:t>Item 1</a:t>
              </a:r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6047313" y="5243232"/>
              <a:ext cx="5222841" cy="5119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200">
                  <a:solidFill>
                    <a:srgbClr val="1B1B1B"/>
                  </a:solidFill>
                  <a:latin typeface="Telegraf Bold Bold"/>
                </a:rPr>
                <a:t>Item 2</a:t>
              </a: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11270154" y="5243232"/>
              <a:ext cx="5222841" cy="5119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200">
                  <a:solidFill>
                    <a:srgbClr val="1B1B1B"/>
                  </a:solidFill>
                  <a:latin typeface="Telegraf Bold Bold"/>
                </a:rPr>
                <a:t>Item 3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16492996" y="5243232"/>
              <a:ext cx="5222841" cy="5119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079"/>
                </a:lnSpc>
              </a:pPr>
              <a:r>
                <a:rPr lang="en-US" sz="2200">
                  <a:solidFill>
                    <a:srgbClr val="1B1B1B"/>
                  </a:solidFill>
                  <a:latin typeface="Telegraf Bold Bold"/>
                </a:rPr>
                <a:t>Item 4</a:t>
              </a:r>
            </a:p>
          </p:txBody>
        </p:sp>
        <p:grpSp>
          <p:nvGrpSpPr>
            <p:cNvPr id="7" name="Group 7"/>
            <p:cNvGrpSpPr>
              <a:grpSpLocks noChangeAspect="1"/>
            </p:cNvGrpSpPr>
            <p:nvPr/>
          </p:nvGrpSpPr>
          <p:grpSpPr>
            <a:xfrm>
              <a:off x="824472" y="222652"/>
              <a:ext cx="20891366" cy="4900988"/>
              <a:chOff x="0" y="0"/>
              <a:chExt cx="29490780" cy="6918359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-6350"/>
                <a:ext cx="2949078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29490780" h="12700">
                    <a:moveTo>
                      <a:pt x="0" y="0"/>
                    </a:moveTo>
                    <a:lnTo>
                      <a:pt x="29490780" y="0"/>
                    </a:lnTo>
                    <a:lnTo>
                      <a:pt x="2949078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B1B1B"/>
              </a:solidFill>
            </p:spPr>
          </p:sp>
          <p:sp>
            <p:nvSpPr>
              <p:cNvPr id="9" name="Freeform 9"/>
              <p:cNvSpPr/>
              <p:nvPr/>
            </p:nvSpPr>
            <p:spPr>
              <a:xfrm>
                <a:off x="0" y="1723240"/>
                <a:ext cx="2949078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29490780" h="12700">
                    <a:moveTo>
                      <a:pt x="0" y="0"/>
                    </a:moveTo>
                    <a:lnTo>
                      <a:pt x="29490780" y="0"/>
                    </a:lnTo>
                    <a:lnTo>
                      <a:pt x="2949078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B1B1B"/>
              </a:solidFill>
            </p:spPr>
          </p:sp>
          <p:sp>
            <p:nvSpPr>
              <p:cNvPr id="10" name="Freeform 10"/>
              <p:cNvSpPr/>
              <p:nvPr/>
            </p:nvSpPr>
            <p:spPr>
              <a:xfrm>
                <a:off x="0" y="3452830"/>
                <a:ext cx="2949078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29490780" h="12700">
                    <a:moveTo>
                      <a:pt x="0" y="0"/>
                    </a:moveTo>
                    <a:lnTo>
                      <a:pt x="29490780" y="0"/>
                    </a:lnTo>
                    <a:lnTo>
                      <a:pt x="2949078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B1B1B"/>
              </a:solidFill>
            </p:spPr>
          </p:sp>
          <p:sp>
            <p:nvSpPr>
              <p:cNvPr id="11" name="Freeform 11"/>
              <p:cNvSpPr/>
              <p:nvPr/>
            </p:nvSpPr>
            <p:spPr>
              <a:xfrm>
                <a:off x="0" y="5182419"/>
                <a:ext cx="2949078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29490780" h="12700">
                    <a:moveTo>
                      <a:pt x="0" y="0"/>
                    </a:moveTo>
                    <a:lnTo>
                      <a:pt x="29490780" y="0"/>
                    </a:lnTo>
                    <a:lnTo>
                      <a:pt x="2949078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B1B1B"/>
              </a:solidFill>
            </p:spPr>
          </p:sp>
          <p:sp>
            <p:nvSpPr>
              <p:cNvPr id="12" name="Freeform 12"/>
              <p:cNvSpPr/>
              <p:nvPr/>
            </p:nvSpPr>
            <p:spPr>
              <a:xfrm>
                <a:off x="0" y="6912009"/>
                <a:ext cx="29490780" cy="12700"/>
              </a:xfrm>
              <a:custGeom>
                <a:avLst/>
                <a:gdLst/>
                <a:ahLst/>
                <a:cxnLst/>
                <a:rect l="l" t="t" r="r" b="b"/>
                <a:pathLst>
                  <a:path w="29490780" h="12700">
                    <a:moveTo>
                      <a:pt x="0" y="0"/>
                    </a:moveTo>
                    <a:lnTo>
                      <a:pt x="29490780" y="0"/>
                    </a:lnTo>
                    <a:lnTo>
                      <a:pt x="29490780" y="12700"/>
                    </a:lnTo>
                    <a:lnTo>
                      <a:pt x="0" y="12700"/>
                    </a:lnTo>
                    <a:close/>
                  </a:path>
                </a:pathLst>
              </a:custGeom>
              <a:solidFill>
                <a:srgbClr val="1B1B1B"/>
              </a:solidFill>
            </p:spPr>
          </p:sp>
        </p:grpSp>
        <p:sp>
          <p:nvSpPr>
            <p:cNvPr id="13" name="TextBox 13"/>
            <p:cNvSpPr txBox="1"/>
            <p:nvPr/>
          </p:nvSpPr>
          <p:spPr>
            <a:xfrm>
              <a:off x="3280" y="-66675"/>
              <a:ext cx="634925" cy="5119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079"/>
                </a:lnSpc>
              </a:pPr>
              <a:r>
                <a:rPr lang="en-US" sz="2200">
                  <a:solidFill>
                    <a:srgbClr val="1B1B1B"/>
                  </a:solidFill>
                  <a:latin typeface="Telegraf Bold Bold"/>
                </a:rPr>
                <a:t>40 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15151" y="1158572"/>
              <a:ext cx="623054" cy="5119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079"/>
                </a:lnSpc>
              </a:pPr>
              <a:r>
                <a:rPr lang="en-US" sz="2200">
                  <a:solidFill>
                    <a:srgbClr val="1B1B1B"/>
                  </a:solidFill>
                  <a:latin typeface="Telegraf Bold Bold"/>
                </a:rPr>
                <a:t>30 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0" y="2383819"/>
              <a:ext cx="638205" cy="5119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079"/>
                </a:lnSpc>
              </a:pPr>
              <a:r>
                <a:rPr lang="en-US" sz="2200">
                  <a:solidFill>
                    <a:srgbClr val="1B1B1B"/>
                  </a:solidFill>
                  <a:latin typeface="Telegraf Bold Bold"/>
                </a:rPr>
                <a:t>20 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65913" y="3609066"/>
              <a:ext cx="572291" cy="5119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079"/>
                </a:lnSpc>
              </a:pPr>
              <a:r>
                <a:rPr lang="en-US" sz="2200">
                  <a:solidFill>
                    <a:srgbClr val="1B1B1B"/>
                  </a:solidFill>
                  <a:latin typeface="Telegraf Bold Bold"/>
                </a:rPr>
                <a:t>10 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269902" y="4834313"/>
              <a:ext cx="368303" cy="51197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r">
                <a:lnSpc>
                  <a:spcPts val="3079"/>
                </a:lnSpc>
              </a:pPr>
              <a:r>
                <a:rPr lang="en-US" sz="2200">
                  <a:solidFill>
                    <a:srgbClr val="1B1B1B"/>
                  </a:solidFill>
                  <a:latin typeface="Telegraf Bold Bold"/>
                </a:rPr>
                <a:t>0 </a:t>
              </a:r>
            </a:p>
          </p:txBody>
        </p:sp>
        <p:grpSp>
          <p:nvGrpSpPr>
            <p:cNvPr id="18" name="Group 18"/>
            <p:cNvGrpSpPr>
              <a:grpSpLocks noChangeAspect="1"/>
            </p:cNvGrpSpPr>
            <p:nvPr/>
          </p:nvGrpSpPr>
          <p:grpSpPr>
            <a:xfrm>
              <a:off x="824472" y="222652"/>
              <a:ext cx="20891366" cy="4900988"/>
              <a:chOff x="0" y="0"/>
              <a:chExt cx="29490780" cy="6918359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3622847" y="2393339"/>
                <a:ext cx="7441457" cy="1474975"/>
              </a:xfrm>
              <a:custGeom>
                <a:avLst/>
                <a:gdLst/>
                <a:ahLst/>
                <a:cxnLst/>
                <a:rect l="l" t="t" r="r" b="b"/>
                <a:pathLst>
                  <a:path w="7441457" h="1474975">
                    <a:moveTo>
                      <a:pt x="127000" y="1411759"/>
                    </a:moveTo>
                    <a:cubicBezTo>
                      <a:pt x="126844" y="1376799"/>
                      <a:pt x="98460" y="1348542"/>
                      <a:pt x="63500" y="1348542"/>
                    </a:cubicBezTo>
                    <a:cubicBezTo>
                      <a:pt x="28541" y="1348542"/>
                      <a:pt x="157" y="1376799"/>
                      <a:pt x="0" y="1411759"/>
                    </a:cubicBezTo>
                    <a:cubicBezTo>
                      <a:pt x="157" y="1446718"/>
                      <a:pt x="28541" y="1474975"/>
                      <a:pt x="63500" y="1474975"/>
                    </a:cubicBezTo>
                    <a:cubicBezTo>
                      <a:pt x="98460" y="1474975"/>
                      <a:pt x="126844" y="1446718"/>
                      <a:pt x="127000" y="1411759"/>
                    </a:cubicBezTo>
                    <a:close/>
                    <a:moveTo>
                      <a:pt x="58238" y="1383672"/>
                    </a:moveTo>
                    <a:lnTo>
                      <a:pt x="68763" y="1439845"/>
                    </a:lnTo>
                    <a:lnTo>
                      <a:pt x="7441457" y="56173"/>
                    </a:lnTo>
                    <a:lnTo>
                      <a:pt x="7430933" y="0"/>
                    </a:lnTo>
                    <a:close/>
                  </a:path>
                </a:pathLst>
              </a:custGeom>
              <a:solidFill>
                <a:srgbClr val="E1C337"/>
              </a:solidFill>
            </p:spPr>
          </p:sp>
          <p:sp>
            <p:nvSpPr>
              <p:cNvPr id="20" name="Freeform 20"/>
              <p:cNvSpPr/>
              <p:nvPr/>
            </p:nvSpPr>
            <p:spPr>
              <a:xfrm>
                <a:off x="10995543" y="2358209"/>
                <a:ext cx="7438197" cy="610598"/>
              </a:xfrm>
              <a:custGeom>
                <a:avLst/>
                <a:gdLst/>
                <a:ahLst/>
                <a:cxnLst/>
                <a:rect l="l" t="t" r="r" b="b"/>
                <a:pathLst>
                  <a:path w="7438197" h="610598">
                    <a:moveTo>
                      <a:pt x="127000" y="63217"/>
                    </a:moveTo>
                    <a:cubicBezTo>
                      <a:pt x="126843" y="28257"/>
                      <a:pt x="98460" y="0"/>
                      <a:pt x="63500" y="0"/>
                    </a:cubicBezTo>
                    <a:cubicBezTo>
                      <a:pt x="28540" y="0"/>
                      <a:pt x="156" y="28257"/>
                      <a:pt x="0" y="63217"/>
                    </a:cubicBezTo>
                    <a:cubicBezTo>
                      <a:pt x="156" y="98176"/>
                      <a:pt x="28540" y="126433"/>
                      <a:pt x="63500" y="126433"/>
                    </a:cubicBezTo>
                    <a:cubicBezTo>
                      <a:pt x="98460" y="126433"/>
                      <a:pt x="126843" y="98176"/>
                      <a:pt x="127000" y="63217"/>
                    </a:cubicBezTo>
                    <a:close/>
                    <a:moveTo>
                      <a:pt x="65502" y="34712"/>
                    </a:moveTo>
                    <a:lnTo>
                      <a:pt x="61497" y="91721"/>
                    </a:lnTo>
                    <a:lnTo>
                      <a:pt x="7434193" y="610598"/>
                    </a:lnTo>
                    <a:lnTo>
                      <a:pt x="7438197" y="553589"/>
                    </a:lnTo>
                    <a:close/>
                  </a:path>
                </a:pathLst>
              </a:custGeom>
              <a:solidFill>
                <a:srgbClr val="E1C337"/>
              </a:solidFill>
            </p:spPr>
          </p:sp>
          <p:sp>
            <p:nvSpPr>
              <p:cNvPr id="21" name="Freeform 21"/>
              <p:cNvSpPr/>
              <p:nvPr/>
            </p:nvSpPr>
            <p:spPr>
              <a:xfrm>
                <a:off x="18368237" y="801578"/>
                <a:ext cx="7499696" cy="2201941"/>
              </a:xfrm>
              <a:custGeom>
                <a:avLst/>
                <a:gdLst/>
                <a:ahLst/>
                <a:cxnLst/>
                <a:rect l="l" t="t" r="r" b="b"/>
                <a:pathLst>
                  <a:path w="7499696" h="2201941">
                    <a:moveTo>
                      <a:pt x="127000" y="2138725"/>
                    </a:moveTo>
                    <a:cubicBezTo>
                      <a:pt x="126843" y="2103765"/>
                      <a:pt x="98459" y="2075508"/>
                      <a:pt x="63500" y="2075508"/>
                    </a:cubicBezTo>
                    <a:cubicBezTo>
                      <a:pt x="28541" y="2075508"/>
                      <a:pt x="157" y="2103765"/>
                      <a:pt x="0" y="2138725"/>
                    </a:cubicBezTo>
                    <a:cubicBezTo>
                      <a:pt x="157" y="2173684"/>
                      <a:pt x="28541" y="2201941"/>
                      <a:pt x="63500" y="2201941"/>
                    </a:cubicBezTo>
                    <a:cubicBezTo>
                      <a:pt x="98459" y="2201941"/>
                      <a:pt x="126843" y="2173684"/>
                      <a:pt x="127000" y="2138725"/>
                    </a:cubicBezTo>
                    <a:close/>
                    <a:moveTo>
                      <a:pt x="55770" y="2111215"/>
                    </a:moveTo>
                    <a:lnTo>
                      <a:pt x="71231" y="2166234"/>
                    </a:lnTo>
                    <a:lnTo>
                      <a:pt x="7443927" y="90726"/>
                    </a:lnTo>
                    <a:lnTo>
                      <a:pt x="7428464" y="35708"/>
                    </a:lnTo>
                    <a:close/>
                    <a:moveTo>
                      <a:pt x="7499696" y="63217"/>
                    </a:moveTo>
                    <a:cubicBezTo>
                      <a:pt x="7499539" y="28258"/>
                      <a:pt x="7471155" y="0"/>
                      <a:pt x="7436196" y="0"/>
                    </a:cubicBezTo>
                    <a:cubicBezTo>
                      <a:pt x="7401237" y="0"/>
                      <a:pt x="7372852" y="28258"/>
                      <a:pt x="7372696" y="63217"/>
                    </a:cubicBezTo>
                    <a:cubicBezTo>
                      <a:pt x="7372852" y="98176"/>
                      <a:pt x="7401237" y="126434"/>
                      <a:pt x="7436196" y="126434"/>
                    </a:cubicBezTo>
                    <a:cubicBezTo>
                      <a:pt x="7471155" y="126434"/>
                      <a:pt x="7499539" y="98176"/>
                      <a:pt x="7499696" y="63217"/>
                    </a:cubicBezTo>
                    <a:close/>
                  </a:path>
                </a:pathLst>
              </a:custGeom>
              <a:solidFill>
                <a:srgbClr val="E1C337"/>
              </a:solidFill>
            </p:spPr>
          </p:sp>
          <p:sp>
            <p:nvSpPr>
              <p:cNvPr id="22" name="Freeform 22"/>
              <p:cNvSpPr/>
              <p:nvPr/>
            </p:nvSpPr>
            <p:spPr>
              <a:xfrm>
                <a:off x="3622847" y="4295593"/>
                <a:ext cx="7439518" cy="956393"/>
              </a:xfrm>
              <a:custGeom>
                <a:avLst/>
                <a:gdLst/>
                <a:ahLst/>
                <a:cxnLst/>
                <a:rect l="l" t="t" r="r" b="b"/>
                <a:pathLst>
                  <a:path w="7439518" h="956393">
                    <a:moveTo>
                      <a:pt x="127000" y="893176"/>
                    </a:moveTo>
                    <a:cubicBezTo>
                      <a:pt x="126844" y="858217"/>
                      <a:pt x="98460" y="829960"/>
                      <a:pt x="63500" y="829960"/>
                    </a:cubicBezTo>
                    <a:cubicBezTo>
                      <a:pt x="28541" y="829960"/>
                      <a:pt x="157" y="858217"/>
                      <a:pt x="0" y="893176"/>
                    </a:cubicBezTo>
                    <a:cubicBezTo>
                      <a:pt x="157" y="928135"/>
                      <a:pt x="28541" y="956393"/>
                      <a:pt x="63500" y="956393"/>
                    </a:cubicBezTo>
                    <a:cubicBezTo>
                      <a:pt x="98460" y="956393"/>
                      <a:pt x="126844" y="928135"/>
                      <a:pt x="127000" y="893176"/>
                    </a:cubicBezTo>
                    <a:close/>
                    <a:moveTo>
                      <a:pt x="60177" y="864795"/>
                    </a:moveTo>
                    <a:lnTo>
                      <a:pt x="66824" y="921557"/>
                    </a:lnTo>
                    <a:lnTo>
                      <a:pt x="7439519" y="56762"/>
                    </a:lnTo>
                    <a:lnTo>
                      <a:pt x="7432872" y="0"/>
                    </a:lnTo>
                    <a:close/>
                  </a:path>
                </a:pathLst>
              </a:custGeom>
              <a:solidFill>
                <a:srgbClr val="E1C337"/>
              </a:solidFill>
            </p:spPr>
          </p:sp>
          <p:sp>
            <p:nvSpPr>
              <p:cNvPr id="23" name="Freeform 23"/>
              <p:cNvSpPr/>
              <p:nvPr/>
            </p:nvSpPr>
            <p:spPr>
              <a:xfrm>
                <a:off x="10995543" y="2220957"/>
                <a:ext cx="7443925" cy="2166234"/>
              </a:xfrm>
              <a:custGeom>
                <a:avLst/>
                <a:gdLst/>
                <a:ahLst/>
                <a:cxnLst/>
                <a:rect l="l" t="t" r="r" b="b"/>
                <a:pathLst>
                  <a:path w="7443925" h="2166234">
                    <a:moveTo>
                      <a:pt x="127000" y="2103017"/>
                    </a:moveTo>
                    <a:cubicBezTo>
                      <a:pt x="126843" y="2068058"/>
                      <a:pt x="98460" y="2039801"/>
                      <a:pt x="63500" y="2039801"/>
                    </a:cubicBezTo>
                    <a:cubicBezTo>
                      <a:pt x="28540" y="2039801"/>
                      <a:pt x="156" y="2068058"/>
                      <a:pt x="0" y="2103017"/>
                    </a:cubicBezTo>
                    <a:cubicBezTo>
                      <a:pt x="156" y="2137977"/>
                      <a:pt x="28540" y="2166234"/>
                      <a:pt x="63500" y="2166234"/>
                    </a:cubicBezTo>
                    <a:cubicBezTo>
                      <a:pt x="98460" y="2166234"/>
                      <a:pt x="126843" y="2137977"/>
                      <a:pt x="127000" y="2103017"/>
                    </a:cubicBezTo>
                    <a:close/>
                    <a:moveTo>
                      <a:pt x="55768" y="2075508"/>
                    </a:moveTo>
                    <a:lnTo>
                      <a:pt x="71230" y="2130527"/>
                    </a:lnTo>
                    <a:lnTo>
                      <a:pt x="7443925" y="55019"/>
                    </a:lnTo>
                    <a:lnTo>
                      <a:pt x="7428464" y="0"/>
                    </a:lnTo>
                    <a:close/>
                  </a:path>
                </a:pathLst>
              </a:custGeom>
              <a:solidFill>
                <a:srgbClr val="E1C337"/>
              </a:solidFill>
            </p:spPr>
          </p:sp>
          <p:sp>
            <p:nvSpPr>
              <p:cNvPr id="24" name="Freeform 24"/>
              <p:cNvSpPr/>
              <p:nvPr/>
            </p:nvSpPr>
            <p:spPr>
              <a:xfrm>
                <a:off x="18368237" y="1666373"/>
                <a:ext cx="7499696" cy="645310"/>
              </a:xfrm>
              <a:custGeom>
                <a:avLst/>
                <a:gdLst/>
                <a:ahLst/>
                <a:cxnLst/>
                <a:rect l="l" t="t" r="r" b="b"/>
                <a:pathLst>
                  <a:path w="7499696" h="645310">
                    <a:moveTo>
                      <a:pt x="127000" y="582094"/>
                    </a:moveTo>
                    <a:cubicBezTo>
                      <a:pt x="126843" y="547134"/>
                      <a:pt x="98459" y="518877"/>
                      <a:pt x="63500" y="518877"/>
                    </a:cubicBezTo>
                    <a:cubicBezTo>
                      <a:pt x="28541" y="518877"/>
                      <a:pt x="157" y="547134"/>
                      <a:pt x="0" y="582094"/>
                    </a:cubicBezTo>
                    <a:cubicBezTo>
                      <a:pt x="157" y="617053"/>
                      <a:pt x="28541" y="645310"/>
                      <a:pt x="63500" y="645310"/>
                    </a:cubicBezTo>
                    <a:cubicBezTo>
                      <a:pt x="98459" y="645310"/>
                      <a:pt x="126843" y="617053"/>
                      <a:pt x="127000" y="582094"/>
                    </a:cubicBezTo>
                    <a:close/>
                    <a:moveTo>
                      <a:pt x="61499" y="553589"/>
                    </a:moveTo>
                    <a:lnTo>
                      <a:pt x="65503" y="610598"/>
                    </a:lnTo>
                    <a:lnTo>
                      <a:pt x="7438199" y="91721"/>
                    </a:lnTo>
                    <a:lnTo>
                      <a:pt x="7434193" y="34712"/>
                    </a:lnTo>
                    <a:close/>
                    <a:moveTo>
                      <a:pt x="7499696" y="63217"/>
                    </a:moveTo>
                    <a:cubicBezTo>
                      <a:pt x="7499539" y="28257"/>
                      <a:pt x="7471155" y="0"/>
                      <a:pt x="7436196" y="0"/>
                    </a:cubicBezTo>
                    <a:cubicBezTo>
                      <a:pt x="7401237" y="0"/>
                      <a:pt x="7372852" y="28257"/>
                      <a:pt x="7372696" y="63217"/>
                    </a:cubicBezTo>
                    <a:cubicBezTo>
                      <a:pt x="7372852" y="98176"/>
                      <a:pt x="7401237" y="126433"/>
                      <a:pt x="7436196" y="126433"/>
                    </a:cubicBezTo>
                    <a:cubicBezTo>
                      <a:pt x="7471155" y="126433"/>
                      <a:pt x="7499539" y="98176"/>
                      <a:pt x="7499696" y="63217"/>
                    </a:cubicBezTo>
                    <a:close/>
                  </a:path>
                </a:pathLst>
              </a:custGeom>
              <a:solidFill>
                <a:srgbClr val="E1C337"/>
              </a:solidFill>
            </p:spPr>
          </p:sp>
        </p:grpSp>
      </p:grpSp>
      <p:sp>
        <p:nvSpPr>
          <p:cNvPr id="28" name="Rectangle 27"/>
          <p:cNvSpPr/>
          <p:nvPr/>
        </p:nvSpPr>
        <p:spPr>
          <a:xfrm>
            <a:off x="914400" y="952501"/>
            <a:ext cx="150876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Esensi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hakikat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” Indonesia.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Mengapa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perlu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?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Sebelumnya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mengkaji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sejarah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munculnya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kebutuhan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keutuhan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terbentang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Sabang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sampai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Merauke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Wilayah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terpisah-pisah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lautan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Sebelumnya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kita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ketahui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terpecah-pecah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akibat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aturan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kolonial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Belanda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yakni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Ordonansi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1939.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Baru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setelah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Deklarasi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Djuanda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tanggal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13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Desember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1957,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barulah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tidak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pemisah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tetapi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penghubung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en-US" sz="2800" dirty="0" smtClean="0">
                <a:latin typeface="Times New Roman" pitchFamily="18" charset="0"/>
                <a:cs typeface="Times New Roman" pitchFamily="18" charset="0"/>
              </a:rPr>
            </a:b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>
            <a:alpha val="74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oShape 11"/>
          <p:cNvSpPr/>
          <p:nvPr/>
        </p:nvSpPr>
        <p:spPr>
          <a:xfrm>
            <a:off x="5889195" y="4840987"/>
            <a:ext cx="551602" cy="0"/>
          </a:xfrm>
          <a:prstGeom prst="line">
            <a:avLst/>
          </a:prstGeom>
          <a:ln w="76200" cap="flat">
            <a:solidFill>
              <a:srgbClr val="E1C33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2" name="AutoShape 12"/>
          <p:cNvSpPr/>
          <p:nvPr/>
        </p:nvSpPr>
        <p:spPr>
          <a:xfrm>
            <a:off x="5889195" y="7260337"/>
            <a:ext cx="551602" cy="0"/>
          </a:xfrm>
          <a:prstGeom prst="line">
            <a:avLst/>
          </a:prstGeom>
          <a:ln w="76200" cap="flat">
            <a:solidFill>
              <a:srgbClr val="E1C337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Rectangle 12"/>
          <p:cNvSpPr/>
          <p:nvPr/>
        </p:nvSpPr>
        <p:spPr>
          <a:xfrm>
            <a:off x="2819400" y="647700"/>
            <a:ext cx="1501140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Konsep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menciptakan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pandangan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sosialbudaya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pertahanan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keamanan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Atau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kata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perwujudan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sosialbudaya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pertahanan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keamanan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Pandangan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demikian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penting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landasan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visional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terutama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melaksanakan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pembangunan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3731359"/>
            <a:ext cx="1828800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Perwujudan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Kepulauan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makna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: 1)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kebulatan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segala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kekayaannya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wadah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ruang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matra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menjadi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milik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bersama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2)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terdiri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suku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berbicara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bahasa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memeluk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meyakini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berbagai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agama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kepercayaan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terhadap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Tuhan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Maha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bulat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arti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seluasluasnya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3)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secara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psikologis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merasa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senasib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sepenanggungan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setanah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air,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mempunyai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tekad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mencapai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cita-cita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4)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satu-satunya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falsafah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ideologi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melandasi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membimbing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mengarahkan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menuju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tujuannya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5)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diselenggarakan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Pancasila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UndangUndang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Dasar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1945. 6)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Kepulauan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arti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hanya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hukum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mengabdi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7)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Indonesia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berdampingan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dengan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lain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ikut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menciptakan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ketertiban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dunia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berdasarkan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kemerdekaan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perdamaian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abadi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keadilan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sosial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melalui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luar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negeri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bebas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aktif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serta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diabdikan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pada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kepentingan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nasional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Implementasi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wawasan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nusantara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politik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menciptakan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iklim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penyelenggaraan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negara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sehat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dinamis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 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 l="13977" r="13977"/>
          <a:stretch>
            <a:fillRect/>
          </a:stretch>
        </p:blipFill>
        <p:spPr>
          <a:xfrm>
            <a:off x="0" y="0"/>
            <a:ext cx="4947007" cy="102870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334000" y="342900"/>
            <a:ext cx="9144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Perwujudan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Kepulauan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Memiliki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makna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1)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kekayaan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potensial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maupun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efektif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adalah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modal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milik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bersama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bangsa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bahwa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keperluan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hidup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sehari-hari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tersedia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merata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tanah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air. 2) Tingkat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perkembangan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harus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serasi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seimbang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tanpa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meninggalkan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ciri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khas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dimiliki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oleh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daerah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dalam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pengembangan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ekonominya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3)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Kehidupan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perekonomian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seluruh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wilayah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Nusantara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merupakan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satu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kesatuan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ekonomi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yang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diselenggarakan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sebagai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usaha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bersama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atas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asas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kekeluargaan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ditujukan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bagi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sebesar-besar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kemakmuran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rakyat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467600" y="4838700"/>
            <a:ext cx="9144000" cy="50167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en-US" sz="3200" dirty="0" err="1" smtClean="0"/>
              <a:t>Implementasi</a:t>
            </a:r>
            <a:r>
              <a:rPr lang="en-US" sz="3200" dirty="0" smtClean="0"/>
              <a:t> </a:t>
            </a:r>
            <a:r>
              <a:rPr lang="en-US" sz="3200" dirty="0" err="1" smtClean="0"/>
              <a:t>wawasan</a:t>
            </a:r>
            <a:r>
              <a:rPr lang="en-US" sz="3200" dirty="0" smtClean="0"/>
              <a:t> </a:t>
            </a:r>
            <a:r>
              <a:rPr lang="en-US" sz="3200" dirty="0" err="1" smtClean="0"/>
              <a:t>nusantara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kehidupan</a:t>
            </a:r>
            <a:r>
              <a:rPr lang="en-US" sz="3200" dirty="0" smtClean="0"/>
              <a:t> </a:t>
            </a:r>
            <a:r>
              <a:rPr lang="en-US" sz="3200" dirty="0" err="1" smtClean="0"/>
              <a:t>ekonomi</a:t>
            </a:r>
            <a:r>
              <a:rPr lang="en-US" sz="3200" dirty="0" smtClean="0"/>
              <a:t> </a:t>
            </a:r>
            <a:r>
              <a:rPr lang="en-US" sz="3200" dirty="0" err="1" smtClean="0"/>
              <a:t>akan</a:t>
            </a:r>
            <a:r>
              <a:rPr lang="en-US" sz="3200" dirty="0" smtClean="0"/>
              <a:t> </a:t>
            </a:r>
            <a:r>
              <a:rPr lang="en-US" sz="3200" dirty="0" err="1" smtClean="0"/>
              <a:t>menciptakan</a:t>
            </a:r>
            <a:r>
              <a:rPr lang="en-US" sz="3200" dirty="0" smtClean="0"/>
              <a:t> </a:t>
            </a:r>
            <a:r>
              <a:rPr lang="en-US" sz="3200" dirty="0" err="1" smtClean="0"/>
              <a:t>tatanan</a:t>
            </a:r>
            <a:r>
              <a:rPr lang="en-US" sz="3200" dirty="0" smtClean="0"/>
              <a:t> </a:t>
            </a:r>
            <a:r>
              <a:rPr lang="en-US" sz="3200" dirty="0" err="1" smtClean="0"/>
              <a:t>ekonomi</a:t>
            </a:r>
            <a:r>
              <a:rPr lang="en-US" sz="3200" dirty="0" smtClean="0"/>
              <a:t> yang </a:t>
            </a:r>
            <a:r>
              <a:rPr lang="en-US" sz="3200" dirty="0" err="1" smtClean="0"/>
              <a:t>benar-benar</a:t>
            </a:r>
            <a:r>
              <a:rPr lang="en-US" sz="3200" dirty="0" smtClean="0"/>
              <a:t> </a:t>
            </a:r>
            <a:r>
              <a:rPr lang="en-US" sz="3200" dirty="0" err="1" smtClean="0"/>
              <a:t>menjamin</a:t>
            </a:r>
            <a:r>
              <a:rPr lang="en-US" sz="3200" dirty="0" smtClean="0"/>
              <a:t> </a:t>
            </a:r>
            <a:r>
              <a:rPr lang="en-US" sz="3200" dirty="0" err="1" smtClean="0"/>
              <a:t>pemenuhan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peningkatan</a:t>
            </a:r>
            <a:r>
              <a:rPr lang="en-US" sz="3200" dirty="0" smtClean="0"/>
              <a:t> </a:t>
            </a:r>
            <a:r>
              <a:rPr lang="en-US" sz="3200" dirty="0" err="1" smtClean="0"/>
              <a:t>kesejahteraan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kemakmuran</a:t>
            </a:r>
            <a:r>
              <a:rPr lang="en-US" sz="3200" dirty="0" smtClean="0"/>
              <a:t> </a:t>
            </a:r>
            <a:r>
              <a:rPr lang="en-US" sz="3200" dirty="0" err="1" smtClean="0"/>
              <a:t>rakyat</a:t>
            </a:r>
            <a:r>
              <a:rPr lang="en-US" sz="3200" dirty="0" smtClean="0"/>
              <a:t> </a:t>
            </a:r>
            <a:r>
              <a:rPr lang="en-US" sz="3200" dirty="0" err="1" smtClean="0"/>
              <a:t>secara</a:t>
            </a:r>
            <a:r>
              <a:rPr lang="en-US" sz="3200" dirty="0" smtClean="0"/>
              <a:t> </a:t>
            </a:r>
            <a:r>
              <a:rPr lang="en-US" sz="3200" dirty="0" err="1" smtClean="0"/>
              <a:t>adil</a:t>
            </a:r>
            <a:r>
              <a:rPr lang="en-US" sz="3200" dirty="0" smtClean="0"/>
              <a:t> </a:t>
            </a:r>
            <a:r>
              <a:rPr lang="en-US" sz="3200" dirty="0" err="1" smtClean="0"/>
              <a:t>dan</a:t>
            </a:r>
            <a:r>
              <a:rPr lang="en-US" sz="3200" dirty="0" smtClean="0"/>
              <a:t> </a:t>
            </a:r>
            <a:r>
              <a:rPr lang="en-US" sz="3200" dirty="0" err="1" smtClean="0"/>
              <a:t>merata</a:t>
            </a:r>
            <a:r>
              <a:rPr lang="en-US" sz="3200" dirty="0" smtClean="0"/>
              <a:t>. Di </a:t>
            </a:r>
            <a:r>
              <a:rPr lang="en-US" sz="3200" dirty="0" err="1" smtClean="0"/>
              <a:t>samping</a:t>
            </a:r>
            <a:r>
              <a:rPr lang="en-US" sz="3200" dirty="0" smtClean="0"/>
              <a:t> </a:t>
            </a:r>
            <a:r>
              <a:rPr lang="en-US" sz="3200" dirty="0" err="1" smtClean="0"/>
              <a:t>itu</a:t>
            </a:r>
            <a:r>
              <a:rPr lang="en-US" sz="3200" dirty="0" smtClean="0"/>
              <a:t>, </a:t>
            </a:r>
            <a:r>
              <a:rPr lang="en-US" sz="3200" dirty="0" err="1" smtClean="0"/>
              <a:t>implementasi</a:t>
            </a:r>
            <a:r>
              <a:rPr lang="en-US" sz="3200" dirty="0" smtClean="0"/>
              <a:t> </a:t>
            </a:r>
            <a:r>
              <a:rPr lang="en-US" sz="3200" dirty="0" err="1" smtClean="0"/>
              <a:t>wawasan</a:t>
            </a:r>
            <a:r>
              <a:rPr lang="en-US" sz="3200" dirty="0" smtClean="0"/>
              <a:t> </a:t>
            </a:r>
            <a:r>
              <a:rPr lang="en-US" sz="3200" dirty="0" err="1" smtClean="0"/>
              <a:t>nusantara</a:t>
            </a:r>
            <a:r>
              <a:rPr lang="en-US" sz="3200" dirty="0" smtClean="0"/>
              <a:t> </a:t>
            </a:r>
            <a:r>
              <a:rPr lang="en-US" sz="3200" dirty="0" err="1" smtClean="0"/>
              <a:t>pada</a:t>
            </a:r>
            <a:r>
              <a:rPr lang="en-US" sz="3200" dirty="0" smtClean="0"/>
              <a:t> </a:t>
            </a:r>
            <a:r>
              <a:rPr lang="en-US" sz="3200" dirty="0" err="1" smtClean="0"/>
              <a:t>asepek</a:t>
            </a:r>
            <a:r>
              <a:rPr lang="en-US" sz="3200" dirty="0" smtClean="0"/>
              <a:t> </a:t>
            </a:r>
            <a:r>
              <a:rPr lang="en-US" sz="3200" dirty="0" err="1" smtClean="0"/>
              <a:t>ekonomi</a:t>
            </a:r>
            <a:r>
              <a:rPr lang="en-US" sz="3200" dirty="0" smtClean="0"/>
              <a:t> </a:t>
            </a:r>
            <a:r>
              <a:rPr lang="en-US" sz="3200" dirty="0" err="1" smtClean="0"/>
              <a:t>mencerminkan</a:t>
            </a:r>
            <a:r>
              <a:rPr lang="en-US" sz="3200" dirty="0" smtClean="0"/>
              <a:t> </a:t>
            </a:r>
            <a:r>
              <a:rPr lang="en-US" sz="3200" dirty="0" err="1" smtClean="0"/>
              <a:t>tanggung</a:t>
            </a:r>
            <a:r>
              <a:rPr lang="en-US" sz="3200" dirty="0" smtClean="0"/>
              <a:t> </a:t>
            </a:r>
            <a:r>
              <a:rPr lang="en-US" sz="3200" dirty="0" err="1" smtClean="0"/>
              <a:t>jawab</a:t>
            </a:r>
            <a:r>
              <a:rPr lang="en-US" sz="3200" dirty="0" smtClean="0"/>
              <a:t> </a:t>
            </a:r>
            <a:r>
              <a:rPr lang="en-US" sz="3200" dirty="0" err="1" smtClean="0"/>
              <a:t>pengelolaan</a:t>
            </a:r>
            <a:r>
              <a:rPr lang="en-US" sz="3200" dirty="0" smtClean="0"/>
              <a:t> </a:t>
            </a:r>
            <a:r>
              <a:rPr lang="en-US" sz="3200" dirty="0" err="1" smtClean="0"/>
              <a:t>sumber</a:t>
            </a:r>
            <a:r>
              <a:rPr lang="en-US" sz="3200" dirty="0" smtClean="0"/>
              <a:t> </a:t>
            </a:r>
            <a:r>
              <a:rPr lang="en-US" sz="3200" dirty="0" err="1" smtClean="0"/>
              <a:t>daya</a:t>
            </a:r>
            <a:r>
              <a:rPr lang="en-US" sz="3200" dirty="0" smtClean="0"/>
              <a:t> </a:t>
            </a:r>
            <a:r>
              <a:rPr lang="en-US" sz="3200" dirty="0" err="1" smtClean="0"/>
              <a:t>alam</a:t>
            </a:r>
            <a:r>
              <a:rPr lang="en-US" sz="3200" dirty="0" smtClean="0"/>
              <a:t> yang </a:t>
            </a:r>
            <a:r>
              <a:rPr lang="en-US" sz="3200" dirty="0" err="1" smtClean="0"/>
              <a:t>memperhatikan</a:t>
            </a:r>
            <a:r>
              <a:rPr lang="en-US" sz="3200" dirty="0" smtClean="0"/>
              <a:t> </a:t>
            </a:r>
            <a:r>
              <a:rPr lang="en-US" sz="3200" dirty="0" err="1" smtClean="0"/>
              <a:t>kebutuhan</a:t>
            </a:r>
            <a:r>
              <a:rPr lang="en-US" sz="3200" dirty="0" smtClean="0"/>
              <a:t> </a:t>
            </a:r>
            <a:r>
              <a:rPr lang="en-US" sz="3200" dirty="0" err="1" smtClean="0"/>
              <a:t>masyarakat</a:t>
            </a:r>
            <a:r>
              <a:rPr lang="en-US" sz="3200" dirty="0" smtClean="0"/>
              <a:t> </a:t>
            </a:r>
            <a:r>
              <a:rPr lang="en-US" sz="3200" dirty="0" err="1" smtClean="0"/>
              <a:t>antar</a:t>
            </a:r>
            <a:r>
              <a:rPr lang="en-US" sz="3200" dirty="0" smtClean="0"/>
              <a:t> </a:t>
            </a:r>
            <a:r>
              <a:rPr lang="en-US" sz="3200" dirty="0" err="1" smtClean="0"/>
              <a:t>daerah</a:t>
            </a:r>
            <a:r>
              <a:rPr lang="en-US" sz="3200" dirty="0" smtClean="0"/>
              <a:t> </a:t>
            </a:r>
            <a:r>
              <a:rPr lang="en-US" sz="3200" dirty="0" err="1" smtClean="0"/>
              <a:t>secara</a:t>
            </a:r>
            <a:r>
              <a:rPr lang="en-US" sz="3200" dirty="0" smtClean="0"/>
              <a:t> </a:t>
            </a:r>
            <a:r>
              <a:rPr lang="en-US" sz="3200" dirty="0" err="1" smtClean="0"/>
              <a:t>timbal</a:t>
            </a:r>
            <a:r>
              <a:rPr lang="en-US" sz="3200" dirty="0" smtClean="0"/>
              <a:t> </a:t>
            </a:r>
            <a:r>
              <a:rPr lang="en-US" sz="3200" dirty="0" err="1" smtClean="0"/>
              <a:t>balik</a:t>
            </a:r>
            <a:r>
              <a:rPr lang="en-US" sz="3200" dirty="0" smtClean="0"/>
              <a:t> </a:t>
            </a:r>
            <a:r>
              <a:rPr lang="en-US" sz="3200" dirty="0" err="1" smtClean="0"/>
              <a:t>serta</a:t>
            </a:r>
            <a:r>
              <a:rPr lang="en-US" sz="3200" dirty="0" smtClean="0"/>
              <a:t> </a:t>
            </a:r>
            <a:r>
              <a:rPr lang="en-US" sz="3200" dirty="0" err="1" smtClean="0"/>
              <a:t>kelestarian</a:t>
            </a:r>
            <a:r>
              <a:rPr lang="en-US" sz="3200" dirty="0" smtClean="0"/>
              <a:t> </a:t>
            </a:r>
            <a:r>
              <a:rPr lang="en-US" sz="3200" dirty="0" err="1" smtClean="0"/>
              <a:t>sumber</a:t>
            </a:r>
            <a:r>
              <a:rPr lang="en-US" sz="3200" dirty="0" smtClean="0"/>
              <a:t> </a:t>
            </a:r>
            <a:r>
              <a:rPr lang="en-US" sz="3200" dirty="0" err="1" smtClean="0"/>
              <a:t>daya</a:t>
            </a:r>
            <a:r>
              <a:rPr lang="en-US" sz="3200" dirty="0" smtClean="0"/>
              <a:t> </a:t>
            </a:r>
            <a:r>
              <a:rPr lang="en-US" sz="3200" dirty="0" err="1" smtClean="0"/>
              <a:t>alam</a:t>
            </a:r>
            <a:r>
              <a:rPr lang="en-US" sz="3200" dirty="0" smtClean="0"/>
              <a:t> </a:t>
            </a:r>
            <a:r>
              <a:rPr lang="en-US" sz="3200" dirty="0" err="1" smtClean="0"/>
              <a:t>itu</a:t>
            </a:r>
            <a:r>
              <a:rPr lang="en-US" sz="3200" dirty="0" smtClean="0"/>
              <a:t> </a:t>
            </a:r>
            <a:r>
              <a:rPr lang="en-US" sz="3200" dirty="0" err="1" smtClean="0"/>
              <a:t>sendiri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2129</Words>
  <Application>Microsoft Office PowerPoint</Application>
  <PresentationFormat>Custom</PresentationFormat>
  <Paragraphs>96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7" baseType="lpstr">
      <vt:lpstr>Arial</vt:lpstr>
      <vt:lpstr>Times New Roman</vt:lpstr>
      <vt:lpstr>HK Grotesk Light</vt:lpstr>
      <vt:lpstr>Telegraf Bold</vt:lpstr>
      <vt:lpstr>Calibri</vt:lpstr>
      <vt:lpstr>Telegraf Bold Bold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Ancaman terhadap Wawasan Nusantara</vt:lpstr>
      <vt:lpstr>Ancaman Internal 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Proposal Singkat Presentasi Pendidikan Tekstur Kertas Kuning Putih</dc:title>
  <cp:lastModifiedBy>HP</cp:lastModifiedBy>
  <cp:revision>13</cp:revision>
  <dcterms:created xsi:type="dcterms:W3CDTF">2006-08-16T00:00:00Z</dcterms:created>
  <dcterms:modified xsi:type="dcterms:W3CDTF">2022-01-26T03:30:49Z</dcterms:modified>
  <dc:identifier>DAE2Lf3D5NE</dc:identifier>
</cp:coreProperties>
</file>