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81" r:id="rId6"/>
    <p:sldId id="270" r:id="rId7"/>
    <p:sldId id="260" r:id="rId8"/>
    <p:sldId id="274" r:id="rId9"/>
    <p:sldId id="275" r:id="rId10"/>
    <p:sldId id="276" r:id="rId11"/>
    <p:sldId id="277" r:id="rId12"/>
    <p:sldId id="278" r:id="rId13"/>
    <p:sldId id="279" r:id="rId14"/>
    <p:sldId id="280" r:id="rId15"/>
    <p:sldId id="262" r:id="rId16"/>
    <p:sldId id="263" r:id="rId17"/>
    <p:sldId id="264" r:id="rId18"/>
    <p:sldId id="271" r:id="rId19"/>
    <p:sldId id="272" r:id="rId20"/>
    <p:sldId id="265" r:id="rId21"/>
    <p:sldId id="269" r:id="rId22"/>
    <p:sldId id="268" r:id="rId23"/>
    <p:sldId id="273" r:id="rId24"/>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E347939-83FD-473B-865C-DA4499520576}" type="datetimeFigureOut">
              <a:rPr lang="id-ID" smtClean="0"/>
              <a:pPr/>
              <a:t>08/04/2020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FC8002F-928A-4451-94A3-BA2A538DA764}"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347939-83FD-473B-865C-DA4499520576}" type="datetimeFigureOut">
              <a:rPr lang="id-ID" smtClean="0"/>
              <a:pPr/>
              <a:t>08/04/2020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FC8002F-928A-4451-94A3-BA2A538DA764}"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E347939-83FD-473B-865C-DA4499520576}" type="datetimeFigureOut">
              <a:rPr lang="id-ID" smtClean="0"/>
              <a:pPr/>
              <a:t>08/04/2020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FC8002F-928A-4451-94A3-BA2A538DA764}" type="slidenum">
              <a:rPr lang="id-ID" smtClean="0"/>
              <a:pPr/>
              <a:t>‹#›</a:t>
            </a:fld>
            <a:endParaRPr lang="id-ID"/>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347939-83FD-473B-865C-DA4499520576}" type="datetimeFigureOut">
              <a:rPr lang="id-ID" smtClean="0"/>
              <a:pPr/>
              <a:t>08/04/2020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FC8002F-928A-4451-94A3-BA2A538DA764}" type="slidenum">
              <a:rPr lang="id-ID" smtClean="0"/>
              <a:pPr/>
              <a:t>‹#›</a:t>
            </a:fld>
            <a:endParaRPr lang="id-ID"/>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347939-83FD-473B-865C-DA4499520576}" type="datetimeFigureOut">
              <a:rPr lang="id-ID" smtClean="0"/>
              <a:pPr/>
              <a:t>08/04/2020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FC8002F-928A-4451-94A3-BA2A538DA764}"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E347939-83FD-473B-865C-DA4499520576}" type="datetimeFigureOut">
              <a:rPr lang="id-ID" smtClean="0"/>
              <a:pPr/>
              <a:t>08/04/2020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FC8002F-928A-4451-94A3-BA2A538DA764}" type="slidenum">
              <a:rPr lang="id-ID" smtClean="0"/>
              <a:pPr/>
              <a:t>‹#›</a:t>
            </a:fld>
            <a:endParaRPr lang="id-ID"/>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347939-83FD-473B-865C-DA4499520576}" type="datetimeFigureOut">
              <a:rPr lang="id-ID" smtClean="0"/>
              <a:pPr/>
              <a:t>08/04/2020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FC8002F-928A-4451-94A3-BA2A538DA764}"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347939-83FD-473B-865C-DA4499520576}" type="datetimeFigureOut">
              <a:rPr lang="id-ID" smtClean="0"/>
              <a:pPr/>
              <a:t>08/04/2020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FC8002F-928A-4451-94A3-BA2A538DA764}"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E347939-83FD-473B-865C-DA4499520576}" type="datetimeFigureOut">
              <a:rPr lang="id-ID" smtClean="0"/>
              <a:pPr/>
              <a:t>08/04/2020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FC8002F-928A-4451-94A3-BA2A538DA764}"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E347939-83FD-473B-865C-DA4499520576}" type="datetimeFigureOut">
              <a:rPr lang="id-ID" smtClean="0"/>
              <a:pPr/>
              <a:t>08/04/2020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FC8002F-928A-4451-94A3-BA2A538DA764}" type="slidenum">
              <a:rPr lang="id-ID" smtClean="0"/>
              <a:pPr/>
              <a:t>‹#›</a:t>
            </a:fld>
            <a:endParaRPr lang="id-ID"/>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47939-83FD-473B-865C-DA4499520576}" type="datetimeFigureOut">
              <a:rPr lang="id-ID" smtClean="0"/>
              <a:pPr/>
              <a:t>08/04/2020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FC8002F-928A-4451-94A3-BA2A538DA764}" type="slidenum">
              <a:rPr lang="id-ID" smtClean="0"/>
              <a:pPr/>
              <a:t>‹#›</a:t>
            </a:fld>
            <a:endParaRPr lang="id-ID"/>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E347939-83FD-473B-865C-DA4499520576}" type="datetimeFigureOut">
              <a:rPr lang="id-ID" smtClean="0"/>
              <a:pPr/>
              <a:t>08/04/2020</a:t>
            </a:fld>
            <a:endParaRPr lang="id-ID"/>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id-ID"/>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FC8002F-928A-4451-94A3-BA2A538DA764}" type="slidenum">
              <a:rPr lang="id-ID" smtClean="0"/>
              <a:pPr/>
              <a:t>‹#›</a:t>
            </a:fld>
            <a:endParaRPr lang="id-ID"/>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988840"/>
            <a:ext cx="7772400" cy="1780108"/>
          </a:xfrm>
        </p:spPr>
        <p:txBody>
          <a:bodyPr/>
          <a:lstStyle/>
          <a:p>
            <a:r>
              <a:rPr lang="id-ID" dirty="0" smtClean="0">
                <a:solidFill>
                  <a:schemeClr val="tx1"/>
                </a:solidFill>
              </a:rPr>
              <a:t>KONSERVASI SUMBER DAYA PERAIRAN</a:t>
            </a:r>
            <a:endParaRPr lang="id-ID" dirty="0">
              <a:solidFill>
                <a:schemeClr val="tx1"/>
              </a:solidFill>
            </a:endParaRPr>
          </a:p>
        </p:txBody>
      </p:sp>
    </p:spTree>
    <p:extLst>
      <p:ext uri="{BB962C8B-B14F-4D97-AF65-F5344CB8AC3E}">
        <p14:creationId xmlns="" xmlns:p14="http://schemas.microsoft.com/office/powerpoint/2010/main" val="2934575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1" y="1571612"/>
            <a:ext cx="8572560" cy="4554551"/>
          </a:xfrm>
        </p:spPr>
        <p:txBody>
          <a:bodyPr>
            <a:normAutofit fontScale="92500"/>
          </a:bodyPr>
          <a:lstStyle/>
          <a:p>
            <a:r>
              <a:rPr lang="id-ID" dirty="0" smtClean="0"/>
              <a:t>Dalam bidang konservasi perairan, pada tahun 1920 keluar Staatsblad No. 396 dalam rangka melindungi sumberdaya perikanan dan melarang penangkapan ikan dengan bahan beracun, obat bius, dan bahan peledak. Setelah itu keluar staatsblad No. 167 Tahun 1941 tentang penataan cagar alam dan suaka margasatwa. </a:t>
            </a:r>
          </a:p>
          <a:p>
            <a:r>
              <a:rPr lang="id-ID" dirty="0" smtClean="0"/>
              <a:t>Sejak saat itu, sampai masa pendudukan Jepang, dan 20 thn setelah merdeka, Indonesia masih mewarisi langkah-langkah konservasi dari pemerintah Hindia Belanda. Beberapa perkembangan yang signifikan di era ini diantaranya kemudahan kegiatan penelitian laut, riset kelautan melalui operasi Baruna dan Cenderawasih, dan konsep Wawasan Nusantara melalui Deklarasi Juanda 13 Desember 1957 yang </a:t>
            </a:r>
            <a:r>
              <a:rPr lang="es-ES" dirty="0" err="1" smtClean="0"/>
              <a:t>diperkuat</a:t>
            </a:r>
            <a:r>
              <a:rPr lang="es-ES" dirty="0" smtClean="0"/>
              <a:t> </a:t>
            </a:r>
            <a:r>
              <a:rPr lang="es-ES" dirty="0" err="1" smtClean="0"/>
              <a:t>dengan</a:t>
            </a:r>
            <a:r>
              <a:rPr lang="es-ES" dirty="0" smtClean="0"/>
              <a:t> UU No. 4 </a:t>
            </a:r>
            <a:r>
              <a:rPr lang="es-ES" dirty="0" err="1" smtClean="0"/>
              <a:t>tahun</a:t>
            </a:r>
            <a:r>
              <a:rPr lang="es-ES" dirty="0" smtClean="0"/>
              <a:t> 1960. </a:t>
            </a:r>
          </a:p>
        </p:txBody>
      </p:sp>
      <p:sp>
        <p:nvSpPr>
          <p:cNvPr id="4" name="Title 2"/>
          <p:cNvSpPr>
            <a:spLocks noGrp="1"/>
          </p:cNvSpPr>
          <p:nvPr>
            <p:ph type="title"/>
          </p:nvPr>
        </p:nvSpPr>
        <p:spPr>
          <a:xfrm>
            <a:off x="457200" y="338328"/>
            <a:ext cx="8229600" cy="1252728"/>
          </a:xfrm>
        </p:spPr>
        <p:txBody>
          <a:bodyPr/>
          <a:lstStyle/>
          <a:p>
            <a:r>
              <a:rPr lang="id-ID" dirty="0" smtClean="0"/>
              <a:t>Sejarah Konservasi di Indonesia</a:t>
            </a:r>
            <a:endParaRPr lang="id-ID"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1785926"/>
            <a:ext cx="8572559" cy="4340237"/>
          </a:xfrm>
        </p:spPr>
        <p:txBody>
          <a:bodyPr>
            <a:normAutofit fontScale="92500" lnSpcReduction="10000"/>
          </a:bodyPr>
          <a:lstStyle/>
          <a:p>
            <a:r>
              <a:rPr lang="id-ID" dirty="0" smtClean="0"/>
              <a:t>Tahun 1971 dibentuk Direktorat Perlindungan dan Pengawetan Alam di bawah Departemen Pertanian sebagai bentuk keseriusan pemerintah terhadap kegiatan perlindungan alam. </a:t>
            </a:r>
          </a:p>
          <a:p>
            <a:r>
              <a:rPr lang="id-ID" dirty="0" smtClean="0"/>
              <a:t>tahun 1973 Indonesia ikut meratifikasi CITES </a:t>
            </a:r>
            <a:r>
              <a:rPr lang="en-US" dirty="0" smtClean="0"/>
              <a:t>(</a:t>
            </a:r>
            <a:r>
              <a:rPr lang="en-US" i="1" dirty="0" smtClean="0"/>
              <a:t>Convention on International Trade in Endangered Species of Wild Flora </a:t>
            </a:r>
            <a:r>
              <a:rPr lang="en-US" i="1" dirty="0" err="1" smtClean="0"/>
              <a:t>dan</a:t>
            </a:r>
            <a:r>
              <a:rPr lang="en-US" i="1" dirty="0" smtClean="0"/>
              <a:t> Fauna)</a:t>
            </a:r>
            <a:r>
              <a:rPr lang="id-ID" i="1" dirty="0" smtClean="0"/>
              <a:t> </a:t>
            </a:r>
            <a:r>
              <a:rPr lang="id-ID" dirty="0" smtClean="0"/>
              <a:t>dan dikukuhkan melalui Kepress No. 43 Tahun 1978. </a:t>
            </a:r>
          </a:p>
          <a:p>
            <a:r>
              <a:rPr lang="id-ID" dirty="0" smtClean="0"/>
              <a:t>1974 – 1983: pemerintah Indonesia mendapatkan bantuan dari FAO untuk mengelola Program Pengembangan Taman Nasional. Dalam rentang waktu tersebut, pemerintah meresmikan 10 Taman Nasional baru. Selain itu terbentuk pula Departemen Kehutanan dan Kementerian Negara Pengawasan Pembangunan dan Lingkungan Hidup, yang sekarang dikenal dgn Kementerian Negara Lingkungan Hidup.</a:t>
            </a:r>
          </a:p>
        </p:txBody>
      </p:sp>
      <p:sp>
        <p:nvSpPr>
          <p:cNvPr id="4" name="Title 2"/>
          <p:cNvSpPr>
            <a:spLocks noGrp="1"/>
          </p:cNvSpPr>
          <p:nvPr>
            <p:ph type="title"/>
          </p:nvPr>
        </p:nvSpPr>
        <p:spPr>
          <a:xfrm>
            <a:off x="457200" y="338328"/>
            <a:ext cx="8229600" cy="1252728"/>
          </a:xfrm>
        </p:spPr>
        <p:txBody>
          <a:bodyPr/>
          <a:lstStyle/>
          <a:p>
            <a:r>
              <a:rPr lang="id-ID" dirty="0" smtClean="0"/>
              <a:t>Sejarah Konservasi di Indonesia</a:t>
            </a:r>
            <a:endParaRPr lang="id-ID"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7" y="1928802"/>
            <a:ext cx="8358246" cy="4197361"/>
          </a:xfrm>
        </p:spPr>
        <p:txBody>
          <a:bodyPr>
            <a:normAutofit fontScale="92500" lnSpcReduction="10000"/>
          </a:bodyPr>
          <a:lstStyle/>
          <a:p>
            <a:r>
              <a:rPr lang="id-ID" dirty="0" smtClean="0"/>
              <a:t>Thn 1984 Direktorat Jenderal Perlindungan Hutan dan </a:t>
            </a:r>
            <a:r>
              <a:rPr lang="fi-FI" dirty="0" smtClean="0"/>
              <a:t>Pelesatrian Alam (PHPA) Departemen Kehutanan merilis </a:t>
            </a:r>
            <a:r>
              <a:rPr lang="id-ID" dirty="0" smtClean="0"/>
              <a:t> Sistem Kawasan Pelestarian Bahari Nasional yang berisi kerangka kerja bagi berbagai </a:t>
            </a:r>
            <a:r>
              <a:rPr lang="es-ES" dirty="0" err="1" smtClean="0"/>
              <a:t>akti</a:t>
            </a:r>
            <a:r>
              <a:rPr lang="id-ID" dirty="0" smtClean="0"/>
              <a:t>v</a:t>
            </a:r>
            <a:r>
              <a:rPr lang="es-ES" dirty="0" err="1" smtClean="0"/>
              <a:t>itas</a:t>
            </a:r>
            <a:r>
              <a:rPr lang="es-ES" dirty="0" smtClean="0"/>
              <a:t> </a:t>
            </a:r>
            <a:r>
              <a:rPr lang="es-ES" dirty="0" err="1" smtClean="0"/>
              <a:t>perlindungan</a:t>
            </a:r>
            <a:r>
              <a:rPr lang="es-ES" dirty="0" smtClean="0"/>
              <a:t> </a:t>
            </a:r>
            <a:r>
              <a:rPr lang="es-ES" dirty="0" err="1" smtClean="0"/>
              <a:t>perairan</a:t>
            </a:r>
            <a:r>
              <a:rPr lang="es-ES" dirty="0" smtClean="0"/>
              <a:t>, </a:t>
            </a:r>
            <a:r>
              <a:rPr lang="es-ES" dirty="0" err="1" smtClean="0"/>
              <a:t>dasar-dasar</a:t>
            </a:r>
            <a:r>
              <a:rPr lang="es-ES" dirty="0" smtClean="0"/>
              <a:t> </a:t>
            </a:r>
            <a:r>
              <a:rPr lang="es-ES" dirty="0" err="1" smtClean="0"/>
              <a:t>pemilihan</a:t>
            </a:r>
            <a:r>
              <a:rPr lang="es-ES" dirty="0" smtClean="0"/>
              <a:t> dan </a:t>
            </a:r>
            <a:r>
              <a:rPr lang="es-ES" dirty="0" err="1" smtClean="0"/>
              <a:t>penetapa</a:t>
            </a:r>
            <a:r>
              <a:rPr lang="id-ID" dirty="0" smtClean="0"/>
              <a:t>n</a:t>
            </a:r>
            <a:r>
              <a:rPr lang="es-ES" dirty="0" err="1" smtClean="0"/>
              <a:t>nya</a:t>
            </a:r>
            <a:r>
              <a:rPr lang="es-ES" dirty="0" smtClean="0"/>
              <a:t>, </a:t>
            </a:r>
            <a:r>
              <a:rPr lang="es-ES" dirty="0" err="1" smtClean="0"/>
              <a:t>serta</a:t>
            </a:r>
            <a:r>
              <a:rPr lang="es-ES" dirty="0" smtClean="0"/>
              <a:t> </a:t>
            </a:r>
            <a:r>
              <a:rPr lang="es-ES" dirty="0" err="1" smtClean="0"/>
              <a:t>daerah</a:t>
            </a:r>
            <a:r>
              <a:rPr lang="id-ID" dirty="0" smtClean="0"/>
              <a:t>-</a:t>
            </a:r>
            <a:r>
              <a:rPr lang="es-ES" dirty="0" err="1" smtClean="0"/>
              <a:t>daerah</a:t>
            </a:r>
            <a:r>
              <a:rPr lang="id-ID" dirty="0" smtClean="0"/>
              <a:t> prioritas pengembangan daerah konservasi laut.</a:t>
            </a:r>
          </a:p>
          <a:p>
            <a:r>
              <a:rPr lang="id-ID" dirty="0" smtClean="0"/>
              <a:t>Thn 1990 disahkannya UU No. 5 Tahun 1990 ttg KONSERVASI SUMBER DAYA ALAM HAYATI DAN EKOSISTEMNYA </a:t>
            </a:r>
          </a:p>
          <a:p>
            <a:r>
              <a:rPr lang="it-IT" dirty="0" smtClean="0"/>
              <a:t>Sampai dengan 1997 Indonesia telah memiliki lebih dari 2,6 juta perairan yang </a:t>
            </a:r>
            <a:r>
              <a:rPr lang="id-ID" dirty="0" smtClean="0"/>
              <a:t>masuk dalam 24 kawasan konservasi, enam diantaranya sebagai Taman Nasional, yaitu: Kepulauan Seribu, Karimunjawa, Teluk Cenderawasih, Bunaken, Wakatobi, dan Takabonerate.</a:t>
            </a:r>
          </a:p>
          <a:p>
            <a:endParaRPr lang="id-ID" dirty="0"/>
          </a:p>
        </p:txBody>
      </p:sp>
      <p:sp>
        <p:nvSpPr>
          <p:cNvPr id="4" name="Title 2"/>
          <p:cNvSpPr>
            <a:spLocks noGrp="1"/>
          </p:cNvSpPr>
          <p:nvPr>
            <p:ph type="title"/>
          </p:nvPr>
        </p:nvSpPr>
        <p:spPr>
          <a:xfrm>
            <a:off x="457200" y="338328"/>
            <a:ext cx="8229600" cy="1252728"/>
          </a:xfrm>
        </p:spPr>
        <p:txBody>
          <a:bodyPr/>
          <a:lstStyle/>
          <a:p>
            <a:r>
              <a:rPr lang="id-ID" dirty="0" smtClean="0"/>
              <a:t>Sejarah Konservasi di Indonesia</a:t>
            </a:r>
            <a:endParaRPr lang="id-ID"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1928802"/>
            <a:ext cx="8501121" cy="4197361"/>
          </a:xfrm>
        </p:spPr>
        <p:txBody>
          <a:bodyPr>
            <a:normAutofit fontScale="92500" lnSpcReduction="20000"/>
          </a:bodyPr>
          <a:lstStyle/>
          <a:p>
            <a:r>
              <a:rPr lang="id-ID" dirty="0" smtClean="0"/>
              <a:t>Thn 1998 : keluarnya PP No. </a:t>
            </a:r>
            <a:r>
              <a:rPr lang="fi-FI" dirty="0" smtClean="0"/>
              <a:t>68 tahun 1998 tentang Kawasan Suaka Alam (KSA) dan Kawasan Pelestarian Alam</a:t>
            </a:r>
            <a:r>
              <a:rPr lang="id-ID" dirty="0" smtClean="0"/>
              <a:t> (KPA) </a:t>
            </a:r>
            <a:r>
              <a:rPr lang="id-ID" dirty="0" smtClean="0">
                <a:sym typeface="Wingdings" pitchFamily="2" charset="2"/>
              </a:rPr>
              <a:t> </a:t>
            </a:r>
            <a:r>
              <a:rPr lang="fi-FI" dirty="0" smtClean="0"/>
              <a:t>Pembagian jenis kawasan konservasi semakin jelas</a:t>
            </a:r>
            <a:r>
              <a:rPr lang="id-ID" dirty="0" smtClean="0"/>
              <a:t> : </a:t>
            </a:r>
          </a:p>
          <a:p>
            <a:pPr lvl="1"/>
            <a:r>
              <a:rPr lang="it-IT" dirty="0" smtClean="0"/>
              <a:t>KSA terdiri dari Cagar Alam dan Suaka</a:t>
            </a:r>
            <a:r>
              <a:rPr lang="id-ID" dirty="0" smtClean="0"/>
              <a:t> Margasatwa, </a:t>
            </a:r>
          </a:p>
          <a:p>
            <a:pPr lvl="1"/>
            <a:r>
              <a:rPr lang="id-ID" dirty="0" smtClean="0"/>
              <a:t>KPA terdiri dari Taman Nasional, Taman Hutan Raya, dan Taman Wisata Alam. </a:t>
            </a:r>
          </a:p>
          <a:p>
            <a:r>
              <a:rPr lang="id-ID" dirty="0" smtClean="0"/>
              <a:t>1999:  Dibentuk Departemen Eksplorasi Laut dan Perikanan, yang kemudian berubah menjadi Departemen Kelautan dan Perikanan dan terakhir berubah nama menjadi </a:t>
            </a:r>
            <a:r>
              <a:rPr lang="fi-FI" dirty="0" smtClean="0"/>
              <a:t>Kementerian Kelautan dan Perikanan. </a:t>
            </a:r>
            <a:endParaRPr lang="id-ID" dirty="0" smtClean="0"/>
          </a:p>
          <a:p>
            <a:pPr lvl="1"/>
            <a:r>
              <a:rPr lang="fi-FI" dirty="0" smtClean="0"/>
              <a:t>Untuk menangani kegiatan-kegiatan konservasi </a:t>
            </a:r>
            <a:r>
              <a:rPr lang="id-ID" dirty="0" smtClean="0"/>
              <a:t>sumberdaya pesisir dan laut, kementerian membentuk Direktorat Konservasi dan Taman nasional Laut (KTNL) yang kemudian berubah menjadi Direktorat Konservasi Kawasan dan Jenis Ikan (Dit. KKJI). </a:t>
            </a:r>
          </a:p>
          <a:p>
            <a:endParaRPr lang="id-ID" dirty="0"/>
          </a:p>
        </p:txBody>
      </p:sp>
      <p:sp>
        <p:nvSpPr>
          <p:cNvPr id="4" name="Title 2"/>
          <p:cNvSpPr>
            <a:spLocks noGrp="1"/>
          </p:cNvSpPr>
          <p:nvPr>
            <p:ph type="title"/>
          </p:nvPr>
        </p:nvSpPr>
        <p:spPr>
          <a:xfrm>
            <a:off x="457200" y="338328"/>
            <a:ext cx="8229600" cy="1252728"/>
          </a:xfrm>
        </p:spPr>
        <p:txBody>
          <a:bodyPr/>
          <a:lstStyle/>
          <a:p>
            <a:r>
              <a:rPr lang="id-ID" dirty="0" smtClean="0"/>
              <a:t>Sejarah Konservasi di Indonesia</a:t>
            </a:r>
            <a:endParaRPr lang="id-ID"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1714488"/>
            <a:ext cx="8286807" cy="4411675"/>
          </a:xfrm>
        </p:spPr>
        <p:txBody>
          <a:bodyPr>
            <a:normAutofit lnSpcReduction="10000"/>
          </a:bodyPr>
          <a:lstStyle/>
          <a:p>
            <a:r>
              <a:rPr lang="id-ID" dirty="0" smtClean="0"/>
              <a:t>4 Maret 2009, telah dilakukan Serah Terima Kawasan Suaka Alam dan Kawasan </a:t>
            </a:r>
            <a:r>
              <a:rPr lang="fi-FI" dirty="0" smtClean="0"/>
              <a:t>Pelestarian Alam dari Kementerian Kehutanan kepada Kementerian Kelautan dan</a:t>
            </a:r>
            <a:r>
              <a:rPr lang="id-ID" dirty="0" smtClean="0"/>
              <a:t> Perikanan sbb: </a:t>
            </a:r>
          </a:p>
          <a:p>
            <a:pPr lvl="1"/>
            <a:r>
              <a:rPr lang="id-ID" dirty="0" smtClean="0"/>
              <a:t>Suaka Alam Perairan (SAP) Kepulauan Aru Tenggara; </a:t>
            </a:r>
          </a:p>
          <a:p>
            <a:pPr lvl="1"/>
            <a:r>
              <a:rPr lang="id-ID" dirty="0" smtClean="0"/>
              <a:t>SAP Kepulauan Raja Ampat; </a:t>
            </a:r>
          </a:p>
          <a:p>
            <a:pPr lvl="1"/>
            <a:r>
              <a:rPr lang="id-ID" dirty="0" smtClean="0"/>
              <a:t>SAP Kepulauan Waigeo sebelah Barat; </a:t>
            </a:r>
          </a:p>
          <a:p>
            <a:pPr lvl="1"/>
            <a:r>
              <a:rPr lang="id-ID" dirty="0" smtClean="0"/>
              <a:t>Taman  Wisata Perairan (TWP) Kepulauan Kapoposang; </a:t>
            </a:r>
          </a:p>
          <a:p>
            <a:pPr lvl="1"/>
            <a:r>
              <a:rPr lang="id-ID" dirty="0" smtClean="0"/>
              <a:t>TWP Pulau Gili Ayer, Gili Meno, dan Gili Trawangan;  </a:t>
            </a:r>
          </a:p>
          <a:p>
            <a:pPr lvl="1"/>
            <a:r>
              <a:rPr lang="id-ID" dirty="0" smtClean="0"/>
              <a:t>TWP Kepulauan Padaido; </a:t>
            </a:r>
          </a:p>
          <a:p>
            <a:pPr lvl="1"/>
            <a:r>
              <a:rPr lang="id-ID" dirty="0" smtClean="0"/>
              <a:t>TWP Laut Banda; </a:t>
            </a:r>
          </a:p>
          <a:p>
            <a:pPr lvl="1"/>
            <a:r>
              <a:rPr lang="id-ID" dirty="0" smtClean="0"/>
              <a:t>TWP Pulau Pieh.</a:t>
            </a:r>
            <a:endParaRPr lang="id-ID" dirty="0"/>
          </a:p>
        </p:txBody>
      </p:sp>
      <p:sp>
        <p:nvSpPr>
          <p:cNvPr id="5" name="Title 2"/>
          <p:cNvSpPr>
            <a:spLocks noGrp="1"/>
          </p:cNvSpPr>
          <p:nvPr>
            <p:ph type="title"/>
          </p:nvPr>
        </p:nvSpPr>
        <p:spPr>
          <a:xfrm>
            <a:off x="457200" y="338328"/>
            <a:ext cx="8229600" cy="1252728"/>
          </a:xfrm>
        </p:spPr>
        <p:txBody>
          <a:bodyPr/>
          <a:lstStyle/>
          <a:p>
            <a:r>
              <a:rPr lang="id-ID" dirty="0" smtClean="0"/>
              <a:t>Sejarah Konservasi di Indonesia</a:t>
            </a:r>
            <a:endParaRPr lang="id-ID"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2276872"/>
            <a:ext cx="7408333" cy="3450696"/>
          </a:xfrm>
        </p:spPr>
        <p:txBody>
          <a:bodyPr>
            <a:normAutofit/>
          </a:bodyPr>
          <a:lstStyle/>
          <a:p>
            <a:r>
              <a:rPr lang="id-ID" dirty="0"/>
              <a:t>Kawasan konservasi perairan merupakan bagian dari upaya pengelolaan atau konservasi ekosistem. Berdasarkan tipe ekosistem yang dimiliki, kawasan konservasi perairan dapat meliputi: </a:t>
            </a:r>
            <a:endParaRPr lang="id-ID" dirty="0" smtClean="0"/>
          </a:p>
          <a:p>
            <a:pPr lvl="1"/>
            <a:r>
              <a:rPr lang="id-ID" dirty="0" smtClean="0"/>
              <a:t>kawasan </a:t>
            </a:r>
            <a:r>
              <a:rPr lang="id-ID" dirty="0"/>
              <a:t>konservasi perairan tawar, </a:t>
            </a:r>
            <a:endParaRPr lang="id-ID" dirty="0" smtClean="0"/>
          </a:p>
          <a:p>
            <a:pPr lvl="1"/>
            <a:r>
              <a:rPr lang="id-ID" dirty="0" smtClean="0"/>
              <a:t>perairan payau,</a:t>
            </a:r>
          </a:p>
          <a:p>
            <a:pPr lvl="1"/>
            <a:r>
              <a:rPr lang="id-ID" dirty="0" smtClean="0"/>
              <a:t>perairan laut </a:t>
            </a:r>
            <a:r>
              <a:rPr lang="id-ID" dirty="0" smtClean="0">
                <a:sym typeface="Wingdings" pitchFamily="2" charset="2"/>
              </a:rPr>
              <a:t> </a:t>
            </a:r>
            <a:r>
              <a:rPr lang="id-ID" dirty="0" smtClean="0"/>
              <a:t>kawasan </a:t>
            </a:r>
            <a:r>
              <a:rPr lang="id-ID" dirty="0"/>
              <a:t>konservasi laut (KKL).</a:t>
            </a:r>
          </a:p>
        </p:txBody>
      </p:sp>
      <p:sp>
        <p:nvSpPr>
          <p:cNvPr id="3" name="Title 2"/>
          <p:cNvSpPr>
            <a:spLocks noGrp="1"/>
          </p:cNvSpPr>
          <p:nvPr>
            <p:ph type="title"/>
          </p:nvPr>
        </p:nvSpPr>
        <p:spPr/>
        <p:txBody>
          <a:bodyPr>
            <a:normAutofit/>
          </a:bodyPr>
          <a:lstStyle/>
          <a:p>
            <a:r>
              <a:rPr lang="id-ID" sz="4000" dirty="0" smtClean="0">
                <a:solidFill>
                  <a:schemeClr val="tx1"/>
                </a:solidFill>
              </a:rPr>
              <a:t>Konservasi Sumber Daya Perairan</a:t>
            </a:r>
            <a:endParaRPr lang="id-ID" sz="4000" dirty="0">
              <a:solidFill>
                <a:schemeClr val="tx1"/>
              </a:solidFill>
            </a:endParaRPr>
          </a:p>
        </p:txBody>
      </p:sp>
    </p:spTree>
    <p:extLst>
      <p:ext uri="{BB962C8B-B14F-4D97-AF65-F5344CB8AC3E}">
        <p14:creationId xmlns="" xmlns:p14="http://schemas.microsoft.com/office/powerpoint/2010/main" val="9959540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smtClean="0">
                <a:solidFill>
                  <a:schemeClr val="tx1"/>
                </a:solidFill>
              </a:rPr>
              <a:t>Konservasi </a:t>
            </a:r>
            <a:r>
              <a:rPr lang="id-ID" dirty="0">
                <a:solidFill>
                  <a:schemeClr val="tx1"/>
                </a:solidFill>
              </a:rPr>
              <a:t>sumberdaya ikan adalah upaya melindungi melestarikan dan memanfaatkan sumberdaya ikan untuk menjamin keberadaan, ketersediaan dan kesinambungan jenis ikan bagi generasi sekarang maupun yang akan datang.</a:t>
            </a:r>
            <a:br>
              <a:rPr lang="id-ID" dirty="0">
                <a:solidFill>
                  <a:schemeClr val="tx1"/>
                </a:solidFill>
              </a:rPr>
            </a:br>
            <a:endParaRPr lang="id-ID" dirty="0">
              <a:solidFill>
                <a:schemeClr val="tx1"/>
              </a:solidFill>
            </a:endParaRPr>
          </a:p>
        </p:txBody>
      </p:sp>
      <p:sp>
        <p:nvSpPr>
          <p:cNvPr id="4" name="Title 2"/>
          <p:cNvSpPr txBox="1">
            <a:spLocks/>
          </p:cNvSpPr>
          <p:nvPr/>
        </p:nvSpPr>
        <p:spPr>
          <a:xfrm>
            <a:off x="609600" y="428604"/>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sz="4000" dirty="0" smtClean="0">
                <a:solidFill>
                  <a:schemeClr val="tx1"/>
                </a:solidFill>
              </a:rPr>
              <a:t>Konservasi Sumber Daya Perikanan</a:t>
            </a:r>
            <a:endParaRPr lang="id-ID" sz="4000" dirty="0">
              <a:solidFill>
                <a:schemeClr val="tx1"/>
              </a:solidFill>
            </a:endParaRPr>
          </a:p>
        </p:txBody>
      </p:sp>
    </p:spTree>
    <p:extLst>
      <p:ext uri="{BB962C8B-B14F-4D97-AF65-F5344CB8AC3E}">
        <p14:creationId xmlns="" xmlns:p14="http://schemas.microsoft.com/office/powerpoint/2010/main" val="455258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7224" y="1785926"/>
            <a:ext cx="7408333" cy="4340237"/>
          </a:xfrm>
        </p:spPr>
        <p:txBody>
          <a:bodyPr>
            <a:normAutofit fontScale="92500" lnSpcReduction="20000"/>
          </a:bodyPr>
          <a:lstStyle/>
          <a:p>
            <a:pPr marL="0" indent="0">
              <a:buNone/>
            </a:pPr>
            <a:r>
              <a:rPr lang="id-ID" dirty="0" smtClean="0"/>
              <a:t>Definisi Kawasan Konservasi Perairan menurut IUCN (1994) :</a:t>
            </a:r>
          </a:p>
          <a:p>
            <a:pPr marL="269875" indent="-269875"/>
            <a:r>
              <a:rPr lang="id-ID" i="1" dirty="0" smtClean="0"/>
              <a:t>Perairan  pasang surut, dan wilayah sekitarnya, termasuk flora dan fauna di dalamnya, dan penampakan sejarah serta budaya, yang dilindungi secara hukum atau cara lain yang efektif, untuk melindungi sebagian atau seluruh lingkungan di sekitarnya. </a:t>
            </a:r>
          </a:p>
          <a:p>
            <a:pPr marL="0" indent="0">
              <a:buNone/>
            </a:pPr>
            <a:endParaRPr lang="id-ID" i="1" dirty="0" smtClean="0"/>
          </a:p>
          <a:p>
            <a:pPr marL="0" indent="0">
              <a:buNone/>
            </a:pPr>
            <a:r>
              <a:rPr lang="id-ID" i="1" dirty="0" smtClean="0"/>
              <a:t>PP </a:t>
            </a:r>
            <a:r>
              <a:rPr lang="id-ID" i="1" dirty="0"/>
              <a:t>No. 60/2007 </a:t>
            </a:r>
            <a:r>
              <a:rPr lang="id-ID" i="1" dirty="0" smtClean="0"/>
              <a:t>ttg </a:t>
            </a:r>
            <a:r>
              <a:rPr lang="id-ID" dirty="0" smtClean="0"/>
              <a:t>KONSERVASI SUMBER DAYA IKAN </a:t>
            </a:r>
          </a:p>
          <a:p>
            <a:pPr marL="0" indent="0">
              <a:buNone/>
            </a:pPr>
            <a:r>
              <a:rPr lang="id-ID" i="1" dirty="0" smtClean="0"/>
              <a:t>Pasal 1</a:t>
            </a:r>
            <a:r>
              <a:rPr lang="id-ID" i="1" dirty="0"/>
              <a:t>:</a:t>
            </a:r>
            <a:r>
              <a:rPr lang="id-ID" i="1" dirty="0" smtClean="0"/>
              <a:t> </a:t>
            </a:r>
          </a:p>
          <a:p>
            <a:r>
              <a:rPr lang="id-ID" i="1" dirty="0" smtClean="0"/>
              <a:t>Kawasan </a:t>
            </a:r>
            <a:r>
              <a:rPr lang="id-ID" i="1" dirty="0"/>
              <a:t>konservasi perairan (KKP) didefinisikan sebagai kawasan perairan yang dilindungi, dikelola dengan sistem </a:t>
            </a:r>
            <a:r>
              <a:rPr lang="id-ID" i="1" dirty="0">
                <a:solidFill>
                  <a:srgbClr val="FF0000"/>
                </a:solidFill>
              </a:rPr>
              <a:t>zonasi</a:t>
            </a:r>
            <a:r>
              <a:rPr lang="id-ID" i="1" dirty="0"/>
              <a:t>, untuk mewujudkan pengelolaan sumber daya ikan dan lingkungannya secara berkelanjutan</a:t>
            </a:r>
            <a:endParaRPr lang="id-ID" dirty="0"/>
          </a:p>
          <a:p>
            <a:endParaRPr lang="id-ID" dirty="0"/>
          </a:p>
        </p:txBody>
      </p:sp>
      <p:sp>
        <p:nvSpPr>
          <p:cNvPr id="3" name="Title 2"/>
          <p:cNvSpPr>
            <a:spLocks noGrp="1"/>
          </p:cNvSpPr>
          <p:nvPr>
            <p:ph type="title"/>
          </p:nvPr>
        </p:nvSpPr>
        <p:spPr>
          <a:xfrm>
            <a:off x="467544" y="476672"/>
            <a:ext cx="8229600" cy="1252728"/>
          </a:xfrm>
        </p:spPr>
        <p:txBody>
          <a:bodyPr>
            <a:normAutofit/>
          </a:bodyPr>
          <a:lstStyle/>
          <a:p>
            <a:r>
              <a:rPr lang="id-ID" sz="4000" i="1" dirty="0">
                <a:solidFill>
                  <a:schemeClr val="tx1"/>
                </a:solidFill>
              </a:rPr>
              <a:t>Kawasan </a:t>
            </a:r>
            <a:r>
              <a:rPr lang="id-ID" sz="4000" i="1" dirty="0" smtClean="0">
                <a:solidFill>
                  <a:schemeClr val="tx1"/>
                </a:solidFill>
              </a:rPr>
              <a:t>Konservasi Perairan </a:t>
            </a:r>
            <a:r>
              <a:rPr lang="id-ID" sz="4000" i="1" dirty="0">
                <a:solidFill>
                  <a:schemeClr val="tx1"/>
                </a:solidFill>
              </a:rPr>
              <a:t>(KKP)</a:t>
            </a:r>
            <a:endParaRPr lang="id-ID" sz="4000" dirty="0">
              <a:solidFill>
                <a:schemeClr val="tx1"/>
              </a:solidFill>
            </a:endParaRPr>
          </a:p>
        </p:txBody>
      </p:sp>
    </p:spTree>
    <p:extLst>
      <p:ext uri="{BB962C8B-B14F-4D97-AF65-F5344CB8AC3E}">
        <p14:creationId xmlns="" xmlns:p14="http://schemas.microsoft.com/office/powerpoint/2010/main" val="1762694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8662" y="2214554"/>
            <a:ext cx="7408333" cy="3450696"/>
          </a:xfrm>
        </p:spPr>
        <p:txBody>
          <a:bodyPr>
            <a:normAutofit/>
          </a:bodyPr>
          <a:lstStyle/>
          <a:p>
            <a:pPr>
              <a:buNone/>
            </a:pPr>
            <a:r>
              <a:rPr lang="id-ID" sz="3200" dirty="0" smtClean="0"/>
              <a:t>KKP terdiri atas (</a:t>
            </a:r>
            <a:r>
              <a:rPr lang="id-ID" sz="3200" i="1" dirty="0" smtClean="0"/>
              <a:t>PP No. 60/2007) </a:t>
            </a:r>
            <a:r>
              <a:rPr lang="id-ID" sz="3200" dirty="0" smtClean="0"/>
              <a:t>: </a:t>
            </a:r>
          </a:p>
          <a:p>
            <a:pPr lvl="1"/>
            <a:r>
              <a:rPr lang="id-ID" sz="3200" dirty="0" smtClean="0"/>
              <a:t>Taman Nasional Perairan, </a:t>
            </a:r>
          </a:p>
          <a:p>
            <a:pPr lvl="1"/>
            <a:r>
              <a:rPr lang="id-ID" sz="3200" dirty="0" smtClean="0"/>
              <a:t>Taman Wisata </a:t>
            </a:r>
            <a:r>
              <a:rPr lang="fi-FI" sz="3200" dirty="0" smtClean="0"/>
              <a:t>Perairan, </a:t>
            </a:r>
            <a:endParaRPr lang="id-ID" sz="3200" dirty="0" smtClean="0"/>
          </a:p>
          <a:p>
            <a:pPr lvl="1"/>
            <a:r>
              <a:rPr lang="fi-FI" sz="3200" dirty="0" smtClean="0"/>
              <a:t>Suaka Alam Perairan, </a:t>
            </a:r>
            <a:endParaRPr lang="id-ID" sz="3200" dirty="0" smtClean="0"/>
          </a:p>
          <a:p>
            <a:pPr lvl="1"/>
            <a:r>
              <a:rPr lang="fi-FI" sz="3200" dirty="0" smtClean="0"/>
              <a:t>Suaka Perikanan. </a:t>
            </a:r>
            <a:endParaRPr lang="id-ID" sz="3200" dirty="0"/>
          </a:p>
        </p:txBody>
      </p:sp>
      <p:sp>
        <p:nvSpPr>
          <p:cNvPr id="3" name="Title 2"/>
          <p:cNvSpPr>
            <a:spLocks noGrp="1"/>
          </p:cNvSpPr>
          <p:nvPr>
            <p:ph type="title"/>
          </p:nvPr>
        </p:nvSpPr>
        <p:spPr/>
        <p:txBody>
          <a:bodyPr/>
          <a:lstStyle/>
          <a:p>
            <a:endParaRPr lang="id-ID"/>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5" y="642918"/>
            <a:ext cx="8286808" cy="5786478"/>
          </a:xfrm>
        </p:spPr>
        <p:txBody>
          <a:bodyPr>
            <a:normAutofit fontScale="92500"/>
          </a:bodyPr>
          <a:lstStyle/>
          <a:p>
            <a:pPr>
              <a:buNone/>
            </a:pPr>
            <a:r>
              <a:rPr lang="fi-FI" b="1" dirty="0" smtClean="0">
                <a:solidFill>
                  <a:srgbClr val="FF0000"/>
                </a:solidFill>
              </a:rPr>
              <a:t>Taman Nasional Perairan </a:t>
            </a:r>
            <a:endParaRPr lang="id-ID" b="1" dirty="0" smtClean="0">
              <a:solidFill>
                <a:srgbClr val="FF0000"/>
              </a:solidFill>
            </a:endParaRPr>
          </a:p>
          <a:p>
            <a:pPr lvl="1"/>
            <a:r>
              <a:rPr lang="fi-FI" dirty="0" smtClean="0"/>
              <a:t>kawasan konservasi</a:t>
            </a:r>
            <a:r>
              <a:rPr lang="id-ID" dirty="0" smtClean="0"/>
              <a:t> perairan yang mempunyai ekosistem asli, yang </a:t>
            </a:r>
            <a:r>
              <a:rPr lang="fi-FI" dirty="0" smtClean="0"/>
              <a:t>dimanfaatkan untuk tujuan penelitian, ilmu pengetahuan,</a:t>
            </a:r>
            <a:r>
              <a:rPr lang="id-ID" dirty="0" smtClean="0"/>
              <a:t> pendidikan, kegiatan yang menunjang perikanan yang berkelanjutan, wisata perairan, dan rekreasi. </a:t>
            </a:r>
          </a:p>
          <a:p>
            <a:pPr>
              <a:buNone/>
            </a:pPr>
            <a:r>
              <a:rPr lang="fi-FI" b="1" dirty="0" smtClean="0">
                <a:solidFill>
                  <a:srgbClr val="FF0000"/>
                </a:solidFill>
              </a:rPr>
              <a:t>Suaka Alam Perairan</a:t>
            </a:r>
            <a:r>
              <a:rPr lang="id-ID" b="1" dirty="0" smtClean="0">
                <a:solidFill>
                  <a:srgbClr val="FF0000"/>
                </a:solidFill>
              </a:rPr>
              <a:t>:</a:t>
            </a:r>
          </a:p>
          <a:p>
            <a:pPr lvl="1"/>
            <a:r>
              <a:rPr lang="fi-FI" dirty="0" smtClean="0"/>
              <a:t>kawasan konservasi perairan</a:t>
            </a:r>
            <a:r>
              <a:rPr lang="id-ID" dirty="0" smtClean="0"/>
              <a:t> dengan ciri khas tertentu untuk tujuan perlindungan </a:t>
            </a:r>
            <a:r>
              <a:rPr lang="fi-FI" dirty="0" smtClean="0"/>
              <a:t>keanekaragaman jenis ikan dan ekosistemnya.  </a:t>
            </a:r>
          </a:p>
          <a:p>
            <a:pPr>
              <a:buNone/>
            </a:pPr>
            <a:r>
              <a:rPr lang="fi-FI" b="1" dirty="0" smtClean="0">
                <a:solidFill>
                  <a:srgbClr val="FF0000"/>
                </a:solidFill>
              </a:rPr>
              <a:t>Taman Wisata Perairan</a:t>
            </a:r>
            <a:r>
              <a:rPr lang="id-ID" b="1" dirty="0" smtClean="0">
                <a:solidFill>
                  <a:srgbClr val="FF0000"/>
                </a:solidFill>
              </a:rPr>
              <a:t>:</a:t>
            </a:r>
            <a:r>
              <a:rPr lang="fi-FI" b="1" dirty="0" smtClean="0">
                <a:solidFill>
                  <a:srgbClr val="FF0000"/>
                </a:solidFill>
              </a:rPr>
              <a:t> </a:t>
            </a:r>
            <a:endParaRPr lang="id-ID" b="1" dirty="0" smtClean="0">
              <a:solidFill>
                <a:srgbClr val="FF0000"/>
              </a:solidFill>
            </a:endParaRPr>
          </a:p>
          <a:p>
            <a:pPr lvl="1"/>
            <a:r>
              <a:rPr lang="fi-FI" dirty="0" smtClean="0"/>
              <a:t>kawasan konservasi </a:t>
            </a:r>
            <a:r>
              <a:rPr lang="id-ID" dirty="0" smtClean="0"/>
              <a:t>perairan dengan tujuan untuk dimanfaatkan bagi </a:t>
            </a:r>
            <a:r>
              <a:rPr lang="nl-NL" dirty="0" smtClean="0"/>
              <a:t>kepentingan wisata perairan dan rekreasi. </a:t>
            </a:r>
          </a:p>
          <a:p>
            <a:pPr>
              <a:buNone/>
            </a:pPr>
            <a:r>
              <a:rPr lang="fi-FI" b="1" dirty="0" smtClean="0">
                <a:solidFill>
                  <a:srgbClr val="FF0000"/>
                </a:solidFill>
              </a:rPr>
              <a:t>Suaka Perikanan</a:t>
            </a:r>
            <a:r>
              <a:rPr lang="id-ID" b="1" dirty="0" smtClean="0">
                <a:solidFill>
                  <a:srgbClr val="FF0000"/>
                </a:solidFill>
              </a:rPr>
              <a:t>:</a:t>
            </a:r>
          </a:p>
          <a:p>
            <a:pPr lvl="1"/>
            <a:r>
              <a:rPr lang="fi-FI" dirty="0" smtClean="0"/>
              <a:t>kawasan perairan tertentu, baik</a:t>
            </a:r>
            <a:r>
              <a:rPr lang="id-ID" dirty="0" smtClean="0"/>
              <a:t> air tawar, payau, maupun laut dengan kondisi dan ciri tertentu sebagai tempat berlindung/berkembang biak jenis sumber daya ikan tertentu, yang berfungsi sebagai daerah perlindungan. </a:t>
            </a:r>
            <a:endParaRPr lang="id-ID"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id-ID" b="1" dirty="0">
                <a:solidFill>
                  <a:schemeClr val="tx1"/>
                </a:solidFill>
              </a:rPr>
              <a:t>Theodore Roosevelt (1902) </a:t>
            </a:r>
            <a:r>
              <a:rPr lang="id-ID" b="1" dirty="0" smtClean="0">
                <a:solidFill>
                  <a:schemeClr val="tx1"/>
                </a:solidFill>
              </a:rPr>
              <a:t> </a:t>
            </a:r>
            <a:r>
              <a:rPr lang="id-ID" dirty="0"/>
              <a:t>orang Amerika pertama yang mengemukakan tentang konsep konservasi.</a:t>
            </a:r>
          </a:p>
          <a:p>
            <a:endParaRPr lang="id-ID" dirty="0" smtClean="0"/>
          </a:p>
          <a:p>
            <a:r>
              <a:rPr lang="id-ID" dirty="0" smtClean="0"/>
              <a:t>Konservasi </a:t>
            </a:r>
            <a:r>
              <a:rPr lang="id-ID" dirty="0" smtClean="0">
                <a:sym typeface="Wingdings" pitchFamily="2" charset="2"/>
              </a:rPr>
              <a:t> </a:t>
            </a:r>
            <a:r>
              <a:rPr lang="id-ID" dirty="0" smtClean="0"/>
              <a:t>Conservation :</a:t>
            </a:r>
          </a:p>
          <a:p>
            <a:pPr lvl="1"/>
            <a:r>
              <a:rPr lang="id-ID" i="1" dirty="0" smtClean="0"/>
              <a:t>con</a:t>
            </a:r>
            <a:r>
              <a:rPr lang="id-ID" dirty="0" smtClean="0"/>
              <a:t> </a:t>
            </a:r>
            <a:r>
              <a:rPr lang="id-ID" dirty="0"/>
              <a:t>(together)  </a:t>
            </a:r>
            <a:r>
              <a:rPr lang="id-ID" dirty="0" smtClean="0">
                <a:sym typeface="Wingdings" pitchFamily="2" charset="2"/>
              </a:rPr>
              <a:t> bersama-sama</a:t>
            </a:r>
            <a:endParaRPr lang="id-ID" dirty="0" smtClean="0"/>
          </a:p>
          <a:p>
            <a:pPr lvl="1"/>
            <a:r>
              <a:rPr lang="id-ID" i="1" dirty="0" smtClean="0"/>
              <a:t>servare</a:t>
            </a:r>
            <a:r>
              <a:rPr lang="id-ID" dirty="0" smtClean="0"/>
              <a:t> </a:t>
            </a:r>
            <a:r>
              <a:rPr lang="id-ID" dirty="0"/>
              <a:t>(keep/save) </a:t>
            </a:r>
            <a:r>
              <a:rPr lang="id-ID" dirty="0" smtClean="0"/>
              <a:t> </a:t>
            </a:r>
            <a:r>
              <a:rPr lang="id-ID" dirty="0" smtClean="0">
                <a:sym typeface="Wingdings" pitchFamily="2" charset="2"/>
              </a:rPr>
              <a:t> </a:t>
            </a:r>
            <a:r>
              <a:rPr lang="id-ID" dirty="0" smtClean="0"/>
              <a:t> </a:t>
            </a:r>
            <a:r>
              <a:rPr lang="id-ID" dirty="0"/>
              <a:t>upaya memelihara apa yang kita </a:t>
            </a:r>
            <a:r>
              <a:rPr lang="id-ID" dirty="0" smtClean="0"/>
              <a:t>miliki </a:t>
            </a:r>
            <a:r>
              <a:rPr lang="id-ID" dirty="0"/>
              <a:t>(keep/save what you </a:t>
            </a:r>
            <a:r>
              <a:rPr lang="id-ID" dirty="0" smtClean="0"/>
              <a:t>have) dan menggunakannya secara </a:t>
            </a:r>
            <a:r>
              <a:rPr lang="id-ID" dirty="0"/>
              <a:t>bijaksana (wise use). </a:t>
            </a:r>
            <a:endParaRPr lang="id-ID" dirty="0" smtClean="0"/>
          </a:p>
          <a:p>
            <a:pPr marL="0" indent="0">
              <a:buNone/>
            </a:pPr>
            <a:endParaRPr lang="id-ID" dirty="0"/>
          </a:p>
        </p:txBody>
      </p:sp>
      <p:sp>
        <p:nvSpPr>
          <p:cNvPr id="2" name="Title 1"/>
          <p:cNvSpPr>
            <a:spLocks noGrp="1"/>
          </p:cNvSpPr>
          <p:nvPr>
            <p:ph type="title"/>
          </p:nvPr>
        </p:nvSpPr>
        <p:spPr/>
        <p:txBody>
          <a:bodyPr/>
          <a:lstStyle/>
          <a:p>
            <a:r>
              <a:rPr lang="id-ID" dirty="0" smtClean="0">
                <a:solidFill>
                  <a:schemeClr val="tx1"/>
                </a:solidFill>
              </a:rPr>
              <a:t>1. PENGANTAR</a:t>
            </a:r>
            <a:endParaRPr lang="id-ID" dirty="0">
              <a:solidFill>
                <a:schemeClr val="tx1"/>
              </a:solidFill>
            </a:endParaRPr>
          </a:p>
        </p:txBody>
      </p:sp>
      <p:sp>
        <p:nvSpPr>
          <p:cNvPr id="4" name="TextBox 3"/>
          <p:cNvSpPr txBox="1"/>
          <p:nvPr/>
        </p:nvSpPr>
        <p:spPr>
          <a:xfrm>
            <a:off x="953364" y="1859421"/>
            <a:ext cx="5688632" cy="461665"/>
          </a:xfrm>
          <a:prstGeom prst="rect">
            <a:avLst/>
          </a:prstGeom>
          <a:noFill/>
        </p:spPr>
        <p:txBody>
          <a:bodyPr wrap="square" rtlCol="0">
            <a:spAutoFit/>
          </a:bodyPr>
          <a:lstStyle/>
          <a:p>
            <a:r>
              <a:rPr lang="id-ID" sz="2400" b="1" dirty="0" smtClean="0"/>
              <a:t>PENGERTIAN KONSERVASI:</a:t>
            </a:r>
            <a:endParaRPr lang="id-ID" sz="2400" b="1" dirty="0"/>
          </a:p>
        </p:txBody>
      </p:sp>
    </p:spTree>
    <p:extLst>
      <p:ext uri="{BB962C8B-B14F-4D97-AF65-F5344CB8AC3E}">
        <p14:creationId xmlns="" xmlns:p14="http://schemas.microsoft.com/office/powerpoint/2010/main" val="2880675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060848"/>
            <a:ext cx="8640960" cy="4065315"/>
          </a:xfrm>
        </p:spPr>
        <p:txBody>
          <a:bodyPr>
            <a:normAutofit fontScale="92500"/>
          </a:bodyPr>
          <a:lstStyle/>
          <a:p>
            <a:pPr marL="0" indent="0">
              <a:buNone/>
            </a:pPr>
            <a:r>
              <a:rPr lang="id-ID" dirty="0" smtClean="0"/>
              <a:t>Kawasan </a:t>
            </a:r>
            <a:r>
              <a:rPr lang="id-ID" dirty="0"/>
              <a:t>konservasi perairan yang terlindungi dengan baik, secara ekologis akan mengakibatkan beberapa hal berikut terkait dengan perikanan: </a:t>
            </a:r>
            <a:endParaRPr lang="id-ID" dirty="0" smtClean="0"/>
          </a:p>
          <a:p>
            <a:r>
              <a:rPr lang="id-ID" dirty="0" smtClean="0"/>
              <a:t>(</a:t>
            </a:r>
            <a:r>
              <a:rPr lang="id-ID" dirty="0"/>
              <a:t>1) habitat </a:t>
            </a:r>
            <a:r>
              <a:rPr lang="id-ID" dirty="0" smtClean="0"/>
              <a:t>yg </a:t>
            </a:r>
            <a:r>
              <a:rPr lang="id-ID" dirty="0"/>
              <a:t>lebih cocok dan tidak terganggu </a:t>
            </a:r>
            <a:r>
              <a:rPr lang="id-ID" dirty="0" smtClean="0"/>
              <a:t>utk </a:t>
            </a:r>
            <a:r>
              <a:rPr lang="id-ID" dirty="0"/>
              <a:t>pemijahan induk; </a:t>
            </a:r>
            <a:endParaRPr lang="id-ID" dirty="0" smtClean="0"/>
          </a:p>
          <a:p>
            <a:r>
              <a:rPr lang="id-ID" dirty="0" smtClean="0"/>
              <a:t>(</a:t>
            </a:r>
            <a:r>
              <a:rPr lang="id-ID" dirty="0"/>
              <a:t>2) meningkatnya jumlah stok induk; </a:t>
            </a:r>
            <a:endParaRPr lang="id-ID" dirty="0" smtClean="0"/>
          </a:p>
          <a:p>
            <a:r>
              <a:rPr lang="id-ID" dirty="0" smtClean="0"/>
              <a:t>(</a:t>
            </a:r>
            <a:r>
              <a:rPr lang="id-ID" dirty="0"/>
              <a:t>3) ukuran (body size) dari stok induk yang lebih </a:t>
            </a:r>
            <a:r>
              <a:rPr lang="id-ID" dirty="0" smtClean="0"/>
              <a:t>besar</a:t>
            </a:r>
            <a:r>
              <a:rPr lang="id-ID" dirty="0"/>
              <a:t>;</a:t>
            </a:r>
            <a:r>
              <a:rPr lang="id-ID" dirty="0" smtClean="0"/>
              <a:t> </a:t>
            </a:r>
          </a:p>
          <a:p>
            <a:r>
              <a:rPr lang="id-ID" dirty="0" smtClean="0"/>
              <a:t>(</a:t>
            </a:r>
            <a:r>
              <a:rPr lang="id-ID" dirty="0"/>
              <a:t>4) larva dan recruit hasil reproduksi lebih banyak. </a:t>
            </a:r>
            <a:endParaRPr lang="id-ID" dirty="0" smtClean="0"/>
          </a:p>
          <a:p>
            <a:endParaRPr lang="id-ID" dirty="0"/>
          </a:p>
          <a:p>
            <a:pPr>
              <a:buNone/>
            </a:pPr>
            <a:r>
              <a:rPr lang="id-ID" dirty="0" smtClean="0">
                <a:sym typeface="Wingdings" pitchFamily="2" charset="2"/>
              </a:rPr>
              <a:t> </a:t>
            </a:r>
            <a:r>
              <a:rPr lang="id-ID" dirty="0" smtClean="0"/>
              <a:t>Sebagai </a:t>
            </a:r>
            <a:r>
              <a:rPr lang="id-ID" dirty="0"/>
              <a:t>akibatnya, terjadi kepastian dan keberhasilan pemijahan pada wilayah kawasan konservasi. </a:t>
            </a:r>
            <a:endParaRPr lang="id-ID" dirty="0" smtClean="0"/>
          </a:p>
        </p:txBody>
      </p:sp>
      <p:sp>
        <p:nvSpPr>
          <p:cNvPr id="3" name="Title 2"/>
          <p:cNvSpPr>
            <a:spLocks noGrp="1"/>
          </p:cNvSpPr>
          <p:nvPr>
            <p:ph type="title"/>
          </p:nvPr>
        </p:nvSpPr>
        <p:spPr/>
        <p:txBody>
          <a:bodyPr/>
          <a:lstStyle/>
          <a:p>
            <a:r>
              <a:rPr lang="id-ID" dirty="0" smtClean="0">
                <a:solidFill>
                  <a:schemeClr val="tx1"/>
                </a:solidFill>
              </a:rPr>
              <a:t>Manfaat KKP</a:t>
            </a:r>
            <a:endParaRPr lang="id-ID" dirty="0">
              <a:solidFill>
                <a:schemeClr val="tx1"/>
              </a:solidFill>
            </a:endParaRPr>
          </a:p>
        </p:txBody>
      </p:sp>
    </p:spTree>
    <p:extLst>
      <p:ext uri="{BB962C8B-B14F-4D97-AF65-F5344CB8AC3E}">
        <p14:creationId xmlns="" xmlns:p14="http://schemas.microsoft.com/office/powerpoint/2010/main" val="1101334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772816"/>
            <a:ext cx="8424936" cy="4536504"/>
          </a:xfrm>
        </p:spPr>
        <p:txBody>
          <a:bodyPr>
            <a:normAutofit fontScale="92500" lnSpcReduction="20000"/>
          </a:bodyPr>
          <a:lstStyle/>
          <a:p>
            <a:pPr marL="0" indent="0">
              <a:buNone/>
            </a:pPr>
            <a:r>
              <a:rPr lang="id-ID" dirty="0">
                <a:solidFill>
                  <a:schemeClr val="tx1"/>
                </a:solidFill>
              </a:rPr>
              <a:t>Peran Kawasan Konservasi Sumberdaya Perairan : </a:t>
            </a:r>
            <a:endParaRPr lang="id-ID" dirty="0" smtClean="0">
              <a:solidFill>
                <a:schemeClr val="tx1"/>
              </a:solidFill>
            </a:endParaRPr>
          </a:p>
          <a:p>
            <a:pPr marL="457200" indent="-457200">
              <a:buAutoNum type="arabicParenBoth"/>
            </a:pPr>
            <a:r>
              <a:rPr lang="id-ID" dirty="0" smtClean="0"/>
              <a:t>ekspor </a:t>
            </a:r>
            <a:r>
              <a:rPr lang="id-ID" dirty="0"/>
              <a:t>telur dan larva ke luar wilayah KKP yang menjadi wilayah Fishing Ground nelayan; </a:t>
            </a:r>
            <a:endParaRPr lang="id-ID" dirty="0" smtClean="0"/>
          </a:p>
          <a:p>
            <a:pPr marL="457200" indent="-457200">
              <a:buAutoNum type="arabicParenBoth"/>
            </a:pPr>
            <a:r>
              <a:rPr lang="id-ID" dirty="0" smtClean="0"/>
              <a:t>kelompok </a:t>
            </a:r>
            <a:r>
              <a:rPr lang="id-ID" dirty="0"/>
              <a:t>recruit; </a:t>
            </a:r>
          </a:p>
          <a:p>
            <a:pPr marL="457200" indent="-457200">
              <a:buAutoNum type="arabicParenBoth"/>
            </a:pPr>
            <a:r>
              <a:rPr lang="id-ID" dirty="0" smtClean="0"/>
              <a:t>penambahan </a:t>
            </a:r>
            <a:r>
              <a:rPr lang="id-ID" dirty="0"/>
              <a:t>stok yang siap ambil di dalam wilayah penangkapan. </a:t>
            </a:r>
            <a:endParaRPr lang="id-ID" dirty="0" smtClean="0"/>
          </a:p>
          <a:p>
            <a:pPr marL="0" indent="0">
              <a:buNone/>
            </a:pPr>
            <a:endParaRPr lang="id-ID" dirty="0" smtClean="0"/>
          </a:p>
          <a:p>
            <a:pPr marL="0" indent="0">
              <a:buNone/>
            </a:pPr>
            <a:r>
              <a:rPr lang="id-ID" dirty="0" smtClean="0">
                <a:solidFill>
                  <a:schemeClr val="tx1"/>
                </a:solidFill>
              </a:rPr>
              <a:t>Indikator keberhasilan </a:t>
            </a:r>
            <a:r>
              <a:rPr lang="id-ID" dirty="0" smtClean="0">
                <a:sym typeface="Wingdings" pitchFamily="2" charset="2"/>
              </a:rPr>
              <a:t></a:t>
            </a:r>
            <a:r>
              <a:rPr lang="id-ID" dirty="0" smtClean="0"/>
              <a:t> </a:t>
            </a:r>
            <a:r>
              <a:rPr lang="id-ID" dirty="0"/>
              <a:t>peningkatan hasil tangkapan nelayan di luar kawasan konservasi </a:t>
            </a:r>
            <a:r>
              <a:rPr lang="id-ID" dirty="0" smtClean="0"/>
              <a:t>beberapa </a:t>
            </a:r>
            <a:r>
              <a:rPr lang="id-ID" dirty="0"/>
              <a:t>saat setelah dilakukan penerapan KKP secara konsisten. </a:t>
            </a:r>
            <a:endParaRPr lang="id-ID" dirty="0" smtClean="0"/>
          </a:p>
          <a:p>
            <a:pPr marL="0" indent="0">
              <a:buNone/>
            </a:pPr>
            <a:endParaRPr lang="id-ID" dirty="0" smtClean="0"/>
          </a:p>
          <a:p>
            <a:pPr marL="0" indent="0">
              <a:buNone/>
            </a:pPr>
            <a:r>
              <a:rPr lang="id-ID" dirty="0" smtClean="0"/>
              <a:t>Keberhasilan </a:t>
            </a:r>
            <a:r>
              <a:rPr lang="id-ID" dirty="0"/>
              <a:t>pemijahan di dalam wilayah Kawasan Konservasi perairan dibuktikan memberikan dampak langsung pada perbaikan stok sumberdaya perikanan di luar wilayah kawasan konservasi laut (Gell &amp; Robert, 2002; PISCO, 2002)</a:t>
            </a:r>
          </a:p>
          <a:p>
            <a:pPr marL="0" indent="0">
              <a:buNone/>
            </a:pPr>
            <a:endParaRPr lang="id-ID" dirty="0"/>
          </a:p>
        </p:txBody>
      </p:sp>
    </p:spTree>
    <p:extLst>
      <p:ext uri="{BB962C8B-B14F-4D97-AF65-F5344CB8AC3E}">
        <p14:creationId xmlns="" xmlns:p14="http://schemas.microsoft.com/office/powerpoint/2010/main" val="737764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5" name="Picture 2" descr="D:\01 UNILA\BAHAN KULIAH\KONSERVASI\Picture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7799"/>
            <a:ext cx="9143999" cy="6857999"/>
          </a:xfrm>
          <a:prstGeom prst="rect">
            <a:avLst/>
          </a:prstGeom>
          <a:noFill/>
          <a:extLst>
            <a:ext uri="{909E8E84-426E-40DD-AFC4-6F175D3DCCD1}">
              <a14:hiddenFill xmlns="" xmlns:a14="http://schemas.microsoft.com/office/drawing/2010/main">
                <a:solidFill>
                  <a:srgbClr val="FFFFFF"/>
                </a:solidFill>
              </a14:hiddenFill>
            </a:ext>
          </a:extLst>
        </p:spPr>
      </p:pic>
      <p:sp>
        <p:nvSpPr>
          <p:cNvPr id="132098" name="Line 5"/>
          <p:cNvSpPr>
            <a:spLocks noChangeShapeType="1"/>
          </p:cNvSpPr>
          <p:nvPr/>
        </p:nvSpPr>
        <p:spPr bwMode="auto">
          <a:xfrm>
            <a:off x="2090738" y="5830888"/>
            <a:ext cx="3919537" cy="798512"/>
          </a:xfrm>
          <a:prstGeom prst="line">
            <a:avLst/>
          </a:prstGeom>
          <a:noFill/>
          <a:ln w="9525">
            <a:solidFill>
              <a:schemeClr val="bg1"/>
            </a:solidFill>
            <a:round/>
            <a:headEnd/>
            <a:tailEnd/>
          </a:ln>
          <a:extLst>
            <a:ext uri="{909E8E84-426E-40DD-AFC4-6F175D3DCCD1}">
              <a14:hiddenFill xmlns="" xmlns:a14="http://schemas.microsoft.com/office/drawing/2010/main">
                <a:noFill/>
              </a14:hiddenFill>
            </a:ext>
          </a:extLst>
        </p:spPr>
        <p:txBody>
          <a:bodyPr/>
          <a:lstStyle/>
          <a:p>
            <a:endParaRPr lang="id-ID"/>
          </a:p>
        </p:txBody>
      </p:sp>
      <p:sp>
        <p:nvSpPr>
          <p:cNvPr id="132099" name="Line 6"/>
          <p:cNvSpPr>
            <a:spLocks noChangeShapeType="1"/>
          </p:cNvSpPr>
          <p:nvPr/>
        </p:nvSpPr>
        <p:spPr bwMode="auto">
          <a:xfrm flipV="1">
            <a:off x="6010275" y="6367463"/>
            <a:ext cx="798513" cy="276225"/>
          </a:xfrm>
          <a:prstGeom prst="line">
            <a:avLst/>
          </a:prstGeom>
          <a:noFill/>
          <a:ln w="9525">
            <a:solidFill>
              <a:schemeClr val="bg1"/>
            </a:solidFill>
            <a:round/>
            <a:headEnd/>
            <a:tailEnd/>
          </a:ln>
          <a:extLst>
            <a:ext uri="{909E8E84-426E-40DD-AFC4-6F175D3DCCD1}">
              <a14:hiddenFill xmlns="" xmlns:a14="http://schemas.microsoft.com/office/drawing/2010/main">
                <a:noFill/>
              </a14:hiddenFill>
            </a:ext>
          </a:extLst>
        </p:spPr>
        <p:txBody>
          <a:bodyPr/>
          <a:lstStyle/>
          <a:p>
            <a:endParaRPr lang="id-ID"/>
          </a:p>
        </p:txBody>
      </p:sp>
      <p:sp>
        <p:nvSpPr>
          <p:cNvPr id="132100" name="Line 7"/>
          <p:cNvSpPr>
            <a:spLocks noChangeShapeType="1"/>
          </p:cNvSpPr>
          <p:nvPr/>
        </p:nvSpPr>
        <p:spPr bwMode="auto">
          <a:xfrm flipV="1">
            <a:off x="6808788" y="5178425"/>
            <a:ext cx="696912" cy="1189038"/>
          </a:xfrm>
          <a:prstGeom prst="line">
            <a:avLst/>
          </a:prstGeom>
          <a:noFill/>
          <a:ln w="9525">
            <a:solidFill>
              <a:schemeClr val="bg1"/>
            </a:solidFill>
            <a:round/>
            <a:headEnd/>
            <a:tailEnd/>
          </a:ln>
          <a:extLst>
            <a:ext uri="{909E8E84-426E-40DD-AFC4-6F175D3DCCD1}">
              <a14:hiddenFill xmlns="" xmlns:a14="http://schemas.microsoft.com/office/drawing/2010/main">
                <a:noFill/>
              </a14:hiddenFill>
            </a:ext>
          </a:extLst>
        </p:spPr>
        <p:txBody>
          <a:bodyPr/>
          <a:lstStyle/>
          <a:p>
            <a:endParaRPr lang="id-ID"/>
          </a:p>
        </p:txBody>
      </p:sp>
      <p:sp>
        <p:nvSpPr>
          <p:cNvPr id="132101" name="Line 8"/>
          <p:cNvSpPr>
            <a:spLocks noChangeShapeType="1"/>
          </p:cNvSpPr>
          <p:nvPr/>
        </p:nvSpPr>
        <p:spPr bwMode="auto">
          <a:xfrm flipV="1">
            <a:off x="7505700" y="4046538"/>
            <a:ext cx="231775" cy="1131887"/>
          </a:xfrm>
          <a:prstGeom prst="line">
            <a:avLst/>
          </a:prstGeom>
          <a:noFill/>
          <a:ln w="9525">
            <a:solidFill>
              <a:schemeClr val="bg1"/>
            </a:solidFill>
            <a:round/>
            <a:headEnd/>
            <a:tailEnd/>
          </a:ln>
          <a:extLst>
            <a:ext uri="{909E8E84-426E-40DD-AFC4-6F175D3DCCD1}">
              <a14:hiddenFill xmlns="" xmlns:a14="http://schemas.microsoft.com/office/drawing/2010/main">
                <a:noFill/>
              </a14:hiddenFill>
            </a:ext>
          </a:extLst>
        </p:spPr>
        <p:txBody>
          <a:bodyPr/>
          <a:lstStyle/>
          <a:p>
            <a:endParaRPr lang="id-ID"/>
          </a:p>
        </p:txBody>
      </p:sp>
      <p:sp>
        <p:nvSpPr>
          <p:cNvPr id="132102" name="Line 9"/>
          <p:cNvSpPr>
            <a:spLocks noChangeShapeType="1"/>
          </p:cNvSpPr>
          <p:nvPr/>
        </p:nvSpPr>
        <p:spPr bwMode="auto">
          <a:xfrm flipH="1" flipV="1">
            <a:off x="7578725" y="3609975"/>
            <a:ext cx="173038" cy="420688"/>
          </a:xfrm>
          <a:prstGeom prst="line">
            <a:avLst/>
          </a:prstGeom>
          <a:noFill/>
          <a:ln w="9525">
            <a:solidFill>
              <a:schemeClr val="bg1"/>
            </a:solidFill>
            <a:round/>
            <a:headEnd/>
            <a:tailEnd/>
          </a:ln>
          <a:extLst>
            <a:ext uri="{909E8E84-426E-40DD-AFC4-6F175D3DCCD1}">
              <a14:hiddenFill xmlns="" xmlns:a14="http://schemas.microsoft.com/office/drawing/2010/main">
                <a:noFill/>
              </a14:hiddenFill>
            </a:ext>
          </a:extLst>
        </p:spPr>
        <p:txBody>
          <a:bodyPr/>
          <a:lstStyle/>
          <a:p>
            <a:endParaRPr lang="id-ID"/>
          </a:p>
        </p:txBody>
      </p:sp>
      <p:sp>
        <p:nvSpPr>
          <p:cNvPr id="132103" name="Line 10"/>
          <p:cNvSpPr>
            <a:spLocks noChangeShapeType="1"/>
          </p:cNvSpPr>
          <p:nvPr/>
        </p:nvSpPr>
        <p:spPr bwMode="auto">
          <a:xfrm flipH="1" flipV="1">
            <a:off x="6286500" y="2827338"/>
            <a:ext cx="1292225" cy="796925"/>
          </a:xfrm>
          <a:prstGeom prst="line">
            <a:avLst/>
          </a:prstGeom>
          <a:noFill/>
          <a:ln w="9525">
            <a:solidFill>
              <a:schemeClr val="bg1"/>
            </a:solidFill>
            <a:round/>
            <a:headEnd/>
            <a:tailEnd/>
          </a:ln>
          <a:extLst>
            <a:ext uri="{909E8E84-426E-40DD-AFC4-6F175D3DCCD1}">
              <a14:hiddenFill xmlns="" xmlns:a14="http://schemas.microsoft.com/office/drawing/2010/main">
                <a:noFill/>
              </a14:hiddenFill>
            </a:ext>
          </a:extLst>
        </p:spPr>
        <p:txBody>
          <a:bodyPr/>
          <a:lstStyle/>
          <a:p>
            <a:endParaRPr lang="id-ID"/>
          </a:p>
        </p:txBody>
      </p:sp>
      <p:sp>
        <p:nvSpPr>
          <p:cNvPr id="132104" name="Line 11"/>
          <p:cNvSpPr>
            <a:spLocks noChangeShapeType="1"/>
          </p:cNvSpPr>
          <p:nvPr/>
        </p:nvSpPr>
        <p:spPr bwMode="auto">
          <a:xfrm flipH="1" flipV="1">
            <a:off x="5022850" y="1433513"/>
            <a:ext cx="1263650" cy="1393825"/>
          </a:xfrm>
          <a:prstGeom prst="line">
            <a:avLst/>
          </a:prstGeom>
          <a:noFill/>
          <a:ln w="9525">
            <a:solidFill>
              <a:schemeClr val="bg1"/>
            </a:solidFill>
            <a:round/>
            <a:headEnd/>
            <a:tailEnd/>
          </a:ln>
          <a:extLst>
            <a:ext uri="{909E8E84-426E-40DD-AFC4-6F175D3DCCD1}">
              <a14:hiddenFill xmlns="" xmlns:a14="http://schemas.microsoft.com/office/drawing/2010/main">
                <a:noFill/>
              </a14:hiddenFill>
            </a:ext>
          </a:extLst>
        </p:spPr>
        <p:txBody>
          <a:bodyPr/>
          <a:lstStyle/>
          <a:p>
            <a:endParaRPr lang="id-ID"/>
          </a:p>
        </p:txBody>
      </p:sp>
      <p:sp>
        <p:nvSpPr>
          <p:cNvPr id="132105" name="Line 12"/>
          <p:cNvSpPr>
            <a:spLocks noChangeShapeType="1"/>
          </p:cNvSpPr>
          <p:nvPr/>
        </p:nvSpPr>
        <p:spPr bwMode="auto">
          <a:xfrm flipH="1" flipV="1">
            <a:off x="3381375" y="1346200"/>
            <a:ext cx="1641475" cy="87313"/>
          </a:xfrm>
          <a:prstGeom prst="line">
            <a:avLst/>
          </a:prstGeom>
          <a:noFill/>
          <a:ln w="9525">
            <a:solidFill>
              <a:schemeClr val="bg1"/>
            </a:solidFill>
            <a:round/>
            <a:headEnd/>
            <a:tailEnd/>
          </a:ln>
          <a:extLst>
            <a:ext uri="{909E8E84-426E-40DD-AFC4-6F175D3DCCD1}">
              <a14:hiddenFill xmlns="" xmlns:a14="http://schemas.microsoft.com/office/drawing/2010/main">
                <a:noFill/>
              </a14:hiddenFill>
            </a:ext>
          </a:extLst>
        </p:spPr>
        <p:txBody>
          <a:bodyPr/>
          <a:lstStyle/>
          <a:p>
            <a:endParaRPr lang="id-ID"/>
          </a:p>
        </p:txBody>
      </p:sp>
      <p:sp>
        <p:nvSpPr>
          <p:cNvPr id="132106" name="Line 13"/>
          <p:cNvSpPr>
            <a:spLocks noChangeShapeType="1"/>
          </p:cNvSpPr>
          <p:nvPr/>
        </p:nvSpPr>
        <p:spPr bwMode="auto">
          <a:xfrm flipH="1">
            <a:off x="2684463" y="1346200"/>
            <a:ext cx="696912" cy="347663"/>
          </a:xfrm>
          <a:prstGeom prst="line">
            <a:avLst/>
          </a:prstGeom>
          <a:noFill/>
          <a:ln w="9525">
            <a:solidFill>
              <a:schemeClr val="bg1"/>
            </a:solidFill>
            <a:round/>
            <a:headEnd/>
            <a:tailEnd/>
          </a:ln>
          <a:extLst>
            <a:ext uri="{909E8E84-426E-40DD-AFC4-6F175D3DCCD1}">
              <a14:hiddenFill xmlns="" xmlns:a14="http://schemas.microsoft.com/office/drawing/2010/main">
                <a:noFill/>
              </a14:hiddenFill>
            </a:ext>
          </a:extLst>
        </p:spPr>
        <p:txBody>
          <a:bodyPr/>
          <a:lstStyle/>
          <a:p>
            <a:endParaRPr lang="id-ID"/>
          </a:p>
        </p:txBody>
      </p:sp>
      <p:sp>
        <p:nvSpPr>
          <p:cNvPr id="132107" name="Line 14"/>
          <p:cNvSpPr>
            <a:spLocks noChangeShapeType="1"/>
          </p:cNvSpPr>
          <p:nvPr/>
        </p:nvSpPr>
        <p:spPr bwMode="auto">
          <a:xfrm flipH="1">
            <a:off x="2046288" y="1693863"/>
            <a:ext cx="654050" cy="2076450"/>
          </a:xfrm>
          <a:prstGeom prst="line">
            <a:avLst/>
          </a:prstGeom>
          <a:noFill/>
          <a:ln w="9525">
            <a:solidFill>
              <a:schemeClr val="bg1"/>
            </a:solidFill>
            <a:round/>
            <a:headEnd/>
            <a:tailEnd/>
          </a:ln>
          <a:extLst>
            <a:ext uri="{909E8E84-426E-40DD-AFC4-6F175D3DCCD1}">
              <a14:hiddenFill xmlns="" xmlns:a14="http://schemas.microsoft.com/office/drawing/2010/main">
                <a:noFill/>
              </a14:hiddenFill>
            </a:ext>
          </a:extLst>
        </p:spPr>
        <p:txBody>
          <a:bodyPr/>
          <a:lstStyle/>
          <a:p>
            <a:endParaRPr lang="id-ID"/>
          </a:p>
        </p:txBody>
      </p:sp>
      <p:sp>
        <p:nvSpPr>
          <p:cNvPr id="132108" name="Line 15"/>
          <p:cNvSpPr>
            <a:spLocks noChangeShapeType="1"/>
          </p:cNvSpPr>
          <p:nvPr/>
        </p:nvSpPr>
        <p:spPr bwMode="auto">
          <a:xfrm>
            <a:off x="2033588" y="3770313"/>
            <a:ext cx="57150" cy="2044700"/>
          </a:xfrm>
          <a:prstGeom prst="line">
            <a:avLst/>
          </a:prstGeom>
          <a:noFill/>
          <a:ln w="9525">
            <a:solidFill>
              <a:schemeClr val="bg1"/>
            </a:solidFill>
            <a:round/>
            <a:headEnd/>
            <a:tailEnd/>
          </a:ln>
          <a:extLst>
            <a:ext uri="{909E8E84-426E-40DD-AFC4-6F175D3DCCD1}">
              <a14:hiddenFill xmlns="" xmlns:a14="http://schemas.microsoft.com/office/drawing/2010/main">
                <a:noFill/>
              </a14:hiddenFill>
            </a:ext>
          </a:extLst>
        </p:spPr>
        <p:txBody>
          <a:bodyPr/>
          <a:lstStyle/>
          <a:p>
            <a:endParaRPr lang="id-ID"/>
          </a:p>
        </p:txBody>
      </p:sp>
      <p:sp>
        <p:nvSpPr>
          <p:cNvPr id="132109" name="Oval 16"/>
          <p:cNvSpPr>
            <a:spLocks noChangeArrowheads="1"/>
          </p:cNvSpPr>
          <p:nvPr/>
        </p:nvSpPr>
        <p:spPr bwMode="auto">
          <a:xfrm>
            <a:off x="3425825" y="3984625"/>
            <a:ext cx="90488" cy="104775"/>
          </a:xfrm>
          <a:prstGeom prst="ellipse">
            <a:avLst/>
          </a:prstGeom>
          <a:solidFill>
            <a:schemeClr val="bg1"/>
          </a:solidFill>
          <a:ln w="9525">
            <a:solidFill>
              <a:schemeClr val="tx1"/>
            </a:solidFill>
            <a:round/>
            <a:headEnd/>
            <a:tailEnd/>
          </a:ln>
        </p:spPr>
        <p:txBody>
          <a:bodyPr anchor="ctr">
            <a:spAutoFit/>
          </a:bodyPr>
          <a:lstStyle/>
          <a:p>
            <a:endParaRPr lang="en-GB"/>
          </a:p>
        </p:txBody>
      </p:sp>
      <p:grpSp>
        <p:nvGrpSpPr>
          <p:cNvPr id="132110" name="Group 17"/>
          <p:cNvGrpSpPr>
            <a:grpSpLocks/>
          </p:cNvGrpSpPr>
          <p:nvPr/>
        </p:nvGrpSpPr>
        <p:grpSpPr bwMode="auto">
          <a:xfrm>
            <a:off x="4773613" y="2451100"/>
            <a:ext cx="1125537" cy="479425"/>
            <a:chOff x="1734" y="1605"/>
            <a:chExt cx="2373" cy="1161"/>
          </a:xfrm>
        </p:grpSpPr>
        <p:sp>
          <p:nvSpPr>
            <p:cNvPr id="132111" name="Freeform 18"/>
            <p:cNvSpPr>
              <a:spLocks/>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12" name="Freeform 19"/>
            <p:cNvSpPr>
              <a:spLocks/>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13" name="Freeform 20"/>
            <p:cNvSpPr>
              <a:spLocks/>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14" name="Freeform 21"/>
            <p:cNvSpPr>
              <a:spLocks/>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15" name="Freeform 22"/>
            <p:cNvSpPr>
              <a:spLocks/>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16" name="Freeform 23"/>
            <p:cNvSpPr>
              <a:spLocks/>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17" name="Freeform 24"/>
            <p:cNvSpPr>
              <a:spLocks/>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18" name="Freeform 25"/>
            <p:cNvSpPr>
              <a:spLocks/>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19" name="Freeform 26"/>
            <p:cNvSpPr>
              <a:spLocks/>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20" name="Oval 27"/>
            <p:cNvSpPr>
              <a:spLocks noChangeArrowheads="1"/>
            </p:cNvSpPr>
            <p:nvPr/>
          </p:nvSpPr>
          <p:spPr bwMode="auto">
            <a:xfrm>
              <a:off x="2004" y="1987"/>
              <a:ext cx="81" cy="56"/>
            </a:xfrm>
            <a:prstGeom prst="ellipse">
              <a:avLst/>
            </a:pr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121" name="Oval 28"/>
            <p:cNvSpPr>
              <a:spLocks noChangeArrowheads="1"/>
            </p:cNvSpPr>
            <p:nvPr/>
          </p:nvSpPr>
          <p:spPr bwMode="auto">
            <a:xfrm>
              <a:off x="1974" y="1956"/>
              <a:ext cx="135" cy="120"/>
            </a:xfrm>
            <a:prstGeom prst="ellipse">
              <a:avLst/>
            </a:pr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122" name="Group 29"/>
          <p:cNvGrpSpPr>
            <a:grpSpLocks noChangeAspect="1"/>
          </p:cNvGrpSpPr>
          <p:nvPr/>
        </p:nvGrpSpPr>
        <p:grpSpPr bwMode="auto">
          <a:xfrm>
            <a:off x="6764338" y="4052888"/>
            <a:ext cx="658812" cy="323850"/>
            <a:chOff x="1734" y="1605"/>
            <a:chExt cx="2373" cy="1161"/>
          </a:xfrm>
        </p:grpSpPr>
        <p:sp>
          <p:nvSpPr>
            <p:cNvPr id="132123" name="Freeform 30"/>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24" name="Freeform 31"/>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25" name="Freeform 32"/>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26" name="Freeform 33"/>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27" name="Freeform 34"/>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28" name="Freeform 35"/>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29" name="Freeform 36"/>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30" name="Freeform 37"/>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31" name="Freeform 38"/>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32" name="Oval 39"/>
            <p:cNvSpPr>
              <a:spLocks noChangeAspect="1" noChangeArrowheads="1"/>
            </p:cNvSpPr>
            <p:nvPr/>
          </p:nvSpPr>
          <p:spPr bwMode="auto">
            <a:xfrm>
              <a:off x="2004" y="1987"/>
              <a:ext cx="81" cy="56"/>
            </a:xfrm>
            <a:prstGeom prst="ellipse">
              <a:avLst/>
            </a:pr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133" name="Oval 40"/>
            <p:cNvSpPr>
              <a:spLocks noChangeAspect="1" noChangeArrowheads="1"/>
            </p:cNvSpPr>
            <p:nvPr/>
          </p:nvSpPr>
          <p:spPr bwMode="auto">
            <a:xfrm>
              <a:off x="1974" y="1956"/>
              <a:ext cx="135" cy="120"/>
            </a:xfrm>
            <a:prstGeom prst="ellipse">
              <a:avLst/>
            </a:pr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134" name="Group 41"/>
          <p:cNvGrpSpPr>
            <a:grpSpLocks noChangeAspect="1"/>
          </p:cNvGrpSpPr>
          <p:nvPr/>
        </p:nvGrpSpPr>
        <p:grpSpPr bwMode="auto">
          <a:xfrm flipH="1">
            <a:off x="5797550" y="3724275"/>
            <a:ext cx="715963" cy="352425"/>
            <a:chOff x="1734" y="1605"/>
            <a:chExt cx="2373" cy="1161"/>
          </a:xfrm>
        </p:grpSpPr>
        <p:sp>
          <p:nvSpPr>
            <p:cNvPr id="132135" name="Freeform 42"/>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36" name="Freeform 43"/>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37" name="Freeform 44"/>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38" name="Freeform 45"/>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39" name="Freeform 46"/>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40" name="Freeform 47"/>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41" name="Freeform 48"/>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42" name="Freeform 49"/>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43" name="Freeform 50"/>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44" name="Oval 51"/>
            <p:cNvSpPr>
              <a:spLocks noChangeAspect="1" noChangeArrowheads="1"/>
            </p:cNvSpPr>
            <p:nvPr/>
          </p:nvSpPr>
          <p:spPr bwMode="auto">
            <a:xfrm>
              <a:off x="2004" y="1987"/>
              <a:ext cx="81" cy="56"/>
            </a:xfrm>
            <a:prstGeom prst="ellipse">
              <a:avLst/>
            </a:pr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145" name="Oval 52"/>
            <p:cNvSpPr>
              <a:spLocks noChangeAspect="1" noChangeArrowheads="1"/>
            </p:cNvSpPr>
            <p:nvPr/>
          </p:nvSpPr>
          <p:spPr bwMode="auto">
            <a:xfrm>
              <a:off x="1974" y="1956"/>
              <a:ext cx="135" cy="120"/>
            </a:xfrm>
            <a:prstGeom prst="ellipse">
              <a:avLst/>
            </a:pr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anchor="ctr">
              <a:spAutoFit/>
            </a:bodyPr>
            <a:lstStyle/>
            <a:p>
              <a:endParaRPr lang="en-GB"/>
            </a:p>
          </p:txBody>
        </p:sp>
      </p:grpSp>
      <p:grpSp>
        <p:nvGrpSpPr>
          <p:cNvPr id="132146" name="Group 53"/>
          <p:cNvGrpSpPr>
            <a:grpSpLocks noChangeAspect="1"/>
          </p:cNvGrpSpPr>
          <p:nvPr/>
        </p:nvGrpSpPr>
        <p:grpSpPr bwMode="auto">
          <a:xfrm rot="2617129" flipH="1">
            <a:off x="5202238" y="3162300"/>
            <a:ext cx="684212" cy="336550"/>
            <a:chOff x="1734" y="1605"/>
            <a:chExt cx="2373" cy="1161"/>
          </a:xfrm>
        </p:grpSpPr>
        <p:sp>
          <p:nvSpPr>
            <p:cNvPr id="132147" name="Freeform 54"/>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a:spAutoFit/>
            </a:bodyPr>
            <a:lstStyle/>
            <a:p>
              <a:endParaRPr lang="en-GB"/>
            </a:p>
          </p:txBody>
        </p:sp>
        <p:sp>
          <p:nvSpPr>
            <p:cNvPr id="132148" name="Freeform 55"/>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49" name="Freeform 56"/>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50" name="Freeform 57"/>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51" name="Freeform 58"/>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52" name="Freeform 59"/>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53" name="Freeform 60"/>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54" name="Freeform 61"/>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55" name="Freeform 62"/>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56" name="Oval 63"/>
            <p:cNvSpPr>
              <a:spLocks noChangeAspect="1" noChangeArrowheads="1"/>
            </p:cNvSpPr>
            <p:nvPr/>
          </p:nvSpPr>
          <p:spPr bwMode="auto">
            <a:xfrm>
              <a:off x="2004" y="1987"/>
              <a:ext cx="81" cy="56"/>
            </a:xfrm>
            <a:prstGeom prst="ellipse">
              <a:avLst/>
            </a:pr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157" name="Oval 64"/>
            <p:cNvSpPr>
              <a:spLocks noChangeAspect="1" noChangeArrowheads="1"/>
            </p:cNvSpPr>
            <p:nvPr/>
          </p:nvSpPr>
          <p:spPr bwMode="auto">
            <a:xfrm>
              <a:off x="1974" y="1956"/>
              <a:ext cx="135" cy="120"/>
            </a:xfrm>
            <a:prstGeom prst="ellipse">
              <a:avLst/>
            </a:pr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158" name="Group 65"/>
          <p:cNvGrpSpPr>
            <a:grpSpLocks/>
          </p:cNvGrpSpPr>
          <p:nvPr/>
        </p:nvGrpSpPr>
        <p:grpSpPr bwMode="auto">
          <a:xfrm rot="1473516">
            <a:off x="2979738" y="1609725"/>
            <a:ext cx="852487" cy="420688"/>
            <a:chOff x="1734" y="1605"/>
            <a:chExt cx="2373" cy="1161"/>
          </a:xfrm>
        </p:grpSpPr>
        <p:sp>
          <p:nvSpPr>
            <p:cNvPr id="132159" name="Freeform 66"/>
            <p:cNvSpPr>
              <a:spLocks/>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60" name="Freeform 67"/>
            <p:cNvSpPr>
              <a:spLocks/>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61" name="Freeform 68"/>
            <p:cNvSpPr>
              <a:spLocks/>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62" name="Freeform 69"/>
            <p:cNvSpPr>
              <a:spLocks/>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63" name="Freeform 70"/>
            <p:cNvSpPr>
              <a:spLocks/>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64" name="Freeform 71"/>
            <p:cNvSpPr>
              <a:spLocks/>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65" name="Freeform 72"/>
            <p:cNvSpPr>
              <a:spLocks/>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66" name="Freeform 73"/>
            <p:cNvSpPr>
              <a:spLocks/>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a:spAutoFit/>
            </a:bodyPr>
            <a:lstStyle/>
            <a:p>
              <a:endParaRPr lang="en-GB"/>
            </a:p>
          </p:txBody>
        </p:sp>
        <p:sp>
          <p:nvSpPr>
            <p:cNvPr id="132167" name="Freeform 74"/>
            <p:cNvSpPr>
              <a:spLocks/>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68" name="Oval 75"/>
            <p:cNvSpPr>
              <a:spLocks noChangeArrowheads="1"/>
            </p:cNvSpPr>
            <p:nvPr/>
          </p:nvSpPr>
          <p:spPr bwMode="auto">
            <a:xfrm>
              <a:off x="2004" y="1987"/>
              <a:ext cx="81" cy="56"/>
            </a:xfrm>
            <a:prstGeom prst="ellipse">
              <a:avLst/>
            </a:pr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169" name="Oval 76"/>
            <p:cNvSpPr>
              <a:spLocks noChangeArrowheads="1"/>
            </p:cNvSpPr>
            <p:nvPr/>
          </p:nvSpPr>
          <p:spPr bwMode="auto">
            <a:xfrm>
              <a:off x="1974" y="1956"/>
              <a:ext cx="135" cy="120"/>
            </a:xfrm>
            <a:prstGeom prst="ellipse">
              <a:avLst/>
            </a:pr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170" name="Group 77"/>
          <p:cNvGrpSpPr>
            <a:grpSpLocks/>
          </p:cNvGrpSpPr>
          <p:nvPr/>
        </p:nvGrpSpPr>
        <p:grpSpPr bwMode="auto">
          <a:xfrm>
            <a:off x="4114800" y="3681413"/>
            <a:ext cx="936625" cy="407987"/>
            <a:chOff x="1734" y="1605"/>
            <a:chExt cx="2373" cy="1161"/>
          </a:xfrm>
        </p:grpSpPr>
        <p:sp>
          <p:nvSpPr>
            <p:cNvPr id="132171" name="Freeform 78"/>
            <p:cNvSpPr>
              <a:spLocks/>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72" name="Freeform 79"/>
            <p:cNvSpPr>
              <a:spLocks/>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73" name="Freeform 80"/>
            <p:cNvSpPr>
              <a:spLocks/>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74" name="Freeform 81"/>
            <p:cNvSpPr>
              <a:spLocks/>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75" name="Freeform 82"/>
            <p:cNvSpPr>
              <a:spLocks/>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76" name="Freeform 83"/>
            <p:cNvSpPr>
              <a:spLocks/>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77" name="Freeform 84"/>
            <p:cNvSpPr>
              <a:spLocks/>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78" name="Freeform 85"/>
            <p:cNvSpPr>
              <a:spLocks/>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79" name="Freeform 86"/>
            <p:cNvSpPr>
              <a:spLocks/>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80" name="Oval 87"/>
            <p:cNvSpPr>
              <a:spLocks noChangeArrowheads="1"/>
            </p:cNvSpPr>
            <p:nvPr/>
          </p:nvSpPr>
          <p:spPr bwMode="auto">
            <a:xfrm>
              <a:off x="2004" y="1987"/>
              <a:ext cx="81" cy="56"/>
            </a:xfrm>
            <a:prstGeom prst="ellipse">
              <a:avLst/>
            </a:pr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181" name="Oval 88"/>
            <p:cNvSpPr>
              <a:spLocks noChangeArrowheads="1"/>
            </p:cNvSpPr>
            <p:nvPr/>
          </p:nvSpPr>
          <p:spPr bwMode="auto">
            <a:xfrm>
              <a:off x="1974" y="1956"/>
              <a:ext cx="135" cy="120"/>
            </a:xfrm>
            <a:prstGeom prst="ellipse">
              <a:avLst/>
            </a:pr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sp>
        <p:nvSpPr>
          <p:cNvPr id="132182" name="Oval 89"/>
          <p:cNvSpPr>
            <a:spLocks noChangeArrowheads="1"/>
          </p:cNvSpPr>
          <p:nvPr/>
        </p:nvSpPr>
        <p:spPr bwMode="auto">
          <a:xfrm>
            <a:off x="4249738" y="4108450"/>
            <a:ext cx="90487" cy="104775"/>
          </a:xfrm>
          <a:prstGeom prst="ellipse">
            <a:avLst/>
          </a:prstGeom>
          <a:solidFill>
            <a:schemeClr val="bg1"/>
          </a:solidFill>
          <a:ln w="9525">
            <a:solidFill>
              <a:schemeClr val="tx1"/>
            </a:solidFill>
            <a:round/>
            <a:headEnd/>
            <a:tailEnd/>
          </a:ln>
        </p:spPr>
        <p:txBody>
          <a:bodyPr anchor="ctr">
            <a:spAutoFit/>
          </a:bodyPr>
          <a:lstStyle/>
          <a:p>
            <a:endParaRPr lang="en-GB"/>
          </a:p>
        </p:txBody>
      </p:sp>
      <p:sp>
        <p:nvSpPr>
          <p:cNvPr id="132183" name="Oval 90"/>
          <p:cNvSpPr>
            <a:spLocks noChangeArrowheads="1"/>
          </p:cNvSpPr>
          <p:nvPr/>
        </p:nvSpPr>
        <p:spPr bwMode="auto">
          <a:xfrm>
            <a:off x="3730625" y="4289425"/>
            <a:ext cx="90488" cy="104775"/>
          </a:xfrm>
          <a:prstGeom prst="ellipse">
            <a:avLst/>
          </a:prstGeom>
          <a:solidFill>
            <a:schemeClr val="bg1"/>
          </a:solidFill>
          <a:ln w="9525">
            <a:solidFill>
              <a:schemeClr val="tx1"/>
            </a:solidFill>
            <a:round/>
            <a:headEnd/>
            <a:tailEnd/>
          </a:ln>
        </p:spPr>
        <p:txBody>
          <a:bodyPr anchor="ctr">
            <a:spAutoFit/>
          </a:bodyPr>
          <a:lstStyle/>
          <a:p>
            <a:endParaRPr lang="en-GB"/>
          </a:p>
        </p:txBody>
      </p:sp>
      <p:sp>
        <p:nvSpPr>
          <p:cNvPr id="132184" name="Oval 91"/>
          <p:cNvSpPr>
            <a:spLocks noChangeArrowheads="1"/>
          </p:cNvSpPr>
          <p:nvPr/>
        </p:nvSpPr>
        <p:spPr bwMode="auto">
          <a:xfrm>
            <a:off x="3911600" y="4098925"/>
            <a:ext cx="90488" cy="104775"/>
          </a:xfrm>
          <a:prstGeom prst="ellipse">
            <a:avLst/>
          </a:prstGeom>
          <a:solidFill>
            <a:schemeClr val="bg1"/>
          </a:solidFill>
          <a:ln w="9525">
            <a:solidFill>
              <a:schemeClr val="tx1"/>
            </a:solidFill>
            <a:round/>
            <a:headEnd/>
            <a:tailEnd/>
          </a:ln>
        </p:spPr>
        <p:txBody>
          <a:bodyPr anchor="ctr">
            <a:spAutoFit/>
          </a:bodyPr>
          <a:lstStyle/>
          <a:p>
            <a:endParaRPr lang="en-GB"/>
          </a:p>
        </p:txBody>
      </p:sp>
      <p:sp>
        <p:nvSpPr>
          <p:cNvPr id="132185" name="Oval 92"/>
          <p:cNvSpPr>
            <a:spLocks noChangeArrowheads="1"/>
          </p:cNvSpPr>
          <p:nvPr/>
        </p:nvSpPr>
        <p:spPr bwMode="auto">
          <a:xfrm>
            <a:off x="4078288" y="4394200"/>
            <a:ext cx="90487" cy="104775"/>
          </a:xfrm>
          <a:prstGeom prst="ellipse">
            <a:avLst/>
          </a:prstGeom>
          <a:solidFill>
            <a:schemeClr val="bg1"/>
          </a:solidFill>
          <a:ln w="9525">
            <a:solidFill>
              <a:schemeClr val="tx1"/>
            </a:solidFill>
            <a:round/>
            <a:headEnd/>
            <a:tailEnd/>
          </a:ln>
        </p:spPr>
        <p:txBody>
          <a:bodyPr anchor="ctr">
            <a:spAutoFit/>
          </a:bodyPr>
          <a:lstStyle/>
          <a:p>
            <a:endParaRPr lang="en-GB"/>
          </a:p>
        </p:txBody>
      </p:sp>
      <p:sp>
        <p:nvSpPr>
          <p:cNvPr id="132186" name="Oval 93"/>
          <p:cNvSpPr>
            <a:spLocks noChangeArrowheads="1"/>
          </p:cNvSpPr>
          <p:nvPr/>
        </p:nvSpPr>
        <p:spPr bwMode="auto">
          <a:xfrm>
            <a:off x="3787775" y="4646613"/>
            <a:ext cx="90488" cy="104775"/>
          </a:xfrm>
          <a:prstGeom prst="ellipse">
            <a:avLst/>
          </a:prstGeom>
          <a:solidFill>
            <a:schemeClr val="bg1"/>
          </a:solidFill>
          <a:ln w="9525">
            <a:solidFill>
              <a:schemeClr val="tx1"/>
            </a:solidFill>
            <a:round/>
            <a:headEnd/>
            <a:tailEnd/>
          </a:ln>
        </p:spPr>
        <p:txBody>
          <a:bodyPr anchor="ctr">
            <a:spAutoFit/>
          </a:bodyPr>
          <a:lstStyle/>
          <a:p>
            <a:endParaRPr lang="en-GB"/>
          </a:p>
        </p:txBody>
      </p:sp>
      <p:sp>
        <p:nvSpPr>
          <p:cNvPr id="132187" name="Oval 94"/>
          <p:cNvSpPr>
            <a:spLocks noChangeArrowheads="1"/>
          </p:cNvSpPr>
          <p:nvPr/>
        </p:nvSpPr>
        <p:spPr bwMode="auto">
          <a:xfrm>
            <a:off x="3482975" y="4241800"/>
            <a:ext cx="90488" cy="104775"/>
          </a:xfrm>
          <a:prstGeom prst="ellipse">
            <a:avLst/>
          </a:prstGeom>
          <a:solidFill>
            <a:schemeClr val="bg1"/>
          </a:solidFill>
          <a:ln w="9525">
            <a:solidFill>
              <a:schemeClr val="tx1"/>
            </a:solidFill>
            <a:round/>
            <a:headEnd/>
            <a:tailEnd/>
          </a:ln>
        </p:spPr>
        <p:txBody>
          <a:bodyPr anchor="ctr">
            <a:spAutoFit/>
          </a:bodyPr>
          <a:lstStyle/>
          <a:p>
            <a:endParaRPr lang="en-GB"/>
          </a:p>
        </p:txBody>
      </p:sp>
      <p:sp>
        <p:nvSpPr>
          <p:cNvPr id="132188" name="Oval 95"/>
          <p:cNvSpPr>
            <a:spLocks noChangeArrowheads="1"/>
          </p:cNvSpPr>
          <p:nvPr/>
        </p:nvSpPr>
        <p:spPr bwMode="auto">
          <a:xfrm>
            <a:off x="4078288" y="4637088"/>
            <a:ext cx="90487" cy="104775"/>
          </a:xfrm>
          <a:prstGeom prst="ellipse">
            <a:avLst/>
          </a:prstGeom>
          <a:solidFill>
            <a:schemeClr val="bg1"/>
          </a:solidFill>
          <a:ln w="9525">
            <a:solidFill>
              <a:schemeClr val="tx1"/>
            </a:solidFill>
            <a:round/>
            <a:headEnd/>
            <a:tailEnd/>
          </a:ln>
        </p:spPr>
        <p:txBody>
          <a:bodyPr anchor="ctr">
            <a:spAutoFit/>
          </a:bodyPr>
          <a:lstStyle/>
          <a:p>
            <a:endParaRPr lang="en-GB"/>
          </a:p>
        </p:txBody>
      </p:sp>
      <p:grpSp>
        <p:nvGrpSpPr>
          <p:cNvPr id="132189" name="Group 96"/>
          <p:cNvGrpSpPr>
            <a:grpSpLocks/>
          </p:cNvGrpSpPr>
          <p:nvPr/>
        </p:nvGrpSpPr>
        <p:grpSpPr bwMode="auto">
          <a:xfrm rot="19536279" flipH="1">
            <a:off x="3386138" y="4086225"/>
            <a:ext cx="1039812" cy="452438"/>
            <a:chOff x="1734" y="1605"/>
            <a:chExt cx="2373" cy="1161"/>
          </a:xfrm>
        </p:grpSpPr>
        <p:sp>
          <p:nvSpPr>
            <p:cNvPr id="132190" name="Freeform 97"/>
            <p:cNvSpPr>
              <a:spLocks/>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91" name="Freeform 98"/>
            <p:cNvSpPr>
              <a:spLocks/>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92" name="Freeform 99"/>
            <p:cNvSpPr>
              <a:spLocks/>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93" name="Freeform 100"/>
            <p:cNvSpPr>
              <a:spLocks/>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94" name="Freeform 101"/>
            <p:cNvSpPr>
              <a:spLocks/>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95" name="Freeform 102"/>
            <p:cNvSpPr>
              <a:spLocks/>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96" name="Freeform 103"/>
            <p:cNvSpPr>
              <a:spLocks/>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97" name="Freeform 104"/>
            <p:cNvSpPr>
              <a:spLocks/>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98" name="Freeform 105"/>
            <p:cNvSpPr>
              <a:spLocks/>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199" name="Oval 106"/>
            <p:cNvSpPr>
              <a:spLocks noChangeArrowheads="1"/>
            </p:cNvSpPr>
            <p:nvPr/>
          </p:nvSpPr>
          <p:spPr bwMode="auto">
            <a:xfrm>
              <a:off x="2004" y="1987"/>
              <a:ext cx="81" cy="56"/>
            </a:xfrm>
            <a:prstGeom prst="ellipse">
              <a:avLst/>
            </a:pr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200" name="Oval 107"/>
            <p:cNvSpPr>
              <a:spLocks noChangeArrowheads="1"/>
            </p:cNvSpPr>
            <p:nvPr/>
          </p:nvSpPr>
          <p:spPr bwMode="auto">
            <a:xfrm>
              <a:off x="1974" y="1956"/>
              <a:ext cx="135" cy="120"/>
            </a:xfrm>
            <a:prstGeom prst="ellipse">
              <a:avLst/>
            </a:pr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sp>
        <p:nvSpPr>
          <p:cNvPr id="132201" name="Oval 108"/>
          <p:cNvSpPr>
            <a:spLocks noChangeArrowheads="1"/>
          </p:cNvSpPr>
          <p:nvPr/>
        </p:nvSpPr>
        <p:spPr bwMode="auto">
          <a:xfrm>
            <a:off x="4659313" y="3975100"/>
            <a:ext cx="90487" cy="104775"/>
          </a:xfrm>
          <a:prstGeom prst="ellipse">
            <a:avLst/>
          </a:prstGeom>
          <a:solidFill>
            <a:schemeClr val="bg1"/>
          </a:solidFill>
          <a:ln w="9525">
            <a:solidFill>
              <a:schemeClr val="tx1"/>
            </a:solidFill>
            <a:round/>
            <a:headEnd/>
            <a:tailEnd/>
          </a:ln>
        </p:spPr>
        <p:txBody>
          <a:bodyPr anchor="ctr">
            <a:spAutoFit/>
          </a:bodyPr>
          <a:lstStyle/>
          <a:p>
            <a:endParaRPr lang="en-GB"/>
          </a:p>
        </p:txBody>
      </p:sp>
      <p:sp>
        <p:nvSpPr>
          <p:cNvPr id="132202" name="Oval 109"/>
          <p:cNvSpPr>
            <a:spLocks noChangeArrowheads="1"/>
          </p:cNvSpPr>
          <p:nvPr/>
        </p:nvSpPr>
        <p:spPr bwMode="auto">
          <a:xfrm>
            <a:off x="5037138" y="4237038"/>
            <a:ext cx="90487" cy="104775"/>
          </a:xfrm>
          <a:prstGeom prst="ellipse">
            <a:avLst/>
          </a:prstGeom>
          <a:solidFill>
            <a:schemeClr val="bg1"/>
          </a:solidFill>
          <a:ln w="9525">
            <a:solidFill>
              <a:schemeClr val="tx1"/>
            </a:solidFill>
            <a:round/>
            <a:headEnd/>
            <a:tailEnd/>
          </a:ln>
        </p:spPr>
        <p:txBody>
          <a:bodyPr anchor="ctr">
            <a:spAutoFit/>
          </a:bodyPr>
          <a:lstStyle/>
          <a:p>
            <a:endParaRPr lang="en-GB"/>
          </a:p>
        </p:txBody>
      </p:sp>
      <p:sp>
        <p:nvSpPr>
          <p:cNvPr id="132203" name="Oval 110"/>
          <p:cNvSpPr>
            <a:spLocks noChangeArrowheads="1"/>
          </p:cNvSpPr>
          <p:nvPr/>
        </p:nvSpPr>
        <p:spPr bwMode="auto">
          <a:xfrm>
            <a:off x="4302125" y="4903788"/>
            <a:ext cx="90488" cy="104775"/>
          </a:xfrm>
          <a:prstGeom prst="ellipse">
            <a:avLst/>
          </a:prstGeom>
          <a:solidFill>
            <a:schemeClr val="bg1"/>
          </a:solidFill>
          <a:ln w="9525">
            <a:solidFill>
              <a:schemeClr val="tx1"/>
            </a:solidFill>
            <a:round/>
            <a:headEnd/>
            <a:tailEnd/>
          </a:ln>
        </p:spPr>
        <p:txBody>
          <a:bodyPr anchor="ctr">
            <a:spAutoFit/>
          </a:bodyPr>
          <a:lstStyle/>
          <a:p>
            <a:endParaRPr lang="en-GB"/>
          </a:p>
        </p:txBody>
      </p:sp>
      <p:sp>
        <p:nvSpPr>
          <p:cNvPr id="132204" name="Oval 111"/>
          <p:cNvSpPr>
            <a:spLocks noChangeArrowheads="1"/>
          </p:cNvSpPr>
          <p:nvPr/>
        </p:nvSpPr>
        <p:spPr bwMode="auto">
          <a:xfrm>
            <a:off x="4556125" y="4341813"/>
            <a:ext cx="90488" cy="104775"/>
          </a:xfrm>
          <a:prstGeom prst="ellipse">
            <a:avLst/>
          </a:prstGeom>
          <a:solidFill>
            <a:schemeClr val="bg1"/>
          </a:solidFill>
          <a:ln w="9525">
            <a:solidFill>
              <a:schemeClr val="tx1"/>
            </a:solidFill>
            <a:round/>
            <a:headEnd/>
            <a:tailEnd/>
          </a:ln>
        </p:spPr>
        <p:txBody>
          <a:bodyPr anchor="ctr">
            <a:spAutoFit/>
          </a:bodyPr>
          <a:lstStyle/>
          <a:p>
            <a:endParaRPr lang="en-GB"/>
          </a:p>
        </p:txBody>
      </p:sp>
      <p:sp>
        <p:nvSpPr>
          <p:cNvPr id="132205" name="Oval 112"/>
          <p:cNvSpPr>
            <a:spLocks noChangeArrowheads="1"/>
          </p:cNvSpPr>
          <p:nvPr/>
        </p:nvSpPr>
        <p:spPr bwMode="auto">
          <a:xfrm>
            <a:off x="4808538" y="4779963"/>
            <a:ext cx="90487" cy="104775"/>
          </a:xfrm>
          <a:prstGeom prst="ellipse">
            <a:avLst/>
          </a:prstGeom>
          <a:solidFill>
            <a:schemeClr val="bg1"/>
          </a:solidFill>
          <a:ln w="9525">
            <a:solidFill>
              <a:schemeClr val="tx1"/>
            </a:solidFill>
            <a:round/>
            <a:headEnd/>
            <a:tailEnd/>
          </a:ln>
        </p:spPr>
        <p:txBody>
          <a:bodyPr anchor="ctr">
            <a:spAutoFit/>
          </a:bodyPr>
          <a:lstStyle/>
          <a:p>
            <a:endParaRPr lang="en-GB"/>
          </a:p>
        </p:txBody>
      </p:sp>
      <p:sp>
        <p:nvSpPr>
          <p:cNvPr id="132206" name="Oval 113"/>
          <p:cNvSpPr>
            <a:spLocks noChangeArrowheads="1"/>
          </p:cNvSpPr>
          <p:nvPr/>
        </p:nvSpPr>
        <p:spPr bwMode="auto">
          <a:xfrm>
            <a:off x="5318125" y="5175250"/>
            <a:ext cx="90488" cy="104775"/>
          </a:xfrm>
          <a:prstGeom prst="ellipse">
            <a:avLst/>
          </a:prstGeom>
          <a:solidFill>
            <a:schemeClr val="bg1"/>
          </a:solidFill>
          <a:ln w="9525">
            <a:solidFill>
              <a:schemeClr val="tx1"/>
            </a:solidFill>
            <a:round/>
            <a:headEnd/>
            <a:tailEnd/>
          </a:ln>
        </p:spPr>
        <p:txBody>
          <a:bodyPr anchor="ctr">
            <a:spAutoFit/>
          </a:bodyPr>
          <a:lstStyle/>
          <a:p>
            <a:endParaRPr lang="en-GB"/>
          </a:p>
        </p:txBody>
      </p:sp>
      <p:sp>
        <p:nvSpPr>
          <p:cNvPr id="132207" name="Oval 114"/>
          <p:cNvSpPr>
            <a:spLocks noChangeArrowheads="1"/>
          </p:cNvSpPr>
          <p:nvPr/>
        </p:nvSpPr>
        <p:spPr bwMode="auto">
          <a:xfrm>
            <a:off x="5470525" y="5327650"/>
            <a:ext cx="90488" cy="104775"/>
          </a:xfrm>
          <a:prstGeom prst="ellipse">
            <a:avLst/>
          </a:prstGeom>
          <a:solidFill>
            <a:schemeClr val="bg1"/>
          </a:solidFill>
          <a:ln w="9525">
            <a:solidFill>
              <a:schemeClr val="tx1"/>
            </a:solidFill>
            <a:round/>
            <a:headEnd/>
            <a:tailEnd/>
          </a:ln>
        </p:spPr>
        <p:txBody>
          <a:bodyPr anchor="ctr">
            <a:spAutoFit/>
          </a:bodyPr>
          <a:lstStyle/>
          <a:p>
            <a:endParaRPr lang="en-GB"/>
          </a:p>
        </p:txBody>
      </p:sp>
      <p:grpSp>
        <p:nvGrpSpPr>
          <p:cNvPr id="132208" name="Group 115"/>
          <p:cNvGrpSpPr>
            <a:grpSpLocks/>
          </p:cNvGrpSpPr>
          <p:nvPr/>
        </p:nvGrpSpPr>
        <p:grpSpPr bwMode="auto">
          <a:xfrm rot="5148905">
            <a:off x="2312988" y="5389563"/>
            <a:ext cx="806450" cy="393700"/>
            <a:chOff x="1734" y="1605"/>
            <a:chExt cx="2373" cy="1161"/>
          </a:xfrm>
        </p:grpSpPr>
        <p:sp>
          <p:nvSpPr>
            <p:cNvPr id="132209" name="Freeform 116"/>
            <p:cNvSpPr>
              <a:spLocks/>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10" name="Freeform 117"/>
            <p:cNvSpPr>
              <a:spLocks/>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11" name="Freeform 118"/>
            <p:cNvSpPr>
              <a:spLocks/>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12" name="Freeform 119"/>
            <p:cNvSpPr>
              <a:spLocks/>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13" name="Freeform 120"/>
            <p:cNvSpPr>
              <a:spLocks/>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14" name="Freeform 121"/>
            <p:cNvSpPr>
              <a:spLocks/>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15" name="Freeform 122"/>
            <p:cNvSpPr>
              <a:spLocks/>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16" name="Freeform 123"/>
            <p:cNvSpPr>
              <a:spLocks/>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17" name="Freeform 124"/>
            <p:cNvSpPr>
              <a:spLocks/>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18" name="Oval 125"/>
            <p:cNvSpPr>
              <a:spLocks noChangeArrowheads="1"/>
            </p:cNvSpPr>
            <p:nvPr/>
          </p:nvSpPr>
          <p:spPr bwMode="auto">
            <a:xfrm>
              <a:off x="2004" y="1987"/>
              <a:ext cx="81" cy="56"/>
            </a:xfrm>
            <a:prstGeom prst="ellipse">
              <a:avLst/>
            </a:pr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219" name="Oval 126"/>
            <p:cNvSpPr>
              <a:spLocks noChangeArrowheads="1"/>
            </p:cNvSpPr>
            <p:nvPr/>
          </p:nvSpPr>
          <p:spPr bwMode="auto">
            <a:xfrm>
              <a:off x="1974" y="1956"/>
              <a:ext cx="135" cy="120"/>
            </a:xfrm>
            <a:prstGeom prst="ellipse">
              <a:avLst/>
            </a:pr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220" name="Group 127"/>
          <p:cNvGrpSpPr>
            <a:grpSpLocks noChangeAspect="1"/>
          </p:cNvGrpSpPr>
          <p:nvPr/>
        </p:nvGrpSpPr>
        <p:grpSpPr bwMode="auto">
          <a:xfrm flipH="1">
            <a:off x="6375400" y="3370263"/>
            <a:ext cx="654050" cy="322262"/>
            <a:chOff x="1734" y="1605"/>
            <a:chExt cx="2373" cy="1161"/>
          </a:xfrm>
        </p:grpSpPr>
        <p:sp>
          <p:nvSpPr>
            <p:cNvPr id="132221" name="Freeform 128"/>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22" name="Freeform 129"/>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23" name="Freeform 130"/>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24" name="Freeform 131"/>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25" name="Freeform 132"/>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26" name="Freeform 133"/>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27" name="Freeform 134"/>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28" name="Freeform 135"/>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29" name="Freeform 136"/>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30" name="Oval 137"/>
            <p:cNvSpPr>
              <a:spLocks noChangeAspect="1" noChangeArrowheads="1"/>
            </p:cNvSpPr>
            <p:nvPr/>
          </p:nvSpPr>
          <p:spPr bwMode="auto">
            <a:xfrm>
              <a:off x="2004" y="1987"/>
              <a:ext cx="81" cy="56"/>
            </a:xfrm>
            <a:prstGeom prst="ellipse">
              <a:avLst/>
            </a:pr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231" name="Oval 138"/>
            <p:cNvSpPr>
              <a:spLocks noChangeAspect="1" noChangeArrowheads="1"/>
            </p:cNvSpPr>
            <p:nvPr/>
          </p:nvSpPr>
          <p:spPr bwMode="auto">
            <a:xfrm>
              <a:off x="1974" y="1956"/>
              <a:ext cx="135" cy="120"/>
            </a:xfrm>
            <a:prstGeom prst="ellipse">
              <a:avLst/>
            </a:pr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232" name="Group 139"/>
          <p:cNvGrpSpPr>
            <a:grpSpLocks noChangeAspect="1"/>
          </p:cNvGrpSpPr>
          <p:nvPr/>
        </p:nvGrpSpPr>
        <p:grpSpPr bwMode="auto">
          <a:xfrm rot="19398090" flipH="1">
            <a:off x="5876925" y="3087688"/>
            <a:ext cx="628650" cy="307975"/>
            <a:chOff x="1734" y="1605"/>
            <a:chExt cx="2373" cy="1161"/>
          </a:xfrm>
        </p:grpSpPr>
        <p:sp>
          <p:nvSpPr>
            <p:cNvPr id="132233" name="Freeform 140"/>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34" name="Freeform 141"/>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35" name="Freeform 142"/>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36" name="Freeform 143"/>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37" name="Freeform 144"/>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38" name="Freeform 145"/>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39" name="Freeform 146"/>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40" name="Freeform 147"/>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41" name="Freeform 148"/>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42" name="Oval 149"/>
            <p:cNvSpPr>
              <a:spLocks noChangeAspect="1" noChangeArrowheads="1"/>
            </p:cNvSpPr>
            <p:nvPr/>
          </p:nvSpPr>
          <p:spPr bwMode="auto">
            <a:xfrm>
              <a:off x="2004" y="1987"/>
              <a:ext cx="81" cy="56"/>
            </a:xfrm>
            <a:prstGeom prst="ellipse">
              <a:avLst/>
            </a:pr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243" name="Oval 150"/>
            <p:cNvSpPr>
              <a:spLocks noChangeAspect="1" noChangeArrowheads="1"/>
            </p:cNvSpPr>
            <p:nvPr/>
          </p:nvSpPr>
          <p:spPr bwMode="auto">
            <a:xfrm>
              <a:off x="1974" y="1956"/>
              <a:ext cx="135" cy="120"/>
            </a:xfrm>
            <a:prstGeom prst="ellipse">
              <a:avLst/>
            </a:pr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244" name="Group 151"/>
          <p:cNvGrpSpPr>
            <a:grpSpLocks/>
          </p:cNvGrpSpPr>
          <p:nvPr/>
        </p:nvGrpSpPr>
        <p:grpSpPr bwMode="auto">
          <a:xfrm rot="-1629021">
            <a:off x="6321425" y="5489575"/>
            <a:ext cx="1046163" cy="612775"/>
            <a:chOff x="1734" y="1605"/>
            <a:chExt cx="2373" cy="1161"/>
          </a:xfrm>
        </p:grpSpPr>
        <p:sp>
          <p:nvSpPr>
            <p:cNvPr id="132245" name="Freeform 152"/>
            <p:cNvSpPr>
              <a:spLocks/>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46" name="Freeform 153"/>
            <p:cNvSpPr>
              <a:spLocks/>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47" name="Freeform 154"/>
            <p:cNvSpPr>
              <a:spLocks/>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48" name="Freeform 155"/>
            <p:cNvSpPr>
              <a:spLocks/>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49" name="Freeform 156"/>
            <p:cNvSpPr>
              <a:spLocks/>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50" name="Freeform 157"/>
            <p:cNvSpPr>
              <a:spLocks/>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51" name="Freeform 158"/>
            <p:cNvSpPr>
              <a:spLocks/>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52" name="Freeform 159"/>
            <p:cNvSpPr>
              <a:spLocks/>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53" name="Freeform 160"/>
            <p:cNvSpPr>
              <a:spLocks/>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54" name="Oval 161"/>
            <p:cNvSpPr>
              <a:spLocks noChangeArrowheads="1"/>
            </p:cNvSpPr>
            <p:nvPr/>
          </p:nvSpPr>
          <p:spPr bwMode="auto">
            <a:xfrm>
              <a:off x="2004" y="1987"/>
              <a:ext cx="81" cy="56"/>
            </a:xfrm>
            <a:prstGeom prst="ellipse">
              <a:avLst/>
            </a:pr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255" name="Oval 162"/>
            <p:cNvSpPr>
              <a:spLocks noChangeArrowheads="1"/>
            </p:cNvSpPr>
            <p:nvPr/>
          </p:nvSpPr>
          <p:spPr bwMode="auto">
            <a:xfrm>
              <a:off x="1974" y="1956"/>
              <a:ext cx="135" cy="120"/>
            </a:xfrm>
            <a:prstGeom prst="ellipse">
              <a:avLst/>
            </a:pr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256" name="Group 163"/>
          <p:cNvGrpSpPr>
            <a:grpSpLocks/>
          </p:cNvGrpSpPr>
          <p:nvPr/>
        </p:nvGrpSpPr>
        <p:grpSpPr bwMode="auto">
          <a:xfrm>
            <a:off x="5878513" y="6084888"/>
            <a:ext cx="863600" cy="365125"/>
            <a:chOff x="1734" y="1605"/>
            <a:chExt cx="2373" cy="1161"/>
          </a:xfrm>
        </p:grpSpPr>
        <p:sp>
          <p:nvSpPr>
            <p:cNvPr id="132257" name="Freeform 164"/>
            <p:cNvSpPr>
              <a:spLocks/>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6350">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58" name="Freeform 165"/>
            <p:cNvSpPr>
              <a:spLocks/>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6350">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59" name="Freeform 166"/>
            <p:cNvSpPr>
              <a:spLocks/>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6350">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60" name="Freeform 167"/>
            <p:cNvSpPr>
              <a:spLocks/>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6350">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61" name="Freeform 168"/>
            <p:cNvSpPr>
              <a:spLocks/>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6350">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62" name="Freeform 169"/>
            <p:cNvSpPr>
              <a:spLocks/>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6350">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63" name="Freeform 170"/>
            <p:cNvSpPr>
              <a:spLocks/>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6350">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64" name="Freeform 171"/>
            <p:cNvSpPr>
              <a:spLocks/>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6350">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65" name="Freeform 172"/>
            <p:cNvSpPr>
              <a:spLocks/>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6350">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66" name="Oval 173"/>
            <p:cNvSpPr>
              <a:spLocks noChangeArrowheads="1"/>
            </p:cNvSpPr>
            <p:nvPr/>
          </p:nvSpPr>
          <p:spPr bwMode="auto">
            <a:xfrm>
              <a:off x="2004" y="1987"/>
              <a:ext cx="81" cy="56"/>
            </a:xfrm>
            <a:prstGeom prst="ellipse">
              <a:avLst/>
            </a:prstGeom>
            <a:noFill/>
            <a:ln w="6350">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267" name="Oval 174"/>
            <p:cNvSpPr>
              <a:spLocks noChangeArrowheads="1"/>
            </p:cNvSpPr>
            <p:nvPr/>
          </p:nvSpPr>
          <p:spPr bwMode="auto">
            <a:xfrm>
              <a:off x="1974" y="1956"/>
              <a:ext cx="135" cy="120"/>
            </a:xfrm>
            <a:prstGeom prst="ellipse">
              <a:avLst/>
            </a:prstGeom>
            <a:noFill/>
            <a:ln w="6350">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sp>
        <p:nvSpPr>
          <p:cNvPr id="132268" name="Oval 175"/>
          <p:cNvSpPr>
            <a:spLocks noChangeArrowheads="1"/>
          </p:cNvSpPr>
          <p:nvPr/>
        </p:nvSpPr>
        <p:spPr bwMode="auto">
          <a:xfrm>
            <a:off x="3582988" y="2078038"/>
            <a:ext cx="90487" cy="104775"/>
          </a:xfrm>
          <a:prstGeom prst="ellipse">
            <a:avLst/>
          </a:prstGeom>
          <a:solidFill>
            <a:schemeClr val="bg1"/>
          </a:solidFill>
          <a:ln w="9525">
            <a:solidFill>
              <a:schemeClr val="tx1"/>
            </a:solidFill>
            <a:round/>
            <a:headEnd/>
            <a:tailEnd/>
          </a:ln>
        </p:spPr>
        <p:txBody>
          <a:bodyPr anchor="ctr">
            <a:spAutoFit/>
          </a:bodyPr>
          <a:lstStyle/>
          <a:p>
            <a:endParaRPr lang="en-GB"/>
          </a:p>
        </p:txBody>
      </p:sp>
      <p:sp>
        <p:nvSpPr>
          <p:cNvPr id="132269" name="Oval 176"/>
          <p:cNvSpPr>
            <a:spLocks noChangeArrowheads="1"/>
          </p:cNvSpPr>
          <p:nvPr/>
        </p:nvSpPr>
        <p:spPr bwMode="auto">
          <a:xfrm>
            <a:off x="6800850" y="4962525"/>
            <a:ext cx="90488" cy="104775"/>
          </a:xfrm>
          <a:prstGeom prst="ellipse">
            <a:avLst/>
          </a:prstGeom>
          <a:solidFill>
            <a:schemeClr val="bg1"/>
          </a:solidFill>
          <a:ln w="9525">
            <a:solidFill>
              <a:schemeClr val="tx1"/>
            </a:solidFill>
            <a:round/>
            <a:headEnd/>
            <a:tailEnd/>
          </a:ln>
        </p:spPr>
        <p:txBody>
          <a:bodyPr anchor="ctr">
            <a:spAutoFit/>
          </a:bodyPr>
          <a:lstStyle/>
          <a:p>
            <a:endParaRPr lang="en-GB"/>
          </a:p>
        </p:txBody>
      </p:sp>
      <p:grpSp>
        <p:nvGrpSpPr>
          <p:cNvPr id="132270" name="Group 177"/>
          <p:cNvGrpSpPr>
            <a:grpSpLocks/>
          </p:cNvGrpSpPr>
          <p:nvPr/>
        </p:nvGrpSpPr>
        <p:grpSpPr bwMode="auto">
          <a:xfrm rot="19536279" flipH="1">
            <a:off x="2638425" y="2076450"/>
            <a:ext cx="1039813" cy="452438"/>
            <a:chOff x="1734" y="1605"/>
            <a:chExt cx="2373" cy="1161"/>
          </a:xfrm>
        </p:grpSpPr>
        <p:sp>
          <p:nvSpPr>
            <p:cNvPr id="132271" name="Freeform 178"/>
            <p:cNvSpPr>
              <a:spLocks/>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72" name="Freeform 179"/>
            <p:cNvSpPr>
              <a:spLocks/>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73" name="Freeform 180"/>
            <p:cNvSpPr>
              <a:spLocks/>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74" name="Freeform 181"/>
            <p:cNvSpPr>
              <a:spLocks/>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75" name="Freeform 182"/>
            <p:cNvSpPr>
              <a:spLocks/>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76" name="Freeform 183"/>
            <p:cNvSpPr>
              <a:spLocks/>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77" name="Freeform 184"/>
            <p:cNvSpPr>
              <a:spLocks/>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78" name="Freeform 185"/>
            <p:cNvSpPr>
              <a:spLocks/>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79" name="Freeform 186"/>
            <p:cNvSpPr>
              <a:spLocks/>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80" name="Oval 187"/>
            <p:cNvSpPr>
              <a:spLocks noChangeArrowheads="1"/>
            </p:cNvSpPr>
            <p:nvPr/>
          </p:nvSpPr>
          <p:spPr bwMode="auto">
            <a:xfrm>
              <a:off x="2004" y="1987"/>
              <a:ext cx="81" cy="56"/>
            </a:xfrm>
            <a:prstGeom prst="ellipse">
              <a:avLst/>
            </a:pr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281" name="Oval 188"/>
            <p:cNvSpPr>
              <a:spLocks noChangeArrowheads="1"/>
            </p:cNvSpPr>
            <p:nvPr/>
          </p:nvSpPr>
          <p:spPr bwMode="auto">
            <a:xfrm>
              <a:off x="1974" y="1956"/>
              <a:ext cx="135" cy="120"/>
            </a:xfrm>
            <a:prstGeom prst="ellipse">
              <a:avLst/>
            </a:pr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282" name="Group 189"/>
          <p:cNvGrpSpPr>
            <a:grpSpLocks noChangeAspect="1"/>
          </p:cNvGrpSpPr>
          <p:nvPr/>
        </p:nvGrpSpPr>
        <p:grpSpPr bwMode="auto">
          <a:xfrm rot="2617129" flipH="1">
            <a:off x="6435725" y="4308475"/>
            <a:ext cx="684213" cy="336550"/>
            <a:chOff x="1734" y="1605"/>
            <a:chExt cx="2373" cy="1161"/>
          </a:xfrm>
        </p:grpSpPr>
        <p:sp>
          <p:nvSpPr>
            <p:cNvPr id="132283" name="Freeform 190"/>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a:spAutoFit/>
            </a:bodyPr>
            <a:lstStyle/>
            <a:p>
              <a:endParaRPr lang="en-GB"/>
            </a:p>
          </p:txBody>
        </p:sp>
        <p:sp>
          <p:nvSpPr>
            <p:cNvPr id="132284" name="Freeform 191"/>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85" name="Freeform 192"/>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86" name="Freeform 193"/>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87" name="Freeform 194"/>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88" name="Freeform 195"/>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89" name="Freeform 196"/>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90" name="Freeform 197"/>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91" name="Freeform 198"/>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292" name="Oval 199"/>
            <p:cNvSpPr>
              <a:spLocks noChangeAspect="1" noChangeArrowheads="1"/>
            </p:cNvSpPr>
            <p:nvPr/>
          </p:nvSpPr>
          <p:spPr bwMode="auto">
            <a:xfrm>
              <a:off x="2004" y="1987"/>
              <a:ext cx="81" cy="56"/>
            </a:xfrm>
            <a:prstGeom prst="ellipse">
              <a:avLst/>
            </a:pr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293" name="Oval 200"/>
            <p:cNvSpPr>
              <a:spLocks noChangeAspect="1" noChangeArrowheads="1"/>
            </p:cNvSpPr>
            <p:nvPr/>
          </p:nvSpPr>
          <p:spPr bwMode="auto">
            <a:xfrm>
              <a:off x="1974" y="1956"/>
              <a:ext cx="135" cy="120"/>
            </a:xfrm>
            <a:prstGeom prst="ellipse">
              <a:avLst/>
            </a:pr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sp>
        <p:nvSpPr>
          <p:cNvPr id="132294" name="Oval 201"/>
          <p:cNvSpPr>
            <a:spLocks noChangeArrowheads="1"/>
          </p:cNvSpPr>
          <p:nvPr/>
        </p:nvSpPr>
        <p:spPr bwMode="auto">
          <a:xfrm>
            <a:off x="3721100" y="2073275"/>
            <a:ext cx="90488" cy="104775"/>
          </a:xfrm>
          <a:prstGeom prst="ellipse">
            <a:avLst/>
          </a:prstGeom>
          <a:solidFill>
            <a:schemeClr val="bg1"/>
          </a:solidFill>
          <a:ln w="9525">
            <a:solidFill>
              <a:schemeClr val="tx1"/>
            </a:solidFill>
            <a:round/>
            <a:headEnd/>
            <a:tailEnd/>
          </a:ln>
        </p:spPr>
        <p:txBody>
          <a:bodyPr anchor="ctr">
            <a:spAutoFit/>
          </a:bodyPr>
          <a:lstStyle/>
          <a:p>
            <a:endParaRPr lang="en-GB"/>
          </a:p>
        </p:txBody>
      </p:sp>
      <p:sp>
        <p:nvSpPr>
          <p:cNvPr id="132295" name="Oval 202"/>
          <p:cNvSpPr>
            <a:spLocks noChangeArrowheads="1"/>
          </p:cNvSpPr>
          <p:nvPr/>
        </p:nvSpPr>
        <p:spPr bwMode="auto">
          <a:xfrm>
            <a:off x="3573463" y="2239963"/>
            <a:ext cx="90487" cy="104775"/>
          </a:xfrm>
          <a:prstGeom prst="ellipse">
            <a:avLst/>
          </a:prstGeom>
          <a:solidFill>
            <a:schemeClr val="bg1"/>
          </a:solidFill>
          <a:ln w="9525">
            <a:solidFill>
              <a:schemeClr val="tx1"/>
            </a:solidFill>
            <a:round/>
            <a:headEnd/>
            <a:tailEnd/>
          </a:ln>
        </p:spPr>
        <p:txBody>
          <a:bodyPr anchor="ctr">
            <a:spAutoFit/>
          </a:bodyPr>
          <a:lstStyle/>
          <a:p>
            <a:endParaRPr lang="en-GB"/>
          </a:p>
        </p:txBody>
      </p:sp>
      <p:sp>
        <p:nvSpPr>
          <p:cNvPr id="132296" name="Oval 203"/>
          <p:cNvSpPr>
            <a:spLocks noChangeArrowheads="1"/>
          </p:cNvSpPr>
          <p:nvPr/>
        </p:nvSpPr>
        <p:spPr bwMode="auto">
          <a:xfrm>
            <a:off x="3711575" y="2263775"/>
            <a:ext cx="90488" cy="104775"/>
          </a:xfrm>
          <a:prstGeom prst="ellipse">
            <a:avLst/>
          </a:prstGeom>
          <a:solidFill>
            <a:schemeClr val="bg1"/>
          </a:solidFill>
          <a:ln w="9525">
            <a:solidFill>
              <a:schemeClr val="tx1"/>
            </a:solidFill>
            <a:round/>
            <a:headEnd/>
            <a:tailEnd/>
          </a:ln>
        </p:spPr>
        <p:txBody>
          <a:bodyPr anchor="ctr">
            <a:spAutoFit/>
          </a:bodyPr>
          <a:lstStyle/>
          <a:p>
            <a:endParaRPr lang="en-GB"/>
          </a:p>
        </p:txBody>
      </p:sp>
      <p:sp>
        <p:nvSpPr>
          <p:cNvPr id="132297" name="Oval 204"/>
          <p:cNvSpPr>
            <a:spLocks noChangeArrowheads="1"/>
          </p:cNvSpPr>
          <p:nvPr/>
        </p:nvSpPr>
        <p:spPr bwMode="auto">
          <a:xfrm>
            <a:off x="3621088" y="2144713"/>
            <a:ext cx="90487" cy="104775"/>
          </a:xfrm>
          <a:prstGeom prst="ellipse">
            <a:avLst/>
          </a:prstGeom>
          <a:solidFill>
            <a:schemeClr val="bg1"/>
          </a:solidFill>
          <a:ln w="9525">
            <a:solidFill>
              <a:schemeClr val="tx1"/>
            </a:solidFill>
            <a:round/>
            <a:headEnd/>
            <a:tailEnd/>
          </a:ln>
        </p:spPr>
        <p:txBody>
          <a:bodyPr anchor="ctr">
            <a:spAutoFit/>
          </a:bodyPr>
          <a:lstStyle/>
          <a:p>
            <a:endParaRPr lang="en-GB"/>
          </a:p>
        </p:txBody>
      </p:sp>
      <p:sp>
        <p:nvSpPr>
          <p:cNvPr id="132298" name="Oval 205"/>
          <p:cNvSpPr>
            <a:spLocks noChangeArrowheads="1"/>
          </p:cNvSpPr>
          <p:nvPr/>
        </p:nvSpPr>
        <p:spPr bwMode="auto">
          <a:xfrm>
            <a:off x="3735388" y="2230438"/>
            <a:ext cx="90487" cy="104775"/>
          </a:xfrm>
          <a:prstGeom prst="ellipse">
            <a:avLst/>
          </a:prstGeom>
          <a:solidFill>
            <a:schemeClr val="bg1"/>
          </a:solidFill>
          <a:ln w="9525">
            <a:solidFill>
              <a:schemeClr val="tx1"/>
            </a:solidFill>
            <a:round/>
            <a:headEnd/>
            <a:tailEnd/>
          </a:ln>
        </p:spPr>
        <p:txBody>
          <a:bodyPr anchor="ctr">
            <a:spAutoFit/>
          </a:bodyPr>
          <a:lstStyle/>
          <a:p>
            <a:endParaRPr lang="en-GB"/>
          </a:p>
        </p:txBody>
      </p:sp>
      <p:sp>
        <p:nvSpPr>
          <p:cNvPr id="132299" name="Oval 206"/>
          <p:cNvSpPr>
            <a:spLocks noChangeArrowheads="1"/>
          </p:cNvSpPr>
          <p:nvPr/>
        </p:nvSpPr>
        <p:spPr bwMode="auto">
          <a:xfrm>
            <a:off x="3873500" y="2225675"/>
            <a:ext cx="90488" cy="104775"/>
          </a:xfrm>
          <a:prstGeom prst="ellipse">
            <a:avLst/>
          </a:prstGeom>
          <a:solidFill>
            <a:schemeClr val="bg1"/>
          </a:solidFill>
          <a:ln w="9525">
            <a:solidFill>
              <a:schemeClr val="tx1"/>
            </a:solidFill>
            <a:round/>
            <a:headEnd/>
            <a:tailEnd/>
          </a:ln>
        </p:spPr>
        <p:txBody>
          <a:bodyPr anchor="ctr">
            <a:spAutoFit/>
          </a:bodyPr>
          <a:lstStyle/>
          <a:p>
            <a:endParaRPr lang="en-GB"/>
          </a:p>
        </p:txBody>
      </p:sp>
      <p:sp>
        <p:nvSpPr>
          <p:cNvPr id="132300" name="Oval 207"/>
          <p:cNvSpPr>
            <a:spLocks noChangeArrowheads="1"/>
          </p:cNvSpPr>
          <p:nvPr/>
        </p:nvSpPr>
        <p:spPr bwMode="auto">
          <a:xfrm>
            <a:off x="3725863" y="2392363"/>
            <a:ext cx="90487" cy="104775"/>
          </a:xfrm>
          <a:prstGeom prst="ellipse">
            <a:avLst/>
          </a:prstGeom>
          <a:solidFill>
            <a:schemeClr val="bg1"/>
          </a:solidFill>
          <a:ln w="9525">
            <a:solidFill>
              <a:schemeClr val="tx1"/>
            </a:solidFill>
            <a:round/>
            <a:headEnd/>
            <a:tailEnd/>
          </a:ln>
        </p:spPr>
        <p:txBody>
          <a:bodyPr anchor="ctr">
            <a:spAutoFit/>
          </a:bodyPr>
          <a:lstStyle/>
          <a:p>
            <a:endParaRPr lang="en-GB"/>
          </a:p>
        </p:txBody>
      </p:sp>
      <p:sp>
        <p:nvSpPr>
          <p:cNvPr id="132301" name="Oval 208"/>
          <p:cNvSpPr>
            <a:spLocks noChangeArrowheads="1"/>
          </p:cNvSpPr>
          <p:nvPr/>
        </p:nvSpPr>
        <p:spPr bwMode="auto">
          <a:xfrm>
            <a:off x="3863975" y="2416175"/>
            <a:ext cx="90488" cy="104775"/>
          </a:xfrm>
          <a:prstGeom prst="ellipse">
            <a:avLst/>
          </a:prstGeom>
          <a:solidFill>
            <a:schemeClr val="bg1"/>
          </a:solidFill>
          <a:ln w="9525">
            <a:solidFill>
              <a:schemeClr val="tx1"/>
            </a:solidFill>
            <a:round/>
            <a:headEnd/>
            <a:tailEnd/>
          </a:ln>
        </p:spPr>
        <p:txBody>
          <a:bodyPr anchor="ctr">
            <a:spAutoFit/>
          </a:bodyPr>
          <a:lstStyle/>
          <a:p>
            <a:endParaRPr lang="en-GB"/>
          </a:p>
        </p:txBody>
      </p:sp>
      <p:sp>
        <p:nvSpPr>
          <p:cNvPr id="132302" name="Oval 209"/>
          <p:cNvSpPr>
            <a:spLocks noChangeArrowheads="1"/>
          </p:cNvSpPr>
          <p:nvPr/>
        </p:nvSpPr>
        <p:spPr bwMode="auto">
          <a:xfrm>
            <a:off x="3816350" y="2154238"/>
            <a:ext cx="90488" cy="104775"/>
          </a:xfrm>
          <a:prstGeom prst="ellipse">
            <a:avLst/>
          </a:prstGeom>
          <a:solidFill>
            <a:schemeClr val="bg1"/>
          </a:solidFill>
          <a:ln w="9525">
            <a:solidFill>
              <a:schemeClr val="tx1"/>
            </a:solidFill>
            <a:round/>
            <a:headEnd/>
            <a:tailEnd/>
          </a:ln>
        </p:spPr>
        <p:txBody>
          <a:bodyPr anchor="ctr">
            <a:spAutoFit/>
          </a:bodyPr>
          <a:lstStyle/>
          <a:p>
            <a:endParaRPr lang="en-GB"/>
          </a:p>
        </p:txBody>
      </p:sp>
      <p:sp>
        <p:nvSpPr>
          <p:cNvPr id="132303" name="Oval 210"/>
          <p:cNvSpPr>
            <a:spLocks noChangeArrowheads="1"/>
          </p:cNvSpPr>
          <p:nvPr/>
        </p:nvSpPr>
        <p:spPr bwMode="auto">
          <a:xfrm>
            <a:off x="6910388" y="5029200"/>
            <a:ext cx="90487" cy="104775"/>
          </a:xfrm>
          <a:prstGeom prst="ellipse">
            <a:avLst/>
          </a:prstGeom>
          <a:solidFill>
            <a:schemeClr val="bg1"/>
          </a:solidFill>
          <a:ln w="9525">
            <a:solidFill>
              <a:schemeClr val="tx1"/>
            </a:solidFill>
            <a:round/>
            <a:headEnd/>
            <a:tailEnd/>
          </a:ln>
        </p:spPr>
        <p:txBody>
          <a:bodyPr anchor="ctr">
            <a:spAutoFit/>
          </a:bodyPr>
          <a:lstStyle/>
          <a:p>
            <a:endParaRPr lang="en-GB"/>
          </a:p>
        </p:txBody>
      </p:sp>
      <p:sp>
        <p:nvSpPr>
          <p:cNvPr id="132304" name="Oval 211"/>
          <p:cNvSpPr>
            <a:spLocks noChangeArrowheads="1"/>
          </p:cNvSpPr>
          <p:nvPr/>
        </p:nvSpPr>
        <p:spPr bwMode="auto">
          <a:xfrm>
            <a:off x="7062788" y="5153025"/>
            <a:ext cx="90487" cy="104775"/>
          </a:xfrm>
          <a:prstGeom prst="ellipse">
            <a:avLst/>
          </a:prstGeom>
          <a:solidFill>
            <a:schemeClr val="bg1"/>
          </a:solidFill>
          <a:ln w="9525">
            <a:solidFill>
              <a:schemeClr val="tx1"/>
            </a:solidFill>
            <a:round/>
            <a:headEnd/>
            <a:tailEnd/>
          </a:ln>
        </p:spPr>
        <p:txBody>
          <a:bodyPr anchor="ctr">
            <a:spAutoFit/>
          </a:bodyPr>
          <a:lstStyle/>
          <a:p>
            <a:endParaRPr lang="en-GB"/>
          </a:p>
        </p:txBody>
      </p:sp>
      <p:sp>
        <p:nvSpPr>
          <p:cNvPr id="132305" name="Oval 212"/>
          <p:cNvSpPr>
            <a:spLocks noChangeArrowheads="1"/>
          </p:cNvSpPr>
          <p:nvPr/>
        </p:nvSpPr>
        <p:spPr bwMode="auto">
          <a:xfrm>
            <a:off x="6972300" y="5148263"/>
            <a:ext cx="90488" cy="104775"/>
          </a:xfrm>
          <a:prstGeom prst="ellipse">
            <a:avLst/>
          </a:prstGeom>
          <a:solidFill>
            <a:schemeClr val="bg1"/>
          </a:solidFill>
          <a:ln w="9525">
            <a:solidFill>
              <a:schemeClr val="tx1"/>
            </a:solidFill>
            <a:round/>
            <a:headEnd/>
            <a:tailEnd/>
          </a:ln>
        </p:spPr>
        <p:txBody>
          <a:bodyPr anchor="ctr">
            <a:spAutoFit/>
          </a:bodyPr>
          <a:lstStyle/>
          <a:p>
            <a:endParaRPr lang="en-GB"/>
          </a:p>
        </p:txBody>
      </p:sp>
      <p:sp>
        <p:nvSpPr>
          <p:cNvPr id="132306" name="Oval 213"/>
          <p:cNvSpPr>
            <a:spLocks noChangeArrowheads="1"/>
          </p:cNvSpPr>
          <p:nvPr/>
        </p:nvSpPr>
        <p:spPr bwMode="auto">
          <a:xfrm>
            <a:off x="7167563" y="5029200"/>
            <a:ext cx="90487" cy="104775"/>
          </a:xfrm>
          <a:prstGeom prst="ellipse">
            <a:avLst/>
          </a:prstGeom>
          <a:solidFill>
            <a:schemeClr val="bg1"/>
          </a:solidFill>
          <a:ln w="9525">
            <a:solidFill>
              <a:schemeClr val="tx1"/>
            </a:solidFill>
            <a:round/>
            <a:headEnd/>
            <a:tailEnd/>
          </a:ln>
        </p:spPr>
        <p:txBody>
          <a:bodyPr anchor="ctr">
            <a:spAutoFit/>
          </a:bodyPr>
          <a:lstStyle/>
          <a:p>
            <a:endParaRPr lang="en-GB"/>
          </a:p>
        </p:txBody>
      </p:sp>
      <p:sp>
        <p:nvSpPr>
          <p:cNvPr id="132307" name="Oval 214"/>
          <p:cNvSpPr>
            <a:spLocks noChangeArrowheads="1"/>
          </p:cNvSpPr>
          <p:nvPr/>
        </p:nvSpPr>
        <p:spPr bwMode="auto">
          <a:xfrm>
            <a:off x="6877050" y="5167313"/>
            <a:ext cx="90488" cy="104775"/>
          </a:xfrm>
          <a:prstGeom prst="ellipse">
            <a:avLst/>
          </a:prstGeom>
          <a:solidFill>
            <a:schemeClr val="bg1"/>
          </a:solidFill>
          <a:ln w="9525">
            <a:solidFill>
              <a:schemeClr val="tx1"/>
            </a:solidFill>
            <a:round/>
            <a:headEnd/>
            <a:tailEnd/>
          </a:ln>
        </p:spPr>
        <p:txBody>
          <a:bodyPr anchor="ctr">
            <a:spAutoFit/>
          </a:bodyPr>
          <a:lstStyle/>
          <a:p>
            <a:endParaRPr lang="en-GB"/>
          </a:p>
        </p:txBody>
      </p:sp>
      <p:sp>
        <p:nvSpPr>
          <p:cNvPr id="132308" name="Oval 215"/>
          <p:cNvSpPr>
            <a:spLocks noChangeArrowheads="1"/>
          </p:cNvSpPr>
          <p:nvPr/>
        </p:nvSpPr>
        <p:spPr bwMode="auto">
          <a:xfrm>
            <a:off x="7029450" y="4991100"/>
            <a:ext cx="90488" cy="104775"/>
          </a:xfrm>
          <a:prstGeom prst="ellipse">
            <a:avLst/>
          </a:prstGeom>
          <a:solidFill>
            <a:schemeClr val="bg1"/>
          </a:solidFill>
          <a:ln w="9525">
            <a:solidFill>
              <a:schemeClr val="tx1"/>
            </a:solidFill>
            <a:round/>
            <a:headEnd/>
            <a:tailEnd/>
          </a:ln>
        </p:spPr>
        <p:txBody>
          <a:bodyPr anchor="ctr">
            <a:spAutoFit/>
          </a:bodyPr>
          <a:lstStyle/>
          <a:p>
            <a:endParaRPr lang="en-GB"/>
          </a:p>
        </p:txBody>
      </p:sp>
      <p:sp>
        <p:nvSpPr>
          <p:cNvPr id="132309" name="Oval 216"/>
          <p:cNvSpPr>
            <a:spLocks noChangeArrowheads="1"/>
          </p:cNvSpPr>
          <p:nvPr/>
        </p:nvSpPr>
        <p:spPr bwMode="auto">
          <a:xfrm>
            <a:off x="6838950" y="5214938"/>
            <a:ext cx="90488" cy="104775"/>
          </a:xfrm>
          <a:prstGeom prst="ellipse">
            <a:avLst/>
          </a:prstGeom>
          <a:solidFill>
            <a:schemeClr val="bg1"/>
          </a:solidFill>
          <a:ln w="9525">
            <a:solidFill>
              <a:schemeClr val="tx1"/>
            </a:solidFill>
            <a:round/>
            <a:headEnd/>
            <a:tailEnd/>
          </a:ln>
        </p:spPr>
        <p:txBody>
          <a:bodyPr anchor="ctr">
            <a:spAutoFit/>
          </a:bodyPr>
          <a:lstStyle/>
          <a:p>
            <a:endParaRPr lang="en-GB"/>
          </a:p>
        </p:txBody>
      </p:sp>
      <p:sp>
        <p:nvSpPr>
          <p:cNvPr id="132310" name="Oval 217"/>
          <p:cNvSpPr>
            <a:spLocks noChangeArrowheads="1"/>
          </p:cNvSpPr>
          <p:nvPr/>
        </p:nvSpPr>
        <p:spPr bwMode="auto">
          <a:xfrm>
            <a:off x="6948488" y="5281613"/>
            <a:ext cx="90487" cy="104775"/>
          </a:xfrm>
          <a:prstGeom prst="ellipse">
            <a:avLst/>
          </a:prstGeom>
          <a:solidFill>
            <a:schemeClr val="bg1"/>
          </a:solidFill>
          <a:ln w="9525">
            <a:solidFill>
              <a:schemeClr val="tx1"/>
            </a:solidFill>
            <a:round/>
            <a:headEnd/>
            <a:tailEnd/>
          </a:ln>
        </p:spPr>
        <p:txBody>
          <a:bodyPr anchor="ctr">
            <a:spAutoFit/>
          </a:bodyPr>
          <a:lstStyle/>
          <a:p>
            <a:endParaRPr lang="en-GB"/>
          </a:p>
        </p:txBody>
      </p:sp>
      <p:sp>
        <p:nvSpPr>
          <p:cNvPr id="132311" name="Oval 218"/>
          <p:cNvSpPr>
            <a:spLocks noChangeArrowheads="1"/>
          </p:cNvSpPr>
          <p:nvPr/>
        </p:nvSpPr>
        <p:spPr bwMode="auto">
          <a:xfrm>
            <a:off x="7100888" y="5405438"/>
            <a:ext cx="90487" cy="104775"/>
          </a:xfrm>
          <a:prstGeom prst="ellipse">
            <a:avLst/>
          </a:prstGeom>
          <a:solidFill>
            <a:schemeClr val="bg1"/>
          </a:solidFill>
          <a:ln w="9525">
            <a:solidFill>
              <a:schemeClr val="tx1"/>
            </a:solidFill>
            <a:round/>
            <a:headEnd/>
            <a:tailEnd/>
          </a:ln>
        </p:spPr>
        <p:txBody>
          <a:bodyPr anchor="ctr">
            <a:spAutoFit/>
          </a:bodyPr>
          <a:lstStyle/>
          <a:p>
            <a:endParaRPr lang="en-GB"/>
          </a:p>
        </p:txBody>
      </p:sp>
      <p:sp>
        <p:nvSpPr>
          <p:cNvPr id="132312" name="Oval 219"/>
          <p:cNvSpPr>
            <a:spLocks noChangeArrowheads="1"/>
          </p:cNvSpPr>
          <p:nvPr/>
        </p:nvSpPr>
        <p:spPr bwMode="auto">
          <a:xfrm>
            <a:off x="7010400" y="5400675"/>
            <a:ext cx="90488" cy="104775"/>
          </a:xfrm>
          <a:prstGeom prst="ellipse">
            <a:avLst/>
          </a:prstGeom>
          <a:solidFill>
            <a:schemeClr val="bg1"/>
          </a:solidFill>
          <a:ln w="9525">
            <a:solidFill>
              <a:schemeClr val="tx1"/>
            </a:solidFill>
            <a:round/>
            <a:headEnd/>
            <a:tailEnd/>
          </a:ln>
        </p:spPr>
        <p:txBody>
          <a:bodyPr anchor="ctr">
            <a:spAutoFit/>
          </a:bodyPr>
          <a:lstStyle/>
          <a:p>
            <a:endParaRPr lang="en-GB"/>
          </a:p>
        </p:txBody>
      </p:sp>
      <p:sp>
        <p:nvSpPr>
          <p:cNvPr id="132313" name="Oval 220"/>
          <p:cNvSpPr>
            <a:spLocks noChangeArrowheads="1"/>
          </p:cNvSpPr>
          <p:nvPr/>
        </p:nvSpPr>
        <p:spPr bwMode="auto">
          <a:xfrm>
            <a:off x="7205663" y="5281613"/>
            <a:ext cx="90487" cy="104775"/>
          </a:xfrm>
          <a:prstGeom prst="ellipse">
            <a:avLst/>
          </a:prstGeom>
          <a:solidFill>
            <a:schemeClr val="bg1"/>
          </a:solidFill>
          <a:ln w="9525">
            <a:solidFill>
              <a:schemeClr val="tx1"/>
            </a:solidFill>
            <a:round/>
            <a:headEnd/>
            <a:tailEnd/>
          </a:ln>
        </p:spPr>
        <p:txBody>
          <a:bodyPr anchor="ctr">
            <a:spAutoFit/>
          </a:bodyPr>
          <a:lstStyle/>
          <a:p>
            <a:endParaRPr lang="en-GB"/>
          </a:p>
        </p:txBody>
      </p:sp>
      <p:sp>
        <p:nvSpPr>
          <p:cNvPr id="132314" name="Oval 221"/>
          <p:cNvSpPr>
            <a:spLocks noChangeArrowheads="1"/>
          </p:cNvSpPr>
          <p:nvPr/>
        </p:nvSpPr>
        <p:spPr bwMode="auto">
          <a:xfrm>
            <a:off x="6915150" y="5419725"/>
            <a:ext cx="90488" cy="104775"/>
          </a:xfrm>
          <a:prstGeom prst="ellipse">
            <a:avLst/>
          </a:prstGeom>
          <a:solidFill>
            <a:schemeClr val="bg1"/>
          </a:solidFill>
          <a:ln w="9525">
            <a:solidFill>
              <a:schemeClr val="tx1"/>
            </a:solidFill>
            <a:round/>
            <a:headEnd/>
            <a:tailEnd/>
          </a:ln>
        </p:spPr>
        <p:txBody>
          <a:bodyPr anchor="ctr">
            <a:spAutoFit/>
          </a:bodyPr>
          <a:lstStyle/>
          <a:p>
            <a:endParaRPr lang="en-GB"/>
          </a:p>
        </p:txBody>
      </p:sp>
      <p:sp>
        <p:nvSpPr>
          <p:cNvPr id="132315" name="Oval 222"/>
          <p:cNvSpPr>
            <a:spLocks noChangeArrowheads="1"/>
          </p:cNvSpPr>
          <p:nvPr/>
        </p:nvSpPr>
        <p:spPr bwMode="auto">
          <a:xfrm>
            <a:off x="7067550" y="5243513"/>
            <a:ext cx="90488" cy="104775"/>
          </a:xfrm>
          <a:prstGeom prst="ellipse">
            <a:avLst/>
          </a:prstGeom>
          <a:solidFill>
            <a:schemeClr val="bg1"/>
          </a:solidFill>
          <a:ln w="9525">
            <a:solidFill>
              <a:schemeClr val="tx1"/>
            </a:solidFill>
            <a:round/>
            <a:headEnd/>
            <a:tailEnd/>
          </a:ln>
        </p:spPr>
        <p:txBody>
          <a:bodyPr anchor="ctr">
            <a:spAutoFit/>
          </a:bodyPr>
          <a:lstStyle/>
          <a:p>
            <a:endParaRPr lang="en-GB"/>
          </a:p>
        </p:txBody>
      </p:sp>
      <p:grpSp>
        <p:nvGrpSpPr>
          <p:cNvPr id="132316" name="Group 223"/>
          <p:cNvGrpSpPr>
            <a:grpSpLocks noChangeAspect="1"/>
          </p:cNvGrpSpPr>
          <p:nvPr/>
        </p:nvGrpSpPr>
        <p:grpSpPr bwMode="auto">
          <a:xfrm rot="-2421496">
            <a:off x="4349750" y="1725613"/>
            <a:ext cx="312738" cy="153987"/>
            <a:chOff x="1734" y="1605"/>
            <a:chExt cx="2373" cy="1161"/>
          </a:xfrm>
        </p:grpSpPr>
        <p:sp>
          <p:nvSpPr>
            <p:cNvPr id="132317" name="Freeform 224"/>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18" name="Freeform 225"/>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19" name="Freeform 226"/>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20" name="Freeform 227"/>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21" name="Freeform 228"/>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22" name="Freeform 229"/>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23" name="Freeform 230"/>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24" name="Freeform 231"/>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25" name="Freeform 232"/>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26" name="Oval 233"/>
            <p:cNvSpPr>
              <a:spLocks noChangeAspect="1" noChangeArrowheads="1"/>
            </p:cNvSpPr>
            <p:nvPr/>
          </p:nvSpPr>
          <p:spPr bwMode="auto">
            <a:xfrm>
              <a:off x="2004" y="1987"/>
              <a:ext cx="81" cy="56"/>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327" name="Oval 234"/>
            <p:cNvSpPr>
              <a:spLocks noChangeAspect="1" noChangeArrowheads="1"/>
            </p:cNvSpPr>
            <p:nvPr/>
          </p:nvSpPr>
          <p:spPr bwMode="auto">
            <a:xfrm>
              <a:off x="1974" y="1956"/>
              <a:ext cx="135" cy="120"/>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328" name="Group 235"/>
          <p:cNvGrpSpPr>
            <a:grpSpLocks noChangeAspect="1"/>
          </p:cNvGrpSpPr>
          <p:nvPr/>
        </p:nvGrpSpPr>
        <p:grpSpPr bwMode="auto">
          <a:xfrm flipH="1">
            <a:off x="2127250" y="3863975"/>
            <a:ext cx="371475" cy="152400"/>
            <a:chOff x="1734" y="1605"/>
            <a:chExt cx="2373" cy="1161"/>
          </a:xfrm>
        </p:grpSpPr>
        <p:sp>
          <p:nvSpPr>
            <p:cNvPr id="132329" name="Freeform 236"/>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30" name="Freeform 237"/>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31" name="Freeform 238"/>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32" name="Freeform 239"/>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33" name="Freeform 240"/>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34" name="Freeform 241"/>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35" name="Freeform 242"/>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36" name="Freeform 243"/>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37" name="Freeform 244"/>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38" name="Oval 245"/>
            <p:cNvSpPr>
              <a:spLocks noChangeAspect="1" noChangeArrowheads="1"/>
            </p:cNvSpPr>
            <p:nvPr/>
          </p:nvSpPr>
          <p:spPr bwMode="auto">
            <a:xfrm>
              <a:off x="2004" y="1987"/>
              <a:ext cx="81" cy="56"/>
            </a:xfrm>
            <a:prstGeom prst="ellipse">
              <a:avLst/>
            </a:pr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339" name="Oval 246"/>
            <p:cNvSpPr>
              <a:spLocks noChangeAspect="1" noChangeArrowheads="1"/>
            </p:cNvSpPr>
            <p:nvPr/>
          </p:nvSpPr>
          <p:spPr bwMode="auto">
            <a:xfrm>
              <a:off x="1974" y="1956"/>
              <a:ext cx="135" cy="120"/>
            </a:xfrm>
            <a:prstGeom prst="ellipse">
              <a:avLst/>
            </a:pr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340" name="Group 247"/>
          <p:cNvGrpSpPr>
            <a:grpSpLocks noChangeAspect="1"/>
          </p:cNvGrpSpPr>
          <p:nvPr/>
        </p:nvGrpSpPr>
        <p:grpSpPr bwMode="auto">
          <a:xfrm rot="-2421496">
            <a:off x="2092325" y="3651250"/>
            <a:ext cx="312738" cy="153988"/>
            <a:chOff x="1734" y="1605"/>
            <a:chExt cx="2373" cy="1161"/>
          </a:xfrm>
        </p:grpSpPr>
        <p:sp>
          <p:nvSpPr>
            <p:cNvPr id="132341" name="Freeform 248"/>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42" name="Freeform 249"/>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43" name="Freeform 250"/>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44" name="Freeform 251"/>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45" name="Freeform 252"/>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46" name="Freeform 253"/>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47" name="Freeform 254"/>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48" name="Freeform 255"/>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49" name="Freeform 256"/>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50" name="Oval 257"/>
            <p:cNvSpPr>
              <a:spLocks noChangeAspect="1" noChangeArrowheads="1"/>
            </p:cNvSpPr>
            <p:nvPr/>
          </p:nvSpPr>
          <p:spPr bwMode="auto">
            <a:xfrm>
              <a:off x="2004" y="1987"/>
              <a:ext cx="81" cy="56"/>
            </a:xfrm>
            <a:prstGeom prst="ellipse">
              <a:avLst/>
            </a:pr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351" name="Oval 258"/>
            <p:cNvSpPr>
              <a:spLocks noChangeAspect="1" noChangeArrowheads="1"/>
            </p:cNvSpPr>
            <p:nvPr/>
          </p:nvSpPr>
          <p:spPr bwMode="auto">
            <a:xfrm>
              <a:off x="1974" y="1956"/>
              <a:ext cx="135" cy="120"/>
            </a:xfrm>
            <a:prstGeom prst="ellipse">
              <a:avLst/>
            </a:pr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352" name="Group 259"/>
          <p:cNvGrpSpPr>
            <a:grpSpLocks noChangeAspect="1"/>
          </p:cNvGrpSpPr>
          <p:nvPr/>
        </p:nvGrpSpPr>
        <p:grpSpPr bwMode="auto">
          <a:xfrm flipH="1">
            <a:off x="3340100" y="2390775"/>
            <a:ext cx="371475" cy="152400"/>
            <a:chOff x="1734" y="1605"/>
            <a:chExt cx="2373" cy="1161"/>
          </a:xfrm>
        </p:grpSpPr>
        <p:sp>
          <p:nvSpPr>
            <p:cNvPr id="132353" name="Freeform 260"/>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54" name="Freeform 261"/>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55" name="Freeform 262"/>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56" name="Freeform 263"/>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57" name="Freeform 264"/>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58" name="Freeform 265"/>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59" name="Freeform 266"/>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60" name="Freeform 267"/>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61" name="Freeform 268"/>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62" name="Oval 269"/>
            <p:cNvSpPr>
              <a:spLocks noChangeAspect="1" noChangeArrowheads="1"/>
            </p:cNvSpPr>
            <p:nvPr/>
          </p:nvSpPr>
          <p:spPr bwMode="auto">
            <a:xfrm>
              <a:off x="2004" y="1987"/>
              <a:ext cx="81" cy="56"/>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363" name="Oval 270"/>
            <p:cNvSpPr>
              <a:spLocks noChangeAspect="1" noChangeArrowheads="1"/>
            </p:cNvSpPr>
            <p:nvPr/>
          </p:nvSpPr>
          <p:spPr bwMode="auto">
            <a:xfrm>
              <a:off x="1974" y="1956"/>
              <a:ext cx="135" cy="120"/>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364" name="Group 271"/>
          <p:cNvGrpSpPr>
            <a:grpSpLocks noChangeAspect="1"/>
          </p:cNvGrpSpPr>
          <p:nvPr/>
        </p:nvGrpSpPr>
        <p:grpSpPr bwMode="auto">
          <a:xfrm flipH="1">
            <a:off x="3805238" y="2514600"/>
            <a:ext cx="371475" cy="152400"/>
            <a:chOff x="1734" y="1605"/>
            <a:chExt cx="2373" cy="1161"/>
          </a:xfrm>
        </p:grpSpPr>
        <p:sp>
          <p:nvSpPr>
            <p:cNvPr id="132365" name="Freeform 272"/>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66" name="Freeform 273"/>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67" name="Freeform 274"/>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68" name="Freeform 275"/>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69" name="Freeform 276"/>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70" name="Freeform 277"/>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71" name="Freeform 278"/>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72" name="Freeform 279"/>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73" name="Freeform 280"/>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74" name="Oval 281"/>
            <p:cNvSpPr>
              <a:spLocks noChangeAspect="1" noChangeArrowheads="1"/>
            </p:cNvSpPr>
            <p:nvPr/>
          </p:nvSpPr>
          <p:spPr bwMode="auto">
            <a:xfrm>
              <a:off x="2004" y="1987"/>
              <a:ext cx="81" cy="56"/>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375" name="Oval 282"/>
            <p:cNvSpPr>
              <a:spLocks noChangeAspect="1" noChangeArrowheads="1"/>
            </p:cNvSpPr>
            <p:nvPr/>
          </p:nvSpPr>
          <p:spPr bwMode="auto">
            <a:xfrm>
              <a:off x="1974" y="1956"/>
              <a:ext cx="135" cy="120"/>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376" name="Group 283"/>
          <p:cNvGrpSpPr>
            <a:grpSpLocks noChangeAspect="1"/>
          </p:cNvGrpSpPr>
          <p:nvPr/>
        </p:nvGrpSpPr>
        <p:grpSpPr bwMode="auto">
          <a:xfrm rot="-2421496">
            <a:off x="3770313" y="2301875"/>
            <a:ext cx="312737" cy="153988"/>
            <a:chOff x="1734" y="1605"/>
            <a:chExt cx="2373" cy="1161"/>
          </a:xfrm>
        </p:grpSpPr>
        <p:sp>
          <p:nvSpPr>
            <p:cNvPr id="132377" name="Freeform 284"/>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78" name="Freeform 285"/>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79" name="Freeform 286"/>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80" name="Freeform 287"/>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81" name="Freeform 288"/>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82" name="Freeform 289"/>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83" name="Freeform 290"/>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84" name="Freeform 291"/>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85" name="Freeform 292"/>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86" name="Oval 293"/>
            <p:cNvSpPr>
              <a:spLocks noChangeAspect="1" noChangeArrowheads="1"/>
            </p:cNvSpPr>
            <p:nvPr/>
          </p:nvSpPr>
          <p:spPr bwMode="auto">
            <a:xfrm>
              <a:off x="2004" y="1987"/>
              <a:ext cx="81" cy="56"/>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387" name="Oval 294"/>
            <p:cNvSpPr>
              <a:spLocks noChangeAspect="1" noChangeArrowheads="1"/>
            </p:cNvSpPr>
            <p:nvPr/>
          </p:nvSpPr>
          <p:spPr bwMode="auto">
            <a:xfrm>
              <a:off x="1974" y="1956"/>
              <a:ext cx="135" cy="120"/>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388" name="Group 295"/>
          <p:cNvGrpSpPr>
            <a:grpSpLocks noChangeAspect="1"/>
          </p:cNvGrpSpPr>
          <p:nvPr/>
        </p:nvGrpSpPr>
        <p:grpSpPr bwMode="auto">
          <a:xfrm flipH="1">
            <a:off x="3086100" y="2593975"/>
            <a:ext cx="371475" cy="152400"/>
            <a:chOff x="1734" y="1605"/>
            <a:chExt cx="2373" cy="1161"/>
          </a:xfrm>
        </p:grpSpPr>
        <p:sp>
          <p:nvSpPr>
            <p:cNvPr id="132389" name="Freeform 296"/>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190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90" name="Freeform 297"/>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190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91" name="Freeform 298"/>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190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92" name="Freeform 299"/>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190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93" name="Freeform 300"/>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190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94" name="Freeform 301"/>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190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95" name="Freeform 302"/>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190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96" name="Freeform 303"/>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190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97" name="Freeform 304"/>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190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398" name="Oval 305"/>
            <p:cNvSpPr>
              <a:spLocks noChangeAspect="1" noChangeArrowheads="1"/>
            </p:cNvSpPr>
            <p:nvPr/>
          </p:nvSpPr>
          <p:spPr bwMode="auto">
            <a:xfrm>
              <a:off x="2004" y="1987"/>
              <a:ext cx="81" cy="56"/>
            </a:xfrm>
            <a:prstGeom prst="ellipse">
              <a:avLst/>
            </a:prstGeom>
            <a:noFill/>
            <a:ln w="190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399" name="Oval 306"/>
            <p:cNvSpPr>
              <a:spLocks noChangeAspect="1" noChangeArrowheads="1"/>
            </p:cNvSpPr>
            <p:nvPr/>
          </p:nvSpPr>
          <p:spPr bwMode="auto">
            <a:xfrm>
              <a:off x="1974" y="1956"/>
              <a:ext cx="135" cy="120"/>
            </a:xfrm>
            <a:prstGeom prst="ellipse">
              <a:avLst/>
            </a:prstGeom>
            <a:noFill/>
            <a:ln w="190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400" name="Group 307"/>
          <p:cNvGrpSpPr>
            <a:grpSpLocks noChangeAspect="1"/>
          </p:cNvGrpSpPr>
          <p:nvPr/>
        </p:nvGrpSpPr>
        <p:grpSpPr bwMode="auto">
          <a:xfrm flipH="1">
            <a:off x="4522788" y="4522788"/>
            <a:ext cx="371475" cy="152400"/>
            <a:chOff x="1734" y="1605"/>
            <a:chExt cx="2373" cy="1161"/>
          </a:xfrm>
        </p:grpSpPr>
        <p:sp>
          <p:nvSpPr>
            <p:cNvPr id="132401" name="Freeform 308"/>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02" name="Freeform 309"/>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03" name="Freeform 310"/>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04" name="Freeform 311"/>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05" name="Freeform 312"/>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06" name="Freeform 313"/>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07" name="Freeform 314"/>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08" name="Freeform 315"/>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09" name="Freeform 316"/>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10" name="Oval 317"/>
            <p:cNvSpPr>
              <a:spLocks noChangeAspect="1" noChangeArrowheads="1"/>
            </p:cNvSpPr>
            <p:nvPr/>
          </p:nvSpPr>
          <p:spPr bwMode="auto">
            <a:xfrm>
              <a:off x="2004" y="1987"/>
              <a:ext cx="81" cy="56"/>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411" name="Oval 318"/>
            <p:cNvSpPr>
              <a:spLocks noChangeAspect="1" noChangeArrowheads="1"/>
            </p:cNvSpPr>
            <p:nvPr/>
          </p:nvSpPr>
          <p:spPr bwMode="auto">
            <a:xfrm>
              <a:off x="1974" y="1956"/>
              <a:ext cx="135" cy="120"/>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412" name="Group 319"/>
          <p:cNvGrpSpPr>
            <a:grpSpLocks noChangeAspect="1"/>
          </p:cNvGrpSpPr>
          <p:nvPr/>
        </p:nvGrpSpPr>
        <p:grpSpPr bwMode="auto">
          <a:xfrm rot="-2421496">
            <a:off x="4953000" y="4433888"/>
            <a:ext cx="312738" cy="153987"/>
            <a:chOff x="1734" y="1605"/>
            <a:chExt cx="2373" cy="1161"/>
          </a:xfrm>
        </p:grpSpPr>
        <p:sp>
          <p:nvSpPr>
            <p:cNvPr id="132413" name="Freeform 320"/>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14" name="Freeform 321"/>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15" name="Freeform 322"/>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16" name="Freeform 323"/>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17" name="Freeform 324"/>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18" name="Freeform 325"/>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19" name="Freeform 326"/>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20" name="Freeform 327"/>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21" name="Freeform 328"/>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22" name="Oval 329"/>
            <p:cNvSpPr>
              <a:spLocks noChangeAspect="1" noChangeArrowheads="1"/>
            </p:cNvSpPr>
            <p:nvPr/>
          </p:nvSpPr>
          <p:spPr bwMode="auto">
            <a:xfrm>
              <a:off x="2004" y="1987"/>
              <a:ext cx="81" cy="56"/>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423" name="Oval 330"/>
            <p:cNvSpPr>
              <a:spLocks noChangeAspect="1" noChangeArrowheads="1"/>
            </p:cNvSpPr>
            <p:nvPr/>
          </p:nvSpPr>
          <p:spPr bwMode="auto">
            <a:xfrm>
              <a:off x="1974" y="1956"/>
              <a:ext cx="135" cy="120"/>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424" name="Group 331"/>
          <p:cNvGrpSpPr>
            <a:grpSpLocks noChangeAspect="1"/>
          </p:cNvGrpSpPr>
          <p:nvPr/>
        </p:nvGrpSpPr>
        <p:grpSpPr bwMode="auto">
          <a:xfrm flipH="1">
            <a:off x="4268788" y="4725988"/>
            <a:ext cx="371475" cy="152400"/>
            <a:chOff x="1734" y="1605"/>
            <a:chExt cx="2373" cy="1161"/>
          </a:xfrm>
        </p:grpSpPr>
        <p:sp>
          <p:nvSpPr>
            <p:cNvPr id="132425" name="Freeform 332"/>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26" name="Freeform 333"/>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27" name="Freeform 334"/>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28" name="Freeform 335"/>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29" name="Freeform 336"/>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30" name="Freeform 337"/>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31" name="Freeform 338"/>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32" name="Freeform 339"/>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33" name="Freeform 340"/>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34" name="Oval 341"/>
            <p:cNvSpPr>
              <a:spLocks noChangeAspect="1" noChangeArrowheads="1"/>
            </p:cNvSpPr>
            <p:nvPr/>
          </p:nvSpPr>
          <p:spPr bwMode="auto">
            <a:xfrm>
              <a:off x="2004" y="1987"/>
              <a:ext cx="81" cy="56"/>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435" name="Oval 342"/>
            <p:cNvSpPr>
              <a:spLocks noChangeAspect="1" noChangeArrowheads="1"/>
            </p:cNvSpPr>
            <p:nvPr/>
          </p:nvSpPr>
          <p:spPr bwMode="auto">
            <a:xfrm>
              <a:off x="1974" y="1956"/>
              <a:ext cx="135" cy="120"/>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436" name="Group 343"/>
          <p:cNvGrpSpPr>
            <a:grpSpLocks noChangeAspect="1"/>
          </p:cNvGrpSpPr>
          <p:nvPr/>
        </p:nvGrpSpPr>
        <p:grpSpPr bwMode="auto">
          <a:xfrm rot="2617129" flipH="1">
            <a:off x="3286125" y="5775325"/>
            <a:ext cx="684213" cy="336550"/>
            <a:chOff x="1734" y="1605"/>
            <a:chExt cx="2373" cy="1161"/>
          </a:xfrm>
        </p:grpSpPr>
        <p:sp>
          <p:nvSpPr>
            <p:cNvPr id="132437" name="Freeform 344"/>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a:spAutoFit/>
            </a:bodyPr>
            <a:lstStyle/>
            <a:p>
              <a:endParaRPr lang="en-GB"/>
            </a:p>
          </p:txBody>
        </p:sp>
        <p:sp>
          <p:nvSpPr>
            <p:cNvPr id="132438" name="Freeform 345"/>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39" name="Freeform 346"/>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40" name="Freeform 347"/>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41" name="Freeform 348"/>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42" name="Freeform 349"/>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43" name="Freeform 350"/>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44" name="Freeform 351"/>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45" name="Freeform 352"/>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46" name="Oval 353"/>
            <p:cNvSpPr>
              <a:spLocks noChangeAspect="1" noChangeArrowheads="1"/>
            </p:cNvSpPr>
            <p:nvPr/>
          </p:nvSpPr>
          <p:spPr bwMode="auto">
            <a:xfrm>
              <a:off x="2004" y="1987"/>
              <a:ext cx="81" cy="56"/>
            </a:xfrm>
            <a:prstGeom prst="ellipse">
              <a:avLst/>
            </a:pr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447" name="Oval 354"/>
            <p:cNvSpPr>
              <a:spLocks noChangeAspect="1" noChangeArrowheads="1"/>
            </p:cNvSpPr>
            <p:nvPr/>
          </p:nvSpPr>
          <p:spPr bwMode="auto">
            <a:xfrm>
              <a:off x="1974" y="1956"/>
              <a:ext cx="135" cy="120"/>
            </a:xfrm>
            <a:prstGeom prst="ellipse">
              <a:avLst/>
            </a:pr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448" name="Group 355"/>
          <p:cNvGrpSpPr>
            <a:grpSpLocks noChangeAspect="1"/>
          </p:cNvGrpSpPr>
          <p:nvPr/>
        </p:nvGrpSpPr>
        <p:grpSpPr bwMode="auto">
          <a:xfrm flipH="1">
            <a:off x="5294313" y="3595688"/>
            <a:ext cx="514350" cy="211137"/>
            <a:chOff x="1734" y="1605"/>
            <a:chExt cx="2373" cy="1161"/>
          </a:xfrm>
        </p:grpSpPr>
        <p:sp>
          <p:nvSpPr>
            <p:cNvPr id="132449" name="Freeform 356"/>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50" name="Freeform 357"/>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51" name="Freeform 358"/>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52" name="Freeform 359"/>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53" name="Freeform 360"/>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54" name="Freeform 361"/>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55" name="Freeform 362"/>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56" name="Freeform 363"/>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57" name="Freeform 364"/>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58" name="Oval 365"/>
            <p:cNvSpPr>
              <a:spLocks noChangeAspect="1" noChangeArrowheads="1"/>
            </p:cNvSpPr>
            <p:nvPr/>
          </p:nvSpPr>
          <p:spPr bwMode="auto">
            <a:xfrm>
              <a:off x="2004" y="1987"/>
              <a:ext cx="81" cy="56"/>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459" name="Oval 366"/>
            <p:cNvSpPr>
              <a:spLocks noChangeAspect="1" noChangeArrowheads="1"/>
            </p:cNvSpPr>
            <p:nvPr/>
          </p:nvSpPr>
          <p:spPr bwMode="auto">
            <a:xfrm>
              <a:off x="1974" y="1956"/>
              <a:ext cx="135" cy="120"/>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460" name="Group 367"/>
          <p:cNvGrpSpPr>
            <a:grpSpLocks noChangeAspect="1"/>
          </p:cNvGrpSpPr>
          <p:nvPr/>
        </p:nvGrpSpPr>
        <p:grpSpPr bwMode="auto">
          <a:xfrm flipH="1">
            <a:off x="5759450" y="3719513"/>
            <a:ext cx="514350" cy="211137"/>
            <a:chOff x="1734" y="1605"/>
            <a:chExt cx="2373" cy="1161"/>
          </a:xfrm>
        </p:grpSpPr>
        <p:sp>
          <p:nvSpPr>
            <p:cNvPr id="132461" name="Freeform 368"/>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62" name="Freeform 369"/>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63" name="Freeform 370"/>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64" name="Freeform 371"/>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65" name="Freeform 372"/>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66" name="Freeform 373"/>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67" name="Freeform 374"/>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68" name="Freeform 375"/>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69" name="Freeform 376"/>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70" name="Oval 377"/>
            <p:cNvSpPr>
              <a:spLocks noChangeAspect="1" noChangeArrowheads="1"/>
            </p:cNvSpPr>
            <p:nvPr/>
          </p:nvSpPr>
          <p:spPr bwMode="auto">
            <a:xfrm>
              <a:off x="2004" y="1987"/>
              <a:ext cx="81" cy="56"/>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471" name="Oval 378"/>
            <p:cNvSpPr>
              <a:spLocks noChangeAspect="1" noChangeArrowheads="1"/>
            </p:cNvSpPr>
            <p:nvPr/>
          </p:nvSpPr>
          <p:spPr bwMode="auto">
            <a:xfrm>
              <a:off x="1974" y="1956"/>
              <a:ext cx="135" cy="120"/>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472" name="Group 379"/>
          <p:cNvGrpSpPr>
            <a:grpSpLocks noChangeAspect="1"/>
          </p:cNvGrpSpPr>
          <p:nvPr/>
        </p:nvGrpSpPr>
        <p:grpSpPr bwMode="auto">
          <a:xfrm flipH="1">
            <a:off x="5040313" y="3798888"/>
            <a:ext cx="514350" cy="211137"/>
            <a:chOff x="1734" y="1605"/>
            <a:chExt cx="2373" cy="1161"/>
          </a:xfrm>
        </p:grpSpPr>
        <p:sp>
          <p:nvSpPr>
            <p:cNvPr id="132473" name="Freeform 380"/>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74" name="Freeform 381"/>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75" name="Freeform 382"/>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76" name="Freeform 383"/>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77" name="Freeform 384"/>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78" name="Freeform 385"/>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79" name="Freeform 386"/>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80" name="Freeform 387"/>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81" name="Freeform 388"/>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82" name="Oval 389"/>
            <p:cNvSpPr>
              <a:spLocks noChangeAspect="1" noChangeArrowheads="1"/>
            </p:cNvSpPr>
            <p:nvPr/>
          </p:nvSpPr>
          <p:spPr bwMode="auto">
            <a:xfrm>
              <a:off x="2004" y="1987"/>
              <a:ext cx="81" cy="56"/>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483" name="Oval 390"/>
            <p:cNvSpPr>
              <a:spLocks noChangeAspect="1" noChangeArrowheads="1"/>
            </p:cNvSpPr>
            <p:nvPr/>
          </p:nvSpPr>
          <p:spPr bwMode="auto">
            <a:xfrm>
              <a:off x="1974" y="1956"/>
              <a:ext cx="135" cy="120"/>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484" name="Group 391"/>
          <p:cNvGrpSpPr>
            <a:grpSpLocks noChangeAspect="1"/>
          </p:cNvGrpSpPr>
          <p:nvPr/>
        </p:nvGrpSpPr>
        <p:grpSpPr bwMode="auto">
          <a:xfrm flipH="1">
            <a:off x="5346700" y="5688013"/>
            <a:ext cx="388938" cy="160337"/>
            <a:chOff x="1734" y="1605"/>
            <a:chExt cx="2373" cy="1161"/>
          </a:xfrm>
        </p:grpSpPr>
        <p:sp>
          <p:nvSpPr>
            <p:cNvPr id="132485" name="Freeform 392"/>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86" name="Freeform 393"/>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87" name="Freeform 394"/>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88" name="Freeform 395"/>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89" name="Freeform 396"/>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90" name="Freeform 397"/>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91" name="Freeform 398"/>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92" name="Freeform 399"/>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93" name="Freeform 400"/>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94" name="Oval 401"/>
            <p:cNvSpPr>
              <a:spLocks noChangeAspect="1" noChangeArrowheads="1"/>
            </p:cNvSpPr>
            <p:nvPr/>
          </p:nvSpPr>
          <p:spPr bwMode="auto">
            <a:xfrm>
              <a:off x="2004" y="1987"/>
              <a:ext cx="81" cy="56"/>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495" name="Oval 402"/>
            <p:cNvSpPr>
              <a:spLocks noChangeAspect="1" noChangeArrowheads="1"/>
            </p:cNvSpPr>
            <p:nvPr/>
          </p:nvSpPr>
          <p:spPr bwMode="auto">
            <a:xfrm>
              <a:off x="1974" y="1956"/>
              <a:ext cx="135" cy="120"/>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496" name="Group 403"/>
          <p:cNvGrpSpPr>
            <a:grpSpLocks noChangeAspect="1"/>
          </p:cNvGrpSpPr>
          <p:nvPr/>
        </p:nvGrpSpPr>
        <p:grpSpPr bwMode="auto">
          <a:xfrm flipH="1">
            <a:off x="5811838" y="5811838"/>
            <a:ext cx="388937" cy="160337"/>
            <a:chOff x="1734" y="1605"/>
            <a:chExt cx="2373" cy="1161"/>
          </a:xfrm>
        </p:grpSpPr>
        <p:sp>
          <p:nvSpPr>
            <p:cNvPr id="132497" name="Freeform 404"/>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98" name="Freeform 405"/>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499" name="Freeform 406"/>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00" name="Freeform 407"/>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01" name="Freeform 408"/>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02" name="Freeform 409"/>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03" name="Freeform 410"/>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04" name="Freeform 411"/>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05" name="Freeform 412"/>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06" name="Oval 413"/>
            <p:cNvSpPr>
              <a:spLocks noChangeAspect="1" noChangeArrowheads="1"/>
            </p:cNvSpPr>
            <p:nvPr/>
          </p:nvSpPr>
          <p:spPr bwMode="auto">
            <a:xfrm>
              <a:off x="2004" y="1987"/>
              <a:ext cx="81" cy="56"/>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507" name="Oval 414"/>
            <p:cNvSpPr>
              <a:spLocks noChangeAspect="1" noChangeArrowheads="1"/>
            </p:cNvSpPr>
            <p:nvPr/>
          </p:nvSpPr>
          <p:spPr bwMode="auto">
            <a:xfrm>
              <a:off x="1974" y="1956"/>
              <a:ext cx="135" cy="120"/>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508" name="Group 415"/>
          <p:cNvGrpSpPr>
            <a:grpSpLocks noChangeAspect="1"/>
          </p:cNvGrpSpPr>
          <p:nvPr/>
        </p:nvGrpSpPr>
        <p:grpSpPr bwMode="auto">
          <a:xfrm rot="-2421496">
            <a:off x="5803900" y="5594350"/>
            <a:ext cx="296863" cy="146050"/>
            <a:chOff x="1734" y="1605"/>
            <a:chExt cx="2373" cy="1161"/>
          </a:xfrm>
        </p:grpSpPr>
        <p:sp>
          <p:nvSpPr>
            <p:cNvPr id="132509" name="Freeform 416"/>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10" name="Freeform 417"/>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11" name="Freeform 418"/>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12" name="Freeform 419"/>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13" name="Freeform 420"/>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14" name="Freeform 421"/>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15" name="Freeform 422"/>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16" name="Freeform 423"/>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17" name="Freeform 424"/>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18" name="Oval 425"/>
            <p:cNvSpPr>
              <a:spLocks noChangeAspect="1" noChangeArrowheads="1"/>
            </p:cNvSpPr>
            <p:nvPr/>
          </p:nvSpPr>
          <p:spPr bwMode="auto">
            <a:xfrm>
              <a:off x="2004" y="1987"/>
              <a:ext cx="81" cy="56"/>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519" name="Oval 426"/>
            <p:cNvSpPr>
              <a:spLocks noChangeAspect="1" noChangeArrowheads="1"/>
            </p:cNvSpPr>
            <p:nvPr/>
          </p:nvSpPr>
          <p:spPr bwMode="auto">
            <a:xfrm>
              <a:off x="1974" y="1956"/>
              <a:ext cx="135" cy="120"/>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520" name="Group 427"/>
          <p:cNvGrpSpPr>
            <a:grpSpLocks noChangeAspect="1"/>
          </p:cNvGrpSpPr>
          <p:nvPr/>
        </p:nvGrpSpPr>
        <p:grpSpPr bwMode="auto">
          <a:xfrm flipH="1">
            <a:off x="5770563" y="4603750"/>
            <a:ext cx="371475" cy="152400"/>
            <a:chOff x="1734" y="1605"/>
            <a:chExt cx="2373" cy="1161"/>
          </a:xfrm>
        </p:grpSpPr>
        <p:sp>
          <p:nvSpPr>
            <p:cNvPr id="132521" name="Freeform 428"/>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22" name="Freeform 429"/>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23" name="Freeform 430"/>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24" name="Freeform 431"/>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25" name="Freeform 432"/>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26" name="Freeform 433"/>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27" name="Freeform 434"/>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28" name="Freeform 435"/>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29" name="Freeform 436"/>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30" name="Oval 437"/>
            <p:cNvSpPr>
              <a:spLocks noChangeAspect="1" noChangeArrowheads="1"/>
            </p:cNvSpPr>
            <p:nvPr/>
          </p:nvSpPr>
          <p:spPr bwMode="auto">
            <a:xfrm>
              <a:off x="2004" y="1987"/>
              <a:ext cx="81" cy="56"/>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531" name="Oval 438"/>
            <p:cNvSpPr>
              <a:spLocks noChangeAspect="1" noChangeArrowheads="1"/>
            </p:cNvSpPr>
            <p:nvPr/>
          </p:nvSpPr>
          <p:spPr bwMode="auto">
            <a:xfrm>
              <a:off x="1974" y="1956"/>
              <a:ext cx="135" cy="120"/>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532" name="Group 439"/>
          <p:cNvGrpSpPr>
            <a:grpSpLocks noChangeAspect="1"/>
          </p:cNvGrpSpPr>
          <p:nvPr/>
        </p:nvGrpSpPr>
        <p:grpSpPr bwMode="auto">
          <a:xfrm flipH="1">
            <a:off x="6235700" y="4727575"/>
            <a:ext cx="371475" cy="152400"/>
            <a:chOff x="1734" y="1605"/>
            <a:chExt cx="2373" cy="1161"/>
          </a:xfrm>
        </p:grpSpPr>
        <p:sp>
          <p:nvSpPr>
            <p:cNvPr id="132533" name="Freeform 440"/>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34" name="Freeform 441"/>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35" name="Freeform 442"/>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36" name="Freeform 443"/>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37" name="Freeform 444"/>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38" name="Freeform 445"/>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39" name="Freeform 446"/>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40" name="Freeform 447"/>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41" name="Freeform 448"/>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42" name="Oval 449"/>
            <p:cNvSpPr>
              <a:spLocks noChangeAspect="1" noChangeArrowheads="1"/>
            </p:cNvSpPr>
            <p:nvPr/>
          </p:nvSpPr>
          <p:spPr bwMode="auto">
            <a:xfrm>
              <a:off x="2004" y="1987"/>
              <a:ext cx="81" cy="56"/>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543" name="Oval 450"/>
            <p:cNvSpPr>
              <a:spLocks noChangeAspect="1" noChangeArrowheads="1"/>
            </p:cNvSpPr>
            <p:nvPr/>
          </p:nvSpPr>
          <p:spPr bwMode="auto">
            <a:xfrm>
              <a:off x="1974" y="1956"/>
              <a:ext cx="135" cy="120"/>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544" name="Group 451"/>
          <p:cNvGrpSpPr>
            <a:grpSpLocks noChangeAspect="1"/>
          </p:cNvGrpSpPr>
          <p:nvPr/>
        </p:nvGrpSpPr>
        <p:grpSpPr bwMode="auto">
          <a:xfrm rot="-2421496">
            <a:off x="6200775" y="4514850"/>
            <a:ext cx="312738" cy="153988"/>
            <a:chOff x="1734" y="1605"/>
            <a:chExt cx="2373" cy="1161"/>
          </a:xfrm>
        </p:grpSpPr>
        <p:sp>
          <p:nvSpPr>
            <p:cNvPr id="132545" name="Freeform 452"/>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46" name="Freeform 453"/>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47" name="Freeform 454"/>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48" name="Freeform 455"/>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49" name="Freeform 456"/>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50" name="Freeform 457"/>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51" name="Freeform 458"/>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52" name="Freeform 459"/>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53" name="Freeform 460"/>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54" name="Oval 461"/>
            <p:cNvSpPr>
              <a:spLocks noChangeAspect="1" noChangeArrowheads="1"/>
            </p:cNvSpPr>
            <p:nvPr/>
          </p:nvSpPr>
          <p:spPr bwMode="auto">
            <a:xfrm>
              <a:off x="2004" y="1987"/>
              <a:ext cx="81" cy="56"/>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555" name="Oval 462"/>
            <p:cNvSpPr>
              <a:spLocks noChangeAspect="1" noChangeArrowheads="1"/>
            </p:cNvSpPr>
            <p:nvPr/>
          </p:nvSpPr>
          <p:spPr bwMode="auto">
            <a:xfrm>
              <a:off x="1974" y="1956"/>
              <a:ext cx="135" cy="120"/>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556" name="Group 463"/>
          <p:cNvGrpSpPr>
            <a:grpSpLocks noChangeAspect="1"/>
          </p:cNvGrpSpPr>
          <p:nvPr/>
        </p:nvGrpSpPr>
        <p:grpSpPr bwMode="auto">
          <a:xfrm flipH="1">
            <a:off x="5516563" y="4806950"/>
            <a:ext cx="371475" cy="152400"/>
            <a:chOff x="1734" y="1605"/>
            <a:chExt cx="2373" cy="1161"/>
          </a:xfrm>
        </p:grpSpPr>
        <p:sp>
          <p:nvSpPr>
            <p:cNvPr id="132557" name="Freeform 464"/>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58" name="Freeform 465"/>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59" name="Freeform 466"/>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60" name="Freeform 467"/>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61" name="Freeform 468"/>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62" name="Freeform 469"/>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63" name="Freeform 470"/>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64" name="Freeform 471"/>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65" name="Freeform 472"/>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66" name="Oval 473"/>
            <p:cNvSpPr>
              <a:spLocks noChangeAspect="1" noChangeArrowheads="1"/>
            </p:cNvSpPr>
            <p:nvPr/>
          </p:nvSpPr>
          <p:spPr bwMode="auto">
            <a:xfrm>
              <a:off x="2004" y="1987"/>
              <a:ext cx="81" cy="56"/>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567" name="Oval 474"/>
            <p:cNvSpPr>
              <a:spLocks noChangeAspect="1" noChangeArrowheads="1"/>
            </p:cNvSpPr>
            <p:nvPr/>
          </p:nvSpPr>
          <p:spPr bwMode="auto">
            <a:xfrm>
              <a:off x="1974" y="1956"/>
              <a:ext cx="135" cy="120"/>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568" name="Group 475"/>
          <p:cNvGrpSpPr>
            <a:grpSpLocks noChangeAspect="1"/>
          </p:cNvGrpSpPr>
          <p:nvPr/>
        </p:nvGrpSpPr>
        <p:grpSpPr bwMode="auto">
          <a:xfrm flipH="1">
            <a:off x="4175125" y="5892800"/>
            <a:ext cx="371475" cy="152400"/>
            <a:chOff x="1734" y="1605"/>
            <a:chExt cx="2373" cy="1161"/>
          </a:xfrm>
        </p:grpSpPr>
        <p:sp>
          <p:nvSpPr>
            <p:cNvPr id="132569" name="Freeform 476"/>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70" name="Freeform 477"/>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71" name="Freeform 478"/>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72" name="Freeform 479"/>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73" name="Freeform 480"/>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74" name="Freeform 481"/>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75" name="Freeform 482"/>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76" name="Freeform 483"/>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77" name="Freeform 484"/>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78" name="Oval 485"/>
            <p:cNvSpPr>
              <a:spLocks noChangeAspect="1" noChangeArrowheads="1"/>
            </p:cNvSpPr>
            <p:nvPr/>
          </p:nvSpPr>
          <p:spPr bwMode="auto">
            <a:xfrm>
              <a:off x="2004" y="1987"/>
              <a:ext cx="81" cy="56"/>
            </a:xfrm>
            <a:prstGeom prst="ellipse">
              <a:avLst/>
            </a:pr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579" name="Oval 486"/>
            <p:cNvSpPr>
              <a:spLocks noChangeAspect="1" noChangeArrowheads="1"/>
            </p:cNvSpPr>
            <p:nvPr/>
          </p:nvSpPr>
          <p:spPr bwMode="auto">
            <a:xfrm>
              <a:off x="1974" y="1956"/>
              <a:ext cx="135" cy="120"/>
            </a:xfrm>
            <a:prstGeom prst="ellipse">
              <a:avLst/>
            </a:pr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580" name="Group 487"/>
          <p:cNvGrpSpPr>
            <a:grpSpLocks noChangeAspect="1"/>
          </p:cNvGrpSpPr>
          <p:nvPr/>
        </p:nvGrpSpPr>
        <p:grpSpPr bwMode="auto">
          <a:xfrm flipH="1">
            <a:off x="4327525" y="6059488"/>
            <a:ext cx="371475" cy="152400"/>
            <a:chOff x="1734" y="1605"/>
            <a:chExt cx="2373" cy="1161"/>
          </a:xfrm>
        </p:grpSpPr>
        <p:sp>
          <p:nvSpPr>
            <p:cNvPr id="132581" name="Freeform 488"/>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82" name="Freeform 489"/>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83" name="Freeform 490"/>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84" name="Freeform 491"/>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85" name="Freeform 492"/>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86" name="Freeform 493"/>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87" name="Freeform 494"/>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88" name="Freeform 495"/>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89" name="Freeform 496"/>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90" name="Oval 497"/>
            <p:cNvSpPr>
              <a:spLocks noChangeAspect="1" noChangeArrowheads="1"/>
            </p:cNvSpPr>
            <p:nvPr/>
          </p:nvSpPr>
          <p:spPr bwMode="auto">
            <a:xfrm>
              <a:off x="2004" y="1987"/>
              <a:ext cx="81" cy="56"/>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591" name="Oval 498"/>
            <p:cNvSpPr>
              <a:spLocks noChangeAspect="1" noChangeArrowheads="1"/>
            </p:cNvSpPr>
            <p:nvPr/>
          </p:nvSpPr>
          <p:spPr bwMode="auto">
            <a:xfrm>
              <a:off x="1974" y="1956"/>
              <a:ext cx="135" cy="120"/>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592" name="Group 499"/>
          <p:cNvGrpSpPr>
            <a:grpSpLocks noChangeAspect="1"/>
          </p:cNvGrpSpPr>
          <p:nvPr/>
        </p:nvGrpSpPr>
        <p:grpSpPr bwMode="auto">
          <a:xfrm flipH="1">
            <a:off x="5532438" y="4289425"/>
            <a:ext cx="371475" cy="152400"/>
            <a:chOff x="1734" y="1605"/>
            <a:chExt cx="2373" cy="1161"/>
          </a:xfrm>
        </p:grpSpPr>
        <p:sp>
          <p:nvSpPr>
            <p:cNvPr id="132593" name="Freeform 500"/>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94" name="Freeform 501"/>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95" name="Freeform 502"/>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96" name="Freeform 503"/>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97" name="Freeform 504"/>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98" name="Freeform 505"/>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599" name="Freeform 506"/>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00" name="Freeform 507"/>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01" name="Freeform 508"/>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02" name="Oval 509"/>
            <p:cNvSpPr>
              <a:spLocks noChangeAspect="1" noChangeArrowheads="1"/>
            </p:cNvSpPr>
            <p:nvPr/>
          </p:nvSpPr>
          <p:spPr bwMode="auto">
            <a:xfrm>
              <a:off x="2004" y="1987"/>
              <a:ext cx="81" cy="56"/>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603" name="Oval 510"/>
            <p:cNvSpPr>
              <a:spLocks noChangeAspect="1" noChangeArrowheads="1"/>
            </p:cNvSpPr>
            <p:nvPr/>
          </p:nvSpPr>
          <p:spPr bwMode="auto">
            <a:xfrm>
              <a:off x="1974" y="1956"/>
              <a:ext cx="135" cy="120"/>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604" name="Group 511"/>
          <p:cNvGrpSpPr>
            <a:grpSpLocks noChangeAspect="1"/>
          </p:cNvGrpSpPr>
          <p:nvPr/>
        </p:nvGrpSpPr>
        <p:grpSpPr bwMode="auto">
          <a:xfrm rot="-601290">
            <a:off x="3378200" y="2954338"/>
            <a:ext cx="312738" cy="153987"/>
            <a:chOff x="1734" y="1605"/>
            <a:chExt cx="2373" cy="1161"/>
          </a:xfrm>
        </p:grpSpPr>
        <p:sp>
          <p:nvSpPr>
            <p:cNvPr id="132605" name="Freeform 512"/>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06" name="Freeform 513"/>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07" name="Freeform 514"/>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08" name="Freeform 515"/>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09" name="Freeform 516"/>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10" name="Freeform 517"/>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11" name="Freeform 518"/>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12" name="Freeform 519"/>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13" name="Freeform 520"/>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14" name="Oval 521"/>
            <p:cNvSpPr>
              <a:spLocks noChangeAspect="1" noChangeArrowheads="1"/>
            </p:cNvSpPr>
            <p:nvPr/>
          </p:nvSpPr>
          <p:spPr bwMode="auto">
            <a:xfrm>
              <a:off x="2004" y="1987"/>
              <a:ext cx="81" cy="56"/>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615" name="Oval 522"/>
            <p:cNvSpPr>
              <a:spLocks noChangeAspect="1" noChangeArrowheads="1"/>
            </p:cNvSpPr>
            <p:nvPr/>
          </p:nvSpPr>
          <p:spPr bwMode="auto">
            <a:xfrm>
              <a:off x="1974" y="1956"/>
              <a:ext cx="135" cy="120"/>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616" name="Group 523"/>
          <p:cNvGrpSpPr>
            <a:grpSpLocks noChangeAspect="1"/>
          </p:cNvGrpSpPr>
          <p:nvPr/>
        </p:nvGrpSpPr>
        <p:grpSpPr bwMode="auto">
          <a:xfrm flipH="1">
            <a:off x="1936750" y="4862513"/>
            <a:ext cx="371475" cy="152400"/>
            <a:chOff x="1734" y="1605"/>
            <a:chExt cx="2373" cy="1161"/>
          </a:xfrm>
        </p:grpSpPr>
        <p:sp>
          <p:nvSpPr>
            <p:cNvPr id="132617" name="Freeform 524"/>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18" name="Freeform 525"/>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19" name="Freeform 526"/>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20" name="Freeform 527"/>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21" name="Freeform 528"/>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22" name="Freeform 529"/>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23" name="Freeform 530"/>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24" name="Freeform 531"/>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25" name="Freeform 532"/>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26" name="Oval 533"/>
            <p:cNvSpPr>
              <a:spLocks noChangeAspect="1" noChangeArrowheads="1"/>
            </p:cNvSpPr>
            <p:nvPr/>
          </p:nvSpPr>
          <p:spPr bwMode="auto">
            <a:xfrm>
              <a:off x="2004" y="1987"/>
              <a:ext cx="81" cy="56"/>
            </a:xfrm>
            <a:prstGeom prst="ellipse">
              <a:avLst/>
            </a:pr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627" name="Oval 534"/>
            <p:cNvSpPr>
              <a:spLocks noChangeAspect="1" noChangeArrowheads="1"/>
            </p:cNvSpPr>
            <p:nvPr/>
          </p:nvSpPr>
          <p:spPr bwMode="auto">
            <a:xfrm>
              <a:off x="1974" y="1956"/>
              <a:ext cx="135" cy="120"/>
            </a:xfrm>
            <a:prstGeom prst="ellipse">
              <a:avLst/>
            </a:pr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628" name="Group 535"/>
          <p:cNvGrpSpPr>
            <a:grpSpLocks noChangeAspect="1"/>
          </p:cNvGrpSpPr>
          <p:nvPr/>
        </p:nvGrpSpPr>
        <p:grpSpPr bwMode="auto">
          <a:xfrm rot="-2421496">
            <a:off x="2016125" y="4649788"/>
            <a:ext cx="312738" cy="153987"/>
            <a:chOff x="1734" y="1605"/>
            <a:chExt cx="2373" cy="1161"/>
          </a:xfrm>
        </p:grpSpPr>
        <p:sp>
          <p:nvSpPr>
            <p:cNvPr id="132629" name="Freeform 536"/>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30" name="Freeform 537"/>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31" name="Freeform 538"/>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32" name="Freeform 539"/>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33" name="Freeform 540"/>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34" name="Freeform 541"/>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35" name="Freeform 542"/>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36" name="Freeform 543"/>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37" name="Freeform 544"/>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38" name="Oval 545"/>
            <p:cNvSpPr>
              <a:spLocks noChangeAspect="1" noChangeArrowheads="1"/>
            </p:cNvSpPr>
            <p:nvPr/>
          </p:nvSpPr>
          <p:spPr bwMode="auto">
            <a:xfrm>
              <a:off x="2004" y="1987"/>
              <a:ext cx="81" cy="56"/>
            </a:xfrm>
            <a:prstGeom prst="ellipse">
              <a:avLst/>
            </a:pr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639" name="Oval 546"/>
            <p:cNvSpPr>
              <a:spLocks noChangeAspect="1" noChangeArrowheads="1"/>
            </p:cNvSpPr>
            <p:nvPr/>
          </p:nvSpPr>
          <p:spPr bwMode="auto">
            <a:xfrm>
              <a:off x="1974" y="1956"/>
              <a:ext cx="135" cy="120"/>
            </a:xfrm>
            <a:prstGeom prst="ellipse">
              <a:avLst/>
            </a:pr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640" name="Group 547"/>
          <p:cNvGrpSpPr>
            <a:grpSpLocks noChangeAspect="1"/>
          </p:cNvGrpSpPr>
          <p:nvPr/>
        </p:nvGrpSpPr>
        <p:grpSpPr bwMode="auto">
          <a:xfrm rot="-601290">
            <a:off x="3530600" y="3106738"/>
            <a:ext cx="312738" cy="153987"/>
            <a:chOff x="1734" y="1605"/>
            <a:chExt cx="2373" cy="1161"/>
          </a:xfrm>
        </p:grpSpPr>
        <p:sp>
          <p:nvSpPr>
            <p:cNvPr id="132641" name="Freeform 548"/>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42" name="Freeform 549"/>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43" name="Freeform 550"/>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44" name="Freeform 551"/>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45" name="Freeform 552"/>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46" name="Freeform 553"/>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47" name="Freeform 554"/>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48" name="Freeform 555"/>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49" name="Freeform 556"/>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50" name="Oval 557"/>
            <p:cNvSpPr>
              <a:spLocks noChangeAspect="1" noChangeArrowheads="1"/>
            </p:cNvSpPr>
            <p:nvPr/>
          </p:nvSpPr>
          <p:spPr bwMode="auto">
            <a:xfrm>
              <a:off x="2004" y="1987"/>
              <a:ext cx="81" cy="56"/>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651" name="Oval 558"/>
            <p:cNvSpPr>
              <a:spLocks noChangeAspect="1" noChangeArrowheads="1"/>
            </p:cNvSpPr>
            <p:nvPr/>
          </p:nvSpPr>
          <p:spPr bwMode="auto">
            <a:xfrm>
              <a:off x="1974" y="1956"/>
              <a:ext cx="135" cy="120"/>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652" name="Group 559"/>
          <p:cNvGrpSpPr>
            <a:grpSpLocks noChangeAspect="1"/>
          </p:cNvGrpSpPr>
          <p:nvPr/>
        </p:nvGrpSpPr>
        <p:grpSpPr bwMode="auto">
          <a:xfrm rot="2267054">
            <a:off x="2963863" y="2882900"/>
            <a:ext cx="312737" cy="153988"/>
            <a:chOff x="1734" y="1605"/>
            <a:chExt cx="2373" cy="1161"/>
          </a:xfrm>
        </p:grpSpPr>
        <p:sp>
          <p:nvSpPr>
            <p:cNvPr id="132653" name="Freeform 560"/>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54" name="Freeform 561"/>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55" name="Freeform 562"/>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56" name="Freeform 563"/>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57" name="Freeform 564"/>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58" name="Freeform 565"/>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59" name="Freeform 566"/>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60" name="Freeform 567"/>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61" name="Freeform 568"/>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62" name="Oval 569"/>
            <p:cNvSpPr>
              <a:spLocks noChangeAspect="1" noChangeArrowheads="1"/>
            </p:cNvSpPr>
            <p:nvPr/>
          </p:nvSpPr>
          <p:spPr bwMode="auto">
            <a:xfrm>
              <a:off x="2004" y="1987"/>
              <a:ext cx="81" cy="56"/>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663" name="Oval 570"/>
            <p:cNvSpPr>
              <a:spLocks noChangeAspect="1" noChangeArrowheads="1"/>
            </p:cNvSpPr>
            <p:nvPr/>
          </p:nvSpPr>
          <p:spPr bwMode="auto">
            <a:xfrm>
              <a:off x="1974" y="1956"/>
              <a:ext cx="135" cy="120"/>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664" name="Group 571"/>
          <p:cNvGrpSpPr>
            <a:grpSpLocks noChangeAspect="1"/>
          </p:cNvGrpSpPr>
          <p:nvPr/>
        </p:nvGrpSpPr>
        <p:grpSpPr bwMode="auto">
          <a:xfrm rot="243303">
            <a:off x="3830638" y="2992438"/>
            <a:ext cx="312737" cy="153987"/>
            <a:chOff x="1734" y="1605"/>
            <a:chExt cx="2373" cy="1161"/>
          </a:xfrm>
        </p:grpSpPr>
        <p:sp>
          <p:nvSpPr>
            <p:cNvPr id="132665" name="Freeform 572"/>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66" name="Freeform 573"/>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67" name="Freeform 574"/>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68" name="Freeform 575"/>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69" name="Freeform 576"/>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70" name="Freeform 577"/>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71" name="Freeform 578"/>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72" name="Freeform 579"/>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73" name="Freeform 580"/>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74" name="Oval 581"/>
            <p:cNvSpPr>
              <a:spLocks noChangeAspect="1" noChangeArrowheads="1"/>
            </p:cNvSpPr>
            <p:nvPr/>
          </p:nvSpPr>
          <p:spPr bwMode="auto">
            <a:xfrm>
              <a:off x="2004" y="1987"/>
              <a:ext cx="81" cy="56"/>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675" name="Oval 582"/>
            <p:cNvSpPr>
              <a:spLocks noChangeAspect="1" noChangeArrowheads="1"/>
            </p:cNvSpPr>
            <p:nvPr/>
          </p:nvSpPr>
          <p:spPr bwMode="auto">
            <a:xfrm>
              <a:off x="1974" y="1956"/>
              <a:ext cx="135" cy="120"/>
            </a:xfrm>
            <a:prstGeom prst="ellipse">
              <a:avLst/>
            </a:prstGeom>
            <a:noFill/>
            <a:ln w="635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676" name="Group 583"/>
          <p:cNvGrpSpPr>
            <a:grpSpLocks/>
          </p:cNvGrpSpPr>
          <p:nvPr/>
        </p:nvGrpSpPr>
        <p:grpSpPr bwMode="auto">
          <a:xfrm rot="1138495" flipH="1">
            <a:off x="7159625" y="2995613"/>
            <a:ext cx="1039813" cy="452437"/>
            <a:chOff x="1734" y="1605"/>
            <a:chExt cx="2373" cy="1161"/>
          </a:xfrm>
        </p:grpSpPr>
        <p:sp>
          <p:nvSpPr>
            <p:cNvPr id="132677" name="Freeform 584"/>
            <p:cNvSpPr>
              <a:spLocks/>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78" name="Freeform 585"/>
            <p:cNvSpPr>
              <a:spLocks/>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79" name="Freeform 586"/>
            <p:cNvSpPr>
              <a:spLocks/>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80" name="Freeform 587"/>
            <p:cNvSpPr>
              <a:spLocks/>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81" name="Freeform 588"/>
            <p:cNvSpPr>
              <a:spLocks/>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82" name="Freeform 589"/>
            <p:cNvSpPr>
              <a:spLocks/>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83" name="Freeform 590"/>
            <p:cNvSpPr>
              <a:spLocks/>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84" name="Freeform 591"/>
            <p:cNvSpPr>
              <a:spLocks/>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85" name="Freeform 592"/>
            <p:cNvSpPr>
              <a:spLocks/>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86" name="Oval 593"/>
            <p:cNvSpPr>
              <a:spLocks noChangeArrowheads="1"/>
            </p:cNvSpPr>
            <p:nvPr/>
          </p:nvSpPr>
          <p:spPr bwMode="auto">
            <a:xfrm>
              <a:off x="2004" y="1987"/>
              <a:ext cx="81" cy="56"/>
            </a:xfrm>
            <a:prstGeom prst="ellipse">
              <a:avLst/>
            </a:pr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687" name="Oval 594"/>
            <p:cNvSpPr>
              <a:spLocks noChangeArrowheads="1"/>
            </p:cNvSpPr>
            <p:nvPr/>
          </p:nvSpPr>
          <p:spPr bwMode="auto">
            <a:xfrm>
              <a:off x="1974" y="1956"/>
              <a:ext cx="135" cy="120"/>
            </a:xfrm>
            <a:prstGeom prst="ellipse">
              <a:avLst/>
            </a:prstGeom>
            <a:noFill/>
            <a:ln w="9525">
              <a:solidFill>
                <a:srgbClr val="2AB41E"/>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688" name="Group 595"/>
          <p:cNvGrpSpPr>
            <a:grpSpLocks noChangeAspect="1"/>
          </p:cNvGrpSpPr>
          <p:nvPr/>
        </p:nvGrpSpPr>
        <p:grpSpPr bwMode="auto">
          <a:xfrm rot="21134491" flipH="1">
            <a:off x="8120063" y="1063625"/>
            <a:ext cx="628650" cy="307975"/>
            <a:chOff x="1734" y="1605"/>
            <a:chExt cx="2373" cy="1161"/>
          </a:xfrm>
        </p:grpSpPr>
        <p:sp>
          <p:nvSpPr>
            <p:cNvPr id="132689" name="Freeform 596"/>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90" name="Freeform 597"/>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91" name="Freeform 598"/>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92" name="Freeform 599"/>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93" name="Freeform 600"/>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94" name="Freeform 601"/>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95" name="Freeform 602"/>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96" name="Freeform 603"/>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97" name="Freeform 604"/>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698" name="Oval 605"/>
            <p:cNvSpPr>
              <a:spLocks noChangeAspect="1" noChangeArrowheads="1"/>
            </p:cNvSpPr>
            <p:nvPr/>
          </p:nvSpPr>
          <p:spPr bwMode="auto">
            <a:xfrm>
              <a:off x="2004" y="1987"/>
              <a:ext cx="81" cy="56"/>
            </a:xfrm>
            <a:prstGeom prst="ellipse">
              <a:avLst/>
            </a:pr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699" name="Oval 606"/>
            <p:cNvSpPr>
              <a:spLocks noChangeAspect="1" noChangeArrowheads="1"/>
            </p:cNvSpPr>
            <p:nvPr/>
          </p:nvSpPr>
          <p:spPr bwMode="auto">
            <a:xfrm>
              <a:off x="1974" y="1956"/>
              <a:ext cx="135" cy="120"/>
            </a:xfrm>
            <a:prstGeom prst="ellipse">
              <a:avLst/>
            </a:pr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700" name="Group 607"/>
          <p:cNvGrpSpPr>
            <a:grpSpLocks noChangeAspect="1"/>
          </p:cNvGrpSpPr>
          <p:nvPr/>
        </p:nvGrpSpPr>
        <p:grpSpPr bwMode="auto">
          <a:xfrm>
            <a:off x="8077200" y="1509713"/>
            <a:ext cx="658813" cy="323850"/>
            <a:chOff x="1734" y="1605"/>
            <a:chExt cx="2373" cy="1161"/>
          </a:xfrm>
        </p:grpSpPr>
        <p:sp>
          <p:nvSpPr>
            <p:cNvPr id="132701" name="Freeform 608"/>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02" name="Freeform 609"/>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03" name="Freeform 610"/>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04" name="Freeform 611"/>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05" name="Freeform 612"/>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06" name="Freeform 613"/>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07" name="Freeform 614"/>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08" name="Freeform 615"/>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09" name="Freeform 616"/>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10" name="Oval 617"/>
            <p:cNvSpPr>
              <a:spLocks noChangeAspect="1" noChangeArrowheads="1"/>
            </p:cNvSpPr>
            <p:nvPr/>
          </p:nvSpPr>
          <p:spPr bwMode="auto">
            <a:xfrm>
              <a:off x="2004" y="1987"/>
              <a:ext cx="81" cy="56"/>
            </a:xfrm>
            <a:prstGeom prst="ellipse">
              <a:avLst/>
            </a:pr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711" name="Oval 618"/>
            <p:cNvSpPr>
              <a:spLocks noChangeAspect="1" noChangeArrowheads="1"/>
            </p:cNvSpPr>
            <p:nvPr/>
          </p:nvSpPr>
          <p:spPr bwMode="auto">
            <a:xfrm>
              <a:off x="1974" y="1956"/>
              <a:ext cx="135" cy="120"/>
            </a:xfrm>
            <a:prstGeom prst="ellipse">
              <a:avLst/>
            </a:pr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712" name="Group 619"/>
          <p:cNvGrpSpPr>
            <a:grpSpLocks noChangeAspect="1"/>
          </p:cNvGrpSpPr>
          <p:nvPr/>
        </p:nvGrpSpPr>
        <p:grpSpPr bwMode="auto">
          <a:xfrm flipH="1">
            <a:off x="5337175" y="1052513"/>
            <a:ext cx="654050" cy="322262"/>
            <a:chOff x="1734" y="1605"/>
            <a:chExt cx="2373" cy="1161"/>
          </a:xfrm>
        </p:grpSpPr>
        <p:sp>
          <p:nvSpPr>
            <p:cNvPr id="132713" name="Freeform 620"/>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14" name="Freeform 621"/>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15" name="Freeform 622"/>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16" name="Freeform 623"/>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17" name="Freeform 624"/>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18" name="Freeform 625"/>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19" name="Freeform 626"/>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20" name="Freeform 627"/>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21" name="Freeform 628"/>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22" name="Oval 629"/>
            <p:cNvSpPr>
              <a:spLocks noChangeAspect="1" noChangeArrowheads="1"/>
            </p:cNvSpPr>
            <p:nvPr/>
          </p:nvSpPr>
          <p:spPr bwMode="auto">
            <a:xfrm>
              <a:off x="2004" y="1987"/>
              <a:ext cx="81" cy="56"/>
            </a:xfrm>
            <a:prstGeom prst="ellipse">
              <a:avLst/>
            </a:pr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723" name="Oval 630"/>
            <p:cNvSpPr>
              <a:spLocks noChangeAspect="1" noChangeArrowheads="1"/>
            </p:cNvSpPr>
            <p:nvPr/>
          </p:nvSpPr>
          <p:spPr bwMode="auto">
            <a:xfrm>
              <a:off x="1974" y="1956"/>
              <a:ext cx="135" cy="120"/>
            </a:xfrm>
            <a:prstGeom prst="ellipse">
              <a:avLst/>
            </a:pr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724" name="Group 631"/>
          <p:cNvGrpSpPr>
            <a:grpSpLocks noChangeAspect="1"/>
          </p:cNvGrpSpPr>
          <p:nvPr/>
        </p:nvGrpSpPr>
        <p:grpSpPr bwMode="auto">
          <a:xfrm flipH="1">
            <a:off x="8080375" y="5842000"/>
            <a:ext cx="654050" cy="322263"/>
            <a:chOff x="1734" y="1605"/>
            <a:chExt cx="2373" cy="1161"/>
          </a:xfrm>
        </p:grpSpPr>
        <p:sp>
          <p:nvSpPr>
            <p:cNvPr id="132725" name="Freeform 632"/>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26" name="Freeform 633"/>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27" name="Freeform 634"/>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28" name="Freeform 635"/>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29" name="Freeform 636"/>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30" name="Freeform 637"/>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31" name="Freeform 638"/>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32" name="Freeform 639"/>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33" name="Freeform 640"/>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34" name="Oval 641"/>
            <p:cNvSpPr>
              <a:spLocks noChangeAspect="1" noChangeArrowheads="1"/>
            </p:cNvSpPr>
            <p:nvPr/>
          </p:nvSpPr>
          <p:spPr bwMode="auto">
            <a:xfrm>
              <a:off x="2004" y="1987"/>
              <a:ext cx="81" cy="56"/>
            </a:xfrm>
            <a:prstGeom prst="ellipse">
              <a:avLst/>
            </a:pr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735" name="Oval 642"/>
            <p:cNvSpPr>
              <a:spLocks noChangeAspect="1" noChangeArrowheads="1"/>
            </p:cNvSpPr>
            <p:nvPr/>
          </p:nvSpPr>
          <p:spPr bwMode="auto">
            <a:xfrm>
              <a:off x="1974" y="1956"/>
              <a:ext cx="135" cy="120"/>
            </a:xfrm>
            <a:prstGeom prst="ellipse">
              <a:avLst/>
            </a:pr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736" name="Group 643"/>
          <p:cNvGrpSpPr>
            <a:grpSpLocks noChangeAspect="1"/>
          </p:cNvGrpSpPr>
          <p:nvPr/>
        </p:nvGrpSpPr>
        <p:grpSpPr bwMode="auto">
          <a:xfrm flipH="1">
            <a:off x="8124825" y="6253163"/>
            <a:ext cx="654050" cy="322262"/>
            <a:chOff x="1734" y="1605"/>
            <a:chExt cx="2373" cy="1161"/>
          </a:xfrm>
        </p:grpSpPr>
        <p:sp>
          <p:nvSpPr>
            <p:cNvPr id="132737" name="Freeform 644"/>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38" name="Freeform 645"/>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39" name="Freeform 646"/>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40" name="Freeform 647"/>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41" name="Freeform 648"/>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42" name="Freeform 649"/>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43" name="Freeform 650"/>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44" name="Freeform 651"/>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45" name="Freeform 652"/>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46" name="Oval 653"/>
            <p:cNvSpPr>
              <a:spLocks noChangeAspect="1" noChangeArrowheads="1"/>
            </p:cNvSpPr>
            <p:nvPr/>
          </p:nvSpPr>
          <p:spPr bwMode="auto">
            <a:xfrm>
              <a:off x="2004" y="1987"/>
              <a:ext cx="81" cy="56"/>
            </a:xfrm>
            <a:prstGeom prst="ellipse">
              <a:avLst/>
            </a:pr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747" name="Oval 654"/>
            <p:cNvSpPr>
              <a:spLocks noChangeAspect="1" noChangeArrowheads="1"/>
            </p:cNvSpPr>
            <p:nvPr/>
          </p:nvSpPr>
          <p:spPr bwMode="auto">
            <a:xfrm>
              <a:off x="1974" y="1956"/>
              <a:ext cx="135" cy="120"/>
            </a:xfrm>
            <a:prstGeom prst="ellipse">
              <a:avLst/>
            </a:pr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748" name="Group 655"/>
          <p:cNvGrpSpPr>
            <a:grpSpLocks noChangeAspect="1"/>
          </p:cNvGrpSpPr>
          <p:nvPr/>
        </p:nvGrpSpPr>
        <p:grpSpPr bwMode="auto">
          <a:xfrm rot="-2421496">
            <a:off x="1019175" y="5875338"/>
            <a:ext cx="414338" cy="203200"/>
            <a:chOff x="1734" y="1605"/>
            <a:chExt cx="2373" cy="1161"/>
          </a:xfrm>
        </p:grpSpPr>
        <p:sp>
          <p:nvSpPr>
            <p:cNvPr id="132749" name="Freeform 656"/>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50" name="Freeform 657"/>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51" name="Freeform 658"/>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52" name="Freeform 659"/>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53" name="Freeform 660"/>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54" name="Freeform 661"/>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55" name="Freeform 662"/>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56" name="Freeform 663"/>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57" name="Freeform 664"/>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58" name="Oval 665"/>
            <p:cNvSpPr>
              <a:spLocks noChangeAspect="1" noChangeArrowheads="1"/>
            </p:cNvSpPr>
            <p:nvPr/>
          </p:nvSpPr>
          <p:spPr bwMode="auto">
            <a:xfrm>
              <a:off x="2004" y="1987"/>
              <a:ext cx="81" cy="56"/>
            </a:xfrm>
            <a:prstGeom prst="ellipse">
              <a:avLst/>
            </a:pr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759" name="Oval 666"/>
            <p:cNvSpPr>
              <a:spLocks noChangeAspect="1" noChangeArrowheads="1"/>
            </p:cNvSpPr>
            <p:nvPr/>
          </p:nvSpPr>
          <p:spPr bwMode="auto">
            <a:xfrm>
              <a:off x="1974" y="1956"/>
              <a:ext cx="135" cy="120"/>
            </a:xfrm>
            <a:prstGeom prst="ellipse">
              <a:avLst/>
            </a:pr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760" name="Group 667"/>
          <p:cNvGrpSpPr>
            <a:grpSpLocks noChangeAspect="1"/>
          </p:cNvGrpSpPr>
          <p:nvPr/>
        </p:nvGrpSpPr>
        <p:grpSpPr bwMode="auto">
          <a:xfrm flipH="1">
            <a:off x="889000" y="5407025"/>
            <a:ext cx="654050" cy="322263"/>
            <a:chOff x="1734" y="1605"/>
            <a:chExt cx="2373" cy="1161"/>
          </a:xfrm>
        </p:grpSpPr>
        <p:sp>
          <p:nvSpPr>
            <p:cNvPr id="132761" name="Freeform 668"/>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62" name="Freeform 669"/>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63" name="Freeform 670"/>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64" name="Freeform 671"/>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65" name="Freeform 672"/>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66" name="Freeform 673"/>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67" name="Freeform 674"/>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68" name="Freeform 675"/>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69" name="Freeform 676"/>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70" name="Oval 677"/>
            <p:cNvSpPr>
              <a:spLocks noChangeAspect="1" noChangeArrowheads="1"/>
            </p:cNvSpPr>
            <p:nvPr/>
          </p:nvSpPr>
          <p:spPr bwMode="auto">
            <a:xfrm>
              <a:off x="2004" y="1987"/>
              <a:ext cx="81" cy="56"/>
            </a:xfrm>
            <a:prstGeom prst="ellipse">
              <a:avLst/>
            </a:pr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771" name="Oval 678"/>
            <p:cNvSpPr>
              <a:spLocks noChangeAspect="1" noChangeArrowheads="1"/>
            </p:cNvSpPr>
            <p:nvPr/>
          </p:nvSpPr>
          <p:spPr bwMode="auto">
            <a:xfrm>
              <a:off x="1974" y="1956"/>
              <a:ext cx="135" cy="120"/>
            </a:xfrm>
            <a:prstGeom prst="ellipse">
              <a:avLst/>
            </a:pr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772" name="Group 679"/>
          <p:cNvGrpSpPr>
            <a:grpSpLocks noChangeAspect="1"/>
          </p:cNvGrpSpPr>
          <p:nvPr/>
        </p:nvGrpSpPr>
        <p:grpSpPr bwMode="auto">
          <a:xfrm rot="-1978460">
            <a:off x="1425575" y="2378075"/>
            <a:ext cx="658813" cy="323850"/>
            <a:chOff x="1734" y="1605"/>
            <a:chExt cx="2373" cy="1161"/>
          </a:xfrm>
        </p:grpSpPr>
        <p:sp>
          <p:nvSpPr>
            <p:cNvPr id="132773" name="Freeform 680"/>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74" name="Freeform 681"/>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75" name="Freeform 682"/>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76" name="Freeform 683"/>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77" name="Freeform 684"/>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78" name="Freeform 685"/>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79" name="Freeform 686"/>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80" name="Freeform 687"/>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81" name="Freeform 688"/>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82" name="Oval 689"/>
            <p:cNvSpPr>
              <a:spLocks noChangeAspect="1" noChangeArrowheads="1"/>
            </p:cNvSpPr>
            <p:nvPr/>
          </p:nvSpPr>
          <p:spPr bwMode="auto">
            <a:xfrm>
              <a:off x="2004" y="1987"/>
              <a:ext cx="81" cy="56"/>
            </a:xfrm>
            <a:prstGeom prst="ellipse">
              <a:avLst/>
            </a:pr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783" name="Oval 690"/>
            <p:cNvSpPr>
              <a:spLocks noChangeAspect="1" noChangeArrowheads="1"/>
            </p:cNvSpPr>
            <p:nvPr/>
          </p:nvSpPr>
          <p:spPr bwMode="auto">
            <a:xfrm>
              <a:off x="1974" y="1956"/>
              <a:ext cx="135" cy="120"/>
            </a:xfrm>
            <a:prstGeom prst="ellipse">
              <a:avLst/>
            </a:pr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grpSp>
        <p:nvGrpSpPr>
          <p:cNvPr id="132784" name="Group 691"/>
          <p:cNvGrpSpPr>
            <a:grpSpLocks noChangeAspect="1"/>
          </p:cNvGrpSpPr>
          <p:nvPr/>
        </p:nvGrpSpPr>
        <p:grpSpPr bwMode="auto">
          <a:xfrm rot="-1978460">
            <a:off x="1122363" y="1955800"/>
            <a:ext cx="658812" cy="323850"/>
            <a:chOff x="1734" y="1605"/>
            <a:chExt cx="2373" cy="1161"/>
          </a:xfrm>
        </p:grpSpPr>
        <p:sp>
          <p:nvSpPr>
            <p:cNvPr id="132785" name="Freeform 692"/>
            <p:cNvSpPr>
              <a:spLocks noChangeAspect="1"/>
            </p:cNvSpPr>
            <p:nvPr/>
          </p:nvSpPr>
          <p:spPr bwMode="auto">
            <a:xfrm>
              <a:off x="1734" y="1770"/>
              <a:ext cx="1989" cy="744"/>
            </a:xfrm>
            <a:custGeom>
              <a:avLst/>
              <a:gdLst>
                <a:gd name="T0" fmla="*/ 39 w 1989"/>
                <a:gd name="T1" fmla="*/ 330 h 744"/>
                <a:gd name="T2" fmla="*/ 201 w 1989"/>
                <a:gd name="T3" fmla="*/ 210 h 744"/>
                <a:gd name="T4" fmla="*/ 432 w 1989"/>
                <a:gd name="T5" fmla="*/ 69 h 744"/>
                <a:gd name="T6" fmla="*/ 633 w 1989"/>
                <a:gd name="T7" fmla="*/ 0 h 744"/>
                <a:gd name="T8" fmla="*/ 936 w 1989"/>
                <a:gd name="T9" fmla="*/ 0 h 744"/>
                <a:gd name="T10" fmla="*/ 1299 w 1989"/>
                <a:gd name="T11" fmla="*/ 81 h 744"/>
                <a:gd name="T12" fmla="*/ 1686 w 1989"/>
                <a:gd name="T13" fmla="*/ 213 h 744"/>
                <a:gd name="T14" fmla="*/ 1746 w 1989"/>
                <a:gd name="T15" fmla="*/ 240 h 744"/>
                <a:gd name="T16" fmla="*/ 1812 w 1989"/>
                <a:gd name="T17" fmla="*/ 279 h 744"/>
                <a:gd name="T18" fmla="*/ 1938 w 1989"/>
                <a:gd name="T19" fmla="*/ 279 h 744"/>
                <a:gd name="T20" fmla="*/ 1989 w 1989"/>
                <a:gd name="T21" fmla="*/ 330 h 744"/>
                <a:gd name="T22" fmla="*/ 1986 w 1989"/>
                <a:gd name="T23" fmla="*/ 432 h 744"/>
                <a:gd name="T24" fmla="*/ 1953 w 1989"/>
                <a:gd name="T25" fmla="*/ 498 h 744"/>
                <a:gd name="T26" fmla="*/ 1869 w 1989"/>
                <a:gd name="T27" fmla="*/ 510 h 744"/>
                <a:gd name="T28" fmla="*/ 1644 w 1989"/>
                <a:gd name="T29" fmla="*/ 516 h 744"/>
                <a:gd name="T30" fmla="*/ 1563 w 1989"/>
                <a:gd name="T31" fmla="*/ 588 h 744"/>
                <a:gd name="T32" fmla="*/ 1419 w 1989"/>
                <a:gd name="T33" fmla="*/ 678 h 744"/>
                <a:gd name="T34" fmla="*/ 1221 w 1989"/>
                <a:gd name="T35" fmla="*/ 732 h 744"/>
                <a:gd name="T36" fmla="*/ 978 w 1989"/>
                <a:gd name="T37" fmla="*/ 744 h 744"/>
                <a:gd name="T38" fmla="*/ 780 w 1989"/>
                <a:gd name="T39" fmla="*/ 741 h 744"/>
                <a:gd name="T40" fmla="*/ 645 w 1989"/>
                <a:gd name="T41" fmla="*/ 723 h 744"/>
                <a:gd name="T42" fmla="*/ 405 w 1989"/>
                <a:gd name="T43" fmla="*/ 672 h 744"/>
                <a:gd name="T44" fmla="*/ 213 w 1989"/>
                <a:gd name="T45" fmla="*/ 591 h 744"/>
                <a:gd name="T46" fmla="*/ 54 w 1989"/>
                <a:gd name="T47" fmla="*/ 507 h 744"/>
                <a:gd name="T48" fmla="*/ 0 w 1989"/>
                <a:gd name="T49" fmla="*/ 444 h 744"/>
                <a:gd name="T50" fmla="*/ 9 w 1989"/>
                <a:gd name="T51" fmla="*/ 402 h 744"/>
                <a:gd name="T52" fmla="*/ 78 w 1989"/>
                <a:gd name="T53" fmla="*/ 420 h 744"/>
                <a:gd name="T54" fmla="*/ 117 w 1989"/>
                <a:gd name="T55" fmla="*/ 420 h 744"/>
                <a:gd name="T56" fmla="*/ 81 w 1989"/>
                <a:gd name="T57" fmla="*/ 375 h 744"/>
                <a:gd name="T58" fmla="*/ 42 w 1989"/>
                <a:gd name="T59" fmla="*/ 357 h 7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9"/>
                <a:gd name="T91" fmla="*/ 0 h 744"/>
                <a:gd name="T92" fmla="*/ 1989 w 1989"/>
                <a:gd name="T93" fmla="*/ 744 h 7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9" h="744">
                  <a:moveTo>
                    <a:pt x="39" y="330"/>
                  </a:moveTo>
                  <a:lnTo>
                    <a:pt x="201" y="210"/>
                  </a:lnTo>
                  <a:lnTo>
                    <a:pt x="432" y="69"/>
                  </a:lnTo>
                  <a:lnTo>
                    <a:pt x="633" y="0"/>
                  </a:lnTo>
                  <a:lnTo>
                    <a:pt x="936" y="0"/>
                  </a:lnTo>
                  <a:lnTo>
                    <a:pt x="1299" y="81"/>
                  </a:lnTo>
                  <a:lnTo>
                    <a:pt x="1686" y="213"/>
                  </a:lnTo>
                  <a:lnTo>
                    <a:pt x="1746" y="240"/>
                  </a:lnTo>
                  <a:lnTo>
                    <a:pt x="1812" y="279"/>
                  </a:lnTo>
                  <a:lnTo>
                    <a:pt x="1938" y="279"/>
                  </a:lnTo>
                  <a:lnTo>
                    <a:pt x="1989" y="330"/>
                  </a:lnTo>
                  <a:lnTo>
                    <a:pt x="1986" y="432"/>
                  </a:lnTo>
                  <a:lnTo>
                    <a:pt x="1953" y="498"/>
                  </a:lnTo>
                  <a:lnTo>
                    <a:pt x="1869" y="510"/>
                  </a:lnTo>
                  <a:lnTo>
                    <a:pt x="1644" y="516"/>
                  </a:lnTo>
                  <a:lnTo>
                    <a:pt x="1563" y="588"/>
                  </a:lnTo>
                  <a:lnTo>
                    <a:pt x="1419" y="678"/>
                  </a:lnTo>
                  <a:lnTo>
                    <a:pt x="1221" y="732"/>
                  </a:lnTo>
                  <a:lnTo>
                    <a:pt x="978" y="744"/>
                  </a:lnTo>
                  <a:lnTo>
                    <a:pt x="780" y="741"/>
                  </a:lnTo>
                  <a:lnTo>
                    <a:pt x="645" y="723"/>
                  </a:lnTo>
                  <a:lnTo>
                    <a:pt x="405" y="672"/>
                  </a:lnTo>
                  <a:lnTo>
                    <a:pt x="213" y="591"/>
                  </a:lnTo>
                  <a:lnTo>
                    <a:pt x="54" y="507"/>
                  </a:lnTo>
                  <a:lnTo>
                    <a:pt x="0" y="444"/>
                  </a:lnTo>
                  <a:lnTo>
                    <a:pt x="9" y="402"/>
                  </a:lnTo>
                  <a:lnTo>
                    <a:pt x="78" y="420"/>
                  </a:lnTo>
                  <a:lnTo>
                    <a:pt x="117" y="420"/>
                  </a:lnTo>
                  <a:lnTo>
                    <a:pt x="81" y="375"/>
                  </a:lnTo>
                  <a:lnTo>
                    <a:pt x="42" y="357"/>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86" name="Freeform 693"/>
            <p:cNvSpPr>
              <a:spLocks noChangeAspect="1"/>
            </p:cNvSpPr>
            <p:nvPr/>
          </p:nvSpPr>
          <p:spPr bwMode="auto">
            <a:xfrm>
              <a:off x="1746" y="2187"/>
              <a:ext cx="189" cy="66"/>
            </a:xfrm>
            <a:custGeom>
              <a:avLst/>
              <a:gdLst>
                <a:gd name="T0" fmla="*/ 0 w 189"/>
                <a:gd name="T1" fmla="*/ 39 h 66"/>
                <a:gd name="T2" fmla="*/ 84 w 189"/>
                <a:gd name="T3" fmla="*/ 66 h 66"/>
                <a:gd name="T4" fmla="*/ 189 w 189"/>
                <a:gd name="T5" fmla="*/ 66 h 66"/>
                <a:gd name="T6" fmla="*/ 135 w 189"/>
                <a:gd name="T7" fmla="*/ 24 h 66"/>
                <a:gd name="T8" fmla="*/ 99 w 189"/>
                <a:gd name="T9" fmla="*/ 0 h 66"/>
                <a:gd name="T10" fmla="*/ 0 60000 65536"/>
                <a:gd name="T11" fmla="*/ 0 60000 65536"/>
                <a:gd name="T12" fmla="*/ 0 60000 65536"/>
                <a:gd name="T13" fmla="*/ 0 60000 65536"/>
                <a:gd name="T14" fmla="*/ 0 60000 65536"/>
                <a:gd name="T15" fmla="*/ 0 w 189"/>
                <a:gd name="T16" fmla="*/ 0 h 66"/>
                <a:gd name="T17" fmla="*/ 189 w 189"/>
                <a:gd name="T18" fmla="*/ 66 h 66"/>
              </a:gdLst>
              <a:ahLst/>
              <a:cxnLst>
                <a:cxn ang="T10">
                  <a:pos x="T0" y="T1"/>
                </a:cxn>
                <a:cxn ang="T11">
                  <a:pos x="T2" y="T3"/>
                </a:cxn>
                <a:cxn ang="T12">
                  <a:pos x="T4" y="T5"/>
                </a:cxn>
                <a:cxn ang="T13">
                  <a:pos x="T6" y="T7"/>
                </a:cxn>
                <a:cxn ang="T14">
                  <a:pos x="T8" y="T9"/>
                </a:cxn>
              </a:cxnLst>
              <a:rect l="T15" t="T16" r="T17" b="T18"/>
              <a:pathLst>
                <a:path w="189" h="66">
                  <a:moveTo>
                    <a:pt x="0" y="39"/>
                  </a:moveTo>
                  <a:lnTo>
                    <a:pt x="84" y="66"/>
                  </a:lnTo>
                  <a:lnTo>
                    <a:pt x="189" y="66"/>
                  </a:lnTo>
                  <a:lnTo>
                    <a:pt x="135" y="24"/>
                  </a:lnTo>
                  <a:lnTo>
                    <a:pt x="99" y="0"/>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87" name="Freeform 694"/>
            <p:cNvSpPr>
              <a:spLocks noChangeAspect="1"/>
            </p:cNvSpPr>
            <p:nvPr/>
          </p:nvSpPr>
          <p:spPr bwMode="auto">
            <a:xfrm>
              <a:off x="1812" y="2091"/>
              <a:ext cx="234" cy="210"/>
            </a:xfrm>
            <a:custGeom>
              <a:avLst/>
              <a:gdLst>
                <a:gd name="T0" fmla="*/ 0 w 234"/>
                <a:gd name="T1" fmla="*/ 0 h 210"/>
                <a:gd name="T2" fmla="*/ 81 w 234"/>
                <a:gd name="T3" fmla="*/ 69 h 210"/>
                <a:gd name="T4" fmla="*/ 195 w 234"/>
                <a:gd name="T5" fmla="*/ 108 h 210"/>
                <a:gd name="T6" fmla="*/ 234 w 234"/>
                <a:gd name="T7" fmla="*/ 126 h 210"/>
                <a:gd name="T8" fmla="*/ 222 w 234"/>
                <a:gd name="T9" fmla="*/ 189 h 210"/>
                <a:gd name="T10" fmla="*/ 201 w 234"/>
                <a:gd name="T11" fmla="*/ 210 h 210"/>
                <a:gd name="T12" fmla="*/ 132 w 234"/>
                <a:gd name="T13" fmla="*/ 165 h 210"/>
                <a:gd name="T14" fmla="*/ 78 w 234"/>
                <a:gd name="T15" fmla="*/ 99 h 210"/>
                <a:gd name="T16" fmla="*/ 12 w 234"/>
                <a:gd name="T17" fmla="*/ 69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0"/>
                <a:gd name="T29" fmla="*/ 234 w 23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0">
                  <a:moveTo>
                    <a:pt x="0" y="0"/>
                  </a:moveTo>
                  <a:lnTo>
                    <a:pt x="81" y="69"/>
                  </a:lnTo>
                  <a:lnTo>
                    <a:pt x="195" y="108"/>
                  </a:lnTo>
                  <a:lnTo>
                    <a:pt x="234" y="126"/>
                  </a:lnTo>
                  <a:lnTo>
                    <a:pt x="222" y="189"/>
                  </a:lnTo>
                  <a:lnTo>
                    <a:pt x="201" y="210"/>
                  </a:lnTo>
                  <a:lnTo>
                    <a:pt x="132" y="165"/>
                  </a:lnTo>
                  <a:lnTo>
                    <a:pt x="78" y="99"/>
                  </a:lnTo>
                  <a:lnTo>
                    <a:pt x="12" y="69"/>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88" name="Freeform 695"/>
            <p:cNvSpPr>
              <a:spLocks noChangeAspect="1"/>
            </p:cNvSpPr>
            <p:nvPr/>
          </p:nvSpPr>
          <p:spPr bwMode="auto">
            <a:xfrm>
              <a:off x="2367" y="1605"/>
              <a:ext cx="1221" cy="396"/>
            </a:xfrm>
            <a:custGeom>
              <a:avLst/>
              <a:gdLst>
                <a:gd name="T0" fmla="*/ 12 w 1221"/>
                <a:gd name="T1" fmla="*/ 171 h 396"/>
                <a:gd name="T2" fmla="*/ 3 w 1221"/>
                <a:gd name="T3" fmla="*/ 147 h 396"/>
                <a:gd name="T4" fmla="*/ 0 w 1221"/>
                <a:gd name="T5" fmla="*/ 108 h 396"/>
                <a:gd name="T6" fmla="*/ 57 w 1221"/>
                <a:gd name="T7" fmla="*/ 117 h 396"/>
                <a:gd name="T8" fmla="*/ 57 w 1221"/>
                <a:gd name="T9" fmla="*/ 45 h 396"/>
                <a:gd name="T10" fmla="*/ 87 w 1221"/>
                <a:gd name="T11" fmla="*/ 66 h 396"/>
                <a:gd name="T12" fmla="*/ 129 w 1221"/>
                <a:gd name="T13" fmla="*/ 0 h 396"/>
                <a:gd name="T14" fmla="*/ 162 w 1221"/>
                <a:gd name="T15" fmla="*/ 36 h 396"/>
                <a:gd name="T16" fmla="*/ 192 w 1221"/>
                <a:gd name="T17" fmla="*/ 0 h 396"/>
                <a:gd name="T18" fmla="*/ 228 w 1221"/>
                <a:gd name="T19" fmla="*/ 18 h 396"/>
                <a:gd name="T20" fmla="*/ 270 w 1221"/>
                <a:gd name="T21" fmla="*/ 24 h 396"/>
                <a:gd name="T22" fmla="*/ 288 w 1221"/>
                <a:gd name="T23" fmla="*/ 0 h 396"/>
                <a:gd name="T24" fmla="*/ 321 w 1221"/>
                <a:gd name="T25" fmla="*/ 24 h 396"/>
                <a:gd name="T26" fmla="*/ 360 w 1221"/>
                <a:gd name="T27" fmla="*/ 18 h 396"/>
                <a:gd name="T28" fmla="*/ 402 w 1221"/>
                <a:gd name="T29" fmla="*/ 42 h 396"/>
                <a:gd name="T30" fmla="*/ 435 w 1221"/>
                <a:gd name="T31" fmla="*/ 39 h 396"/>
                <a:gd name="T32" fmla="*/ 465 w 1221"/>
                <a:gd name="T33" fmla="*/ 57 h 396"/>
                <a:gd name="T34" fmla="*/ 501 w 1221"/>
                <a:gd name="T35" fmla="*/ 45 h 396"/>
                <a:gd name="T36" fmla="*/ 516 w 1221"/>
                <a:gd name="T37" fmla="*/ 69 h 396"/>
                <a:gd name="T38" fmla="*/ 549 w 1221"/>
                <a:gd name="T39" fmla="*/ 84 h 396"/>
                <a:gd name="T40" fmla="*/ 573 w 1221"/>
                <a:gd name="T41" fmla="*/ 72 h 396"/>
                <a:gd name="T42" fmla="*/ 612 w 1221"/>
                <a:gd name="T43" fmla="*/ 99 h 396"/>
                <a:gd name="T44" fmla="*/ 642 w 1221"/>
                <a:gd name="T45" fmla="*/ 96 h 396"/>
                <a:gd name="T46" fmla="*/ 687 w 1221"/>
                <a:gd name="T47" fmla="*/ 132 h 396"/>
                <a:gd name="T48" fmla="*/ 729 w 1221"/>
                <a:gd name="T49" fmla="*/ 138 h 396"/>
                <a:gd name="T50" fmla="*/ 828 w 1221"/>
                <a:gd name="T51" fmla="*/ 111 h 396"/>
                <a:gd name="T52" fmla="*/ 966 w 1221"/>
                <a:gd name="T53" fmla="*/ 102 h 396"/>
                <a:gd name="T54" fmla="*/ 1047 w 1221"/>
                <a:gd name="T55" fmla="*/ 126 h 396"/>
                <a:gd name="T56" fmla="*/ 1140 w 1221"/>
                <a:gd name="T57" fmla="*/ 156 h 396"/>
                <a:gd name="T58" fmla="*/ 1209 w 1221"/>
                <a:gd name="T59" fmla="*/ 207 h 396"/>
                <a:gd name="T60" fmla="*/ 1221 w 1221"/>
                <a:gd name="T61" fmla="*/ 273 h 396"/>
                <a:gd name="T62" fmla="*/ 1209 w 1221"/>
                <a:gd name="T63" fmla="*/ 345 h 396"/>
                <a:gd name="T64" fmla="*/ 1146 w 1221"/>
                <a:gd name="T65" fmla="*/ 384 h 396"/>
                <a:gd name="T66" fmla="*/ 1104 w 1221"/>
                <a:gd name="T67" fmla="*/ 396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396"/>
                <a:gd name="T104" fmla="*/ 1221 w 1221"/>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396">
                  <a:moveTo>
                    <a:pt x="12" y="171"/>
                  </a:moveTo>
                  <a:cubicBezTo>
                    <a:pt x="5" y="151"/>
                    <a:pt x="9" y="159"/>
                    <a:pt x="3" y="147"/>
                  </a:cubicBezTo>
                  <a:lnTo>
                    <a:pt x="0" y="108"/>
                  </a:lnTo>
                  <a:lnTo>
                    <a:pt x="57" y="117"/>
                  </a:lnTo>
                  <a:lnTo>
                    <a:pt x="57" y="45"/>
                  </a:lnTo>
                  <a:lnTo>
                    <a:pt x="87" y="66"/>
                  </a:lnTo>
                  <a:lnTo>
                    <a:pt x="129" y="0"/>
                  </a:lnTo>
                  <a:lnTo>
                    <a:pt x="162" y="36"/>
                  </a:lnTo>
                  <a:lnTo>
                    <a:pt x="192" y="0"/>
                  </a:lnTo>
                  <a:lnTo>
                    <a:pt x="228" y="18"/>
                  </a:lnTo>
                  <a:lnTo>
                    <a:pt x="270" y="24"/>
                  </a:lnTo>
                  <a:lnTo>
                    <a:pt x="288" y="0"/>
                  </a:lnTo>
                  <a:lnTo>
                    <a:pt x="321" y="24"/>
                  </a:lnTo>
                  <a:lnTo>
                    <a:pt x="360" y="18"/>
                  </a:lnTo>
                  <a:lnTo>
                    <a:pt x="402" y="42"/>
                  </a:lnTo>
                  <a:lnTo>
                    <a:pt x="435" y="39"/>
                  </a:lnTo>
                  <a:lnTo>
                    <a:pt x="465" y="57"/>
                  </a:lnTo>
                  <a:lnTo>
                    <a:pt x="501" y="45"/>
                  </a:lnTo>
                  <a:lnTo>
                    <a:pt x="516" y="69"/>
                  </a:lnTo>
                  <a:lnTo>
                    <a:pt x="549" y="84"/>
                  </a:lnTo>
                  <a:lnTo>
                    <a:pt x="573" y="72"/>
                  </a:lnTo>
                  <a:lnTo>
                    <a:pt x="612" y="99"/>
                  </a:lnTo>
                  <a:lnTo>
                    <a:pt x="642" y="96"/>
                  </a:lnTo>
                  <a:lnTo>
                    <a:pt x="687" y="132"/>
                  </a:lnTo>
                  <a:lnTo>
                    <a:pt x="729" y="138"/>
                  </a:lnTo>
                  <a:lnTo>
                    <a:pt x="828" y="111"/>
                  </a:lnTo>
                  <a:lnTo>
                    <a:pt x="966" y="102"/>
                  </a:lnTo>
                  <a:lnTo>
                    <a:pt x="1047" y="126"/>
                  </a:lnTo>
                  <a:lnTo>
                    <a:pt x="1140" y="156"/>
                  </a:lnTo>
                  <a:lnTo>
                    <a:pt x="1209" y="207"/>
                  </a:lnTo>
                  <a:lnTo>
                    <a:pt x="1221" y="273"/>
                  </a:lnTo>
                  <a:lnTo>
                    <a:pt x="1209" y="345"/>
                  </a:lnTo>
                  <a:lnTo>
                    <a:pt x="1146" y="384"/>
                  </a:lnTo>
                  <a:lnTo>
                    <a:pt x="1104" y="396"/>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89" name="Freeform 696"/>
            <p:cNvSpPr>
              <a:spLocks noChangeAspect="1"/>
            </p:cNvSpPr>
            <p:nvPr/>
          </p:nvSpPr>
          <p:spPr bwMode="auto">
            <a:xfrm>
              <a:off x="3615" y="1920"/>
              <a:ext cx="492" cy="459"/>
            </a:xfrm>
            <a:custGeom>
              <a:avLst/>
              <a:gdLst>
                <a:gd name="T0" fmla="*/ 57 w 492"/>
                <a:gd name="T1" fmla="*/ 117 h 459"/>
                <a:gd name="T2" fmla="*/ 171 w 492"/>
                <a:gd name="T3" fmla="*/ 57 h 459"/>
                <a:gd name="T4" fmla="*/ 297 w 492"/>
                <a:gd name="T5" fmla="*/ 3 h 459"/>
                <a:gd name="T6" fmla="*/ 375 w 492"/>
                <a:gd name="T7" fmla="*/ 0 h 459"/>
                <a:gd name="T8" fmla="*/ 450 w 492"/>
                <a:gd name="T9" fmla="*/ 6 h 459"/>
                <a:gd name="T10" fmla="*/ 480 w 492"/>
                <a:gd name="T11" fmla="*/ 87 h 459"/>
                <a:gd name="T12" fmla="*/ 492 w 492"/>
                <a:gd name="T13" fmla="*/ 165 h 459"/>
                <a:gd name="T14" fmla="*/ 492 w 492"/>
                <a:gd name="T15" fmla="*/ 231 h 459"/>
                <a:gd name="T16" fmla="*/ 483 w 492"/>
                <a:gd name="T17" fmla="*/ 333 h 459"/>
                <a:gd name="T18" fmla="*/ 471 w 492"/>
                <a:gd name="T19" fmla="*/ 420 h 459"/>
                <a:gd name="T20" fmla="*/ 453 w 492"/>
                <a:gd name="T21" fmla="*/ 450 h 459"/>
                <a:gd name="T22" fmla="*/ 414 w 492"/>
                <a:gd name="T23" fmla="*/ 459 h 459"/>
                <a:gd name="T24" fmla="*/ 333 w 492"/>
                <a:gd name="T25" fmla="*/ 459 h 459"/>
                <a:gd name="T26" fmla="*/ 204 w 492"/>
                <a:gd name="T27" fmla="*/ 423 h 459"/>
                <a:gd name="T28" fmla="*/ 72 w 492"/>
                <a:gd name="T29" fmla="*/ 390 h 459"/>
                <a:gd name="T30" fmla="*/ 0 w 492"/>
                <a:gd name="T31" fmla="*/ 354 h 4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459"/>
                <a:gd name="T50" fmla="*/ 492 w 492"/>
                <a:gd name="T51" fmla="*/ 459 h 4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459">
                  <a:moveTo>
                    <a:pt x="57" y="117"/>
                  </a:moveTo>
                  <a:lnTo>
                    <a:pt x="171" y="57"/>
                  </a:lnTo>
                  <a:lnTo>
                    <a:pt x="297" y="3"/>
                  </a:lnTo>
                  <a:lnTo>
                    <a:pt x="375" y="0"/>
                  </a:lnTo>
                  <a:lnTo>
                    <a:pt x="450" y="6"/>
                  </a:lnTo>
                  <a:lnTo>
                    <a:pt x="480" y="87"/>
                  </a:lnTo>
                  <a:lnTo>
                    <a:pt x="492" y="165"/>
                  </a:lnTo>
                  <a:lnTo>
                    <a:pt x="492" y="231"/>
                  </a:lnTo>
                  <a:lnTo>
                    <a:pt x="483" y="333"/>
                  </a:lnTo>
                  <a:lnTo>
                    <a:pt x="471" y="420"/>
                  </a:lnTo>
                  <a:lnTo>
                    <a:pt x="453" y="450"/>
                  </a:lnTo>
                  <a:lnTo>
                    <a:pt x="414" y="459"/>
                  </a:lnTo>
                  <a:lnTo>
                    <a:pt x="333" y="459"/>
                  </a:lnTo>
                  <a:lnTo>
                    <a:pt x="204" y="423"/>
                  </a:lnTo>
                  <a:lnTo>
                    <a:pt x="72" y="390"/>
                  </a:lnTo>
                  <a:lnTo>
                    <a:pt x="0" y="354"/>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90" name="Freeform 697"/>
            <p:cNvSpPr>
              <a:spLocks noChangeAspect="1"/>
            </p:cNvSpPr>
            <p:nvPr/>
          </p:nvSpPr>
          <p:spPr bwMode="auto">
            <a:xfrm>
              <a:off x="3012" y="2304"/>
              <a:ext cx="576" cy="285"/>
            </a:xfrm>
            <a:custGeom>
              <a:avLst/>
              <a:gdLst>
                <a:gd name="T0" fmla="*/ 363 w 576"/>
                <a:gd name="T1" fmla="*/ 0 h 285"/>
                <a:gd name="T2" fmla="*/ 474 w 576"/>
                <a:gd name="T3" fmla="*/ 6 h 285"/>
                <a:gd name="T4" fmla="*/ 567 w 576"/>
                <a:gd name="T5" fmla="*/ 60 h 285"/>
                <a:gd name="T6" fmla="*/ 576 w 576"/>
                <a:gd name="T7" fmla="*/ 120 h 285"/>
                <a:gd name="T8" fmla="*/ 510 w 576"/>
                <a:gd name="T9" fmla="*/ 189 h 285"/>
                <a:gd name="T10" fmla="*/ 381 w 576"/>
                <a:gd name="T11" fmla="*/ 231 h 285"/>
                <a:gd name="T12" fmla="*/ 237 w 576"/>
                <a:gd name="T13" fmla="*/ 237 h 285"/>
                <a:gd name="T14" fmla="*/ 216 w 576"/>
                <a:gd name="T15" fmla="*/ 246 h 285"/>
                <a:gd name="T16" fmla="*/ 228 w 576"/>
                <a:gd name="T17" fmla="*/ 273 h 285"/>
                <a:gd name="T18" fmla="*/ 171 w 576"/>
                <a:gd name="T19" fmla="*/ 249 h 285"/>
                <a:gd name="T20" fmla="*/ 138 w 576"/>
                <a:gd name="T21" fmla="*/ 258 h 285"/>
                <a:gd name="T22" fmla="*/ 144 w 576"/>
                <a:gd name="T23" fmla="*/ 285 h 285"/>
                <a:gd name="T24" fmla="*/ 81 w 576"/>
                <a:gd name="T25" fmla="*/ 237 h 285"/>
                <a:gd name="T26" fmla="*/ 54 w 576"/>
                <a:gd name="T27" fmla="*/ 225 h 285"/>
                <a:gd name="T28" fmla="*/ 39 w 576"/>
                <a:gd name="T29" fmla="*/ 237 h 285"/>
                <a:gd name="T30" fmla="*/ 0 w 576"/>
                <a:gd name="T31" fmla="*/ 177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85"/>
                <a:gd name="T50" fmla="*/ 576 w 576"/>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85">
                  <a:moveTo>
                    <a:pt x="363" y="0"/>
                  </a:moveTo>
                  <a:lnTo>
                    <a:pt x="474" y="6"/>
                  </a:lnTo>
                  <a:lnTo>
                    <a:pt x="567" y="60"/>
                  </a:lnTo>
                  <a:lnTo>
                    <a:pt x="576" y="120"/>
                  </a:lnTo>
                  <a:lnTo>
                    <a:pt x="510" y="189"/>
                  </a:lnTo>
                  <a:lnTo>
                    <a:pt x="381" y="231"/>
                  </a:lnTo>
                  <a:lnTo>
                    <a:pt x="237" y="237"/>
                  </a:lnTo>
                  <a:lnTo>
                    <a:pt x="216" y="246"/>
                  </a:lnTo>
                  <a:lnTo>
                    <a:pt x="228" y="273"/>
                  </a:lnTo>
                  <a:lnTo>
                    <a:pt x="171" y="249"/>
                  </a:lnTo>
                  <a:lnTo>
                    <a:pt x="138" y="258"/>
                  </a:lnTo>
                  <a:lnTo>
                    <a:pt x="144" y="285"/>
                  </a:lnTo>
                  <a:lnTo>
                    <a:pt x="81" y="237"/>
                  </a:lnTo>
                  <a:lnTo>
                    <a:pt x="54" y="225"/>
                  </a:lnTo>
                  <a:lnTo>
                    <a:pt x="39" y="237"/>
                  </a:lnTo>
                  <a:lnTo>
                    <a:pt x="0" y="177"/>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91" name="Freeform 698"/>
            <p:cNvSpPr>
              <a:spLocks noChangeAspect="1"/>
            </p:cNvSpPr>
            <p:nvPr/>
          </p:nvSpPr>
          <p:spPr bwMode="auto">
            <a:xfrm>
              <a:off x="2394" y="2484"/>
              <a:ext cx="231" cy="282"/>
            </a:xfrm>
            <a:custGeom>
              <a:avLst/>
              <a:gdLst>
                <a:gd name="T0" fmla="*/ 42 w 231"/>
                <a:gd name="T1" fmla="*/ 0 h 282"/>
                <a:gd name="T2" fmla="*/ 117 w 231"/>
                <a:gd name="T3" fmla="*/ 39 h 282"/>
                <a:gd name="T4" fmla="*/ 192 w 231"/>
                <a:gd name="T5" fmla="*/ 81 h 282"/>
                <a:gd name="T6" fmla="*/ 231 w 231"/>
                <a:gd name="T7" fmla="*/ 123 h 282"/>
                <a:gd name="T8" fmla="*/ 219 w 231"/>
                <a:gd name="T9" fmla="*/ 192 h 282"/>
                <a:gd name="T10" fmla="*/ 201 w 231"/>
                <a:gd name="T11" fmla="*/ 225 h 282"/>
                <a:gd name="T12" fmla="*/ 174 w 231"/>
                <a:gd name="T13" fmla="*/ 282 h 282"/>
                <a:gd name="T14" fmla="*/ 108 w 231"/>
                <a:gd name="T15" fmla="*/ 219 h 282"/>
                <a:gd name="T16" fmla="*/ 45 w 231"/>
                <a:gd name="T17" fmla="*/ 150 h 282"/>
                <a:gd name="T18" fmla="*/ 18 w 231"/>
                <a:gd name="T19" fmla="*/ 123 h 282"/>
                <a:gd name="T20" fmla="*/ 0 w 231"/>
                <a:gd name="T21" fmla="*/ 51 h 282"/>
                <a:gd name="T22" fmla="*/ 0 w 231"/>
                <a:gd name="T23" fmla="*/ 18 h 282"/>
                <a:gd name="T24" fmla="*/ 36 w 231"/>
                <a:gd name="T25" fmla="*/ 24 h 282"/>
                <a:gd name="T26" fmla="*/ 42 w 231"/>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2"/>
                <a:gd name="T44" fmla="*/ 231 w 231"/>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2">
                  <a:moveTo>
                    <a:pt x="42" y="0"/>
                  </a:moveTo>
                  <a:lnTo>
                    <a:pt x="117" y="39"/>
                  </a:lnTo>
                  <a:lnTo>
                    <a:pt x="192" y="81"/>
                  </a:lnTo>
                  <a:lnTo>
                    <a:pt x="231" y="123"/>
                  </a:lnTo>
                  <a:lnTo>
                    <a:pt x="219" y="192"/>
                  </a:lnTo>
                  <a:lnTo>
                    <a:pt x="201" y="225"/>
                  </a:lnTo>
                  <a:lnTo>
                    <a:pt x="174" y="282"/>
                  </a:lnTo>
                  <a:lnTo>
                    <a:pt x="108" y="219"/>
                  </a:lnTo>
                  <a:lnTo>
                    <a:pt x="45" y="150"/>
                  </a:lnTo>
                  <a:lnTo>
                    <a:pt x="18" y="123"/>
                  </a:lnTo>
                  <a:lnTo>
                    <a:pt x="0" y="51"/>
                  </a:lnTo>
                  <a:lnTo>
                    <a:pt x="0" y="18"/>
                  </a:lnTo>
                  <a:lnTo>
                    <a:pt x="36" y="24"/>
                  </a:lnTo>
                  <a:lnTo>
                    <a:pt x="42" y="0"/>
                  </a:lnTo>
                  <a:close/>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92" name="Freeform 699"/>
            <p:cNvSpPr>
              <a:spLocks noChangeAspect="1"/>
            </p:cNvSpPr>
            <p:nvPr/>
          </p:nvSpPr>
          <p:spPr bwMode="auto">
            <a:xfrm>
              <a:off x="2376" y="2091"/>
              <a:ext cx="360" cy="345"/>
            </a:xfrm>
            <a:custGeom>
              <a:avLst/>
              <a:gdLst>
                <a:gd name="T0" fmla="*/ 0 w 360"/>
                <a:gd name="T1" fmla="*/ 294 h 345"/>
                <a:gd name="T2" fmla="*/ 57 w 360"/>
                <a:gd name="T3" fmla="*/ 333 h 345"/>
                <a:gd name="T4" fmla="*/ 153 w 360"/>
                <a:gd name="T5" fmla="*/ 345 h 345"/>
                <a:gd name="T6" fmla="*/ 261 w 360"/>
                <a:gd name="T7" fmla="*/ 285 h 345"/>
                <a:gd name="T8" fmla="*/ 360 w 360"/>
                <a:gd name="T9" fmla="*/ 120 h 345"/>
                <a:gd name="T10" fmla="*/ 348 w 360"/>
                <a:gd name="T11" fmla="*/ 27 h 345"/>
                <a:gd name="T12" fmla="*/ 318 w 360"/>
                <a:gd name="T13" fmla="*/ 0 h 345"/>
                <a:gd name="T14" fmla="*/ 219 w 360"/>
                <a:gd name="T15" fmla="*/ 36 h 345"/>
                <a:gd name="T16" fmla="*/ 153 w 360"/>
                <a:gd name="T17" fmla="*/ 75 h 345"/>
                <a:gd name="T18" fmla="*/ 75 w 360"/>
                <a:gd name="T19" fmla="*/ 144 h 345"/>
                <a:gd name="T20" fmla="*/ 69 w 360"/>
                <a:gd name="T21" fmla="*/ 219 h 345"/>
                <a:gd name="T22" fmla="*/ 63 w 360"/>
                <a:gd name="T23" fmla="*/ 258 h 345"/>
                <a:gd name="T24" fmla="*/ 33 w 360"/>
                <a:gd name="T25" fmla="*/ 276 h 345"/>
                <a:gd name="T26" fmla="*/ 0 w 360"/>
                <a:gd name="T27" fmla="*/ 294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345"/>
                <a:gd name="T44" fmla="*/ 360 w 360"/>
                <a:gd name="T45" fmla="*/ 345 h 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345">
                  <a:moveTo>
                    <a:pt x="0" y="294"/>
                  </a:moveTo>
                  <a:lnTo>
                    <a:pt x="57" y="333"/>
                  </a:lnTo>
                  <a:lnTo>
                    <a:pt x="153" y="345"/>
                  </a:lnTo>
                  <a:lnTo>
                    <a:pt x="261" y="285"/>
                  </a:lnTo>
                  <a:lnTo>
                    <a:pt x="360" y="120"/>
                  </a:lnTo>
                  <a:lnTo>
                    <a:pt x="348" y="27"/>
                  </a:lnTo>
                  <a:lnTo>
                    <a:pt x="318" y="0"/>
                  </a:lnTo>
                  <a:lnTo>
                    <a:pt x="219" y="36"/>
                  </a:lnTo>
                  <a:lnTo>
                    <a:pt x="153" y="75"/>
                  </a:lnTo>
                  <a:lnTo>
                    <a:pt x="75" y="144"/>
                  </a:lnTo>
                  <a:lnTo>
                    <a:pt x="69" y="219"/>
                  </a:lnTo>
                  <a:cubicBezTo>
                    <a:pt x="67" y="232"/>
                    <a:pt x="67" y="246"/>
                    <a:pt x="63" y="258"/>
                  </a:cubicBezTo>
                  <a:cubicBezTo>
                    <a:pt x="59" y="269"/>
                    <a:pt x="39" y="264"/>
                    <a:pt x="33" y="276"/>
                  </a:cubicBezTo>
                  <a:lnTo>
                    <a:pt x="0" y="294"/>
                  </a:lnTo>
                  <a:close/>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93" name="Freeform 700"/>
            <p:cNvSpPr>
              <a:spLocks noChangeAspect="1"/>
            </p:cNvSpPr>
            <p:nvPr/>
          </p:nvSpPr>
          <p:spPr bwMode="auto">
            <a:xfrm>
              <a:off x="2103" y="1968"/>
              <a:ext cx="375" cy="453"/>
            </a:xfrm>
            <a:custGeom>
              <a:avLst/>
              <a:gdLst>
                <a:gd name="T0" fmla="*/ 0 w 375"/>
                <a:gd name="T1" fmla="*/ 453 h 453"/>
                <a:gd name="T2" fmla="*/ 75 w 375"/>
                <a:gd name="T3" fmla="*/ 408 h 453"/>
                <a:gd name="T4" fmla="*/ 189 w 375"/>
                <a:gd name="T5" fmla="*/ 354 h 453"/>
                <a:gd name="T6" fmla="*/ 273 w 375"/>
                <a:gd name="T7" fmla="*/ 243 h 453"/>
                <a:gd name="T8" fmla="*/ 336 w 375"/>
                <a:gd name="T9" fmla="*/ 189 h 453"/>
                <a:gd name="T10" fmla="*/ 375 w 375"/>
                <a:gd name="T11" fmla="*/ 135 h 453"/>
                <a:gd name="T12" fmla="*/ 348 w 375"/>
                <a:gd name="T13" fmla="*/ 108 h 453"/>
                <a:gd name="T14" fmla="*/ 267 w 375"/>
                <a:gd name="T15" fmla="*/ 66 h 453"/>
                <a:gd name="T16" fmla="*/ 207 w 375"/>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453"/>
                <a:gd name="T29" fmla="*/ 375 w 375"/>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453">
                  <a:moveTo>
                    <a:pt x="0" y="453"/>
                  </a:moveTo>
                  <a:lnTo>
                    <a:pt x="75" y="408"/>
                  </a:lnTo>
                  <a:lnTo>
                    <a:pt x="189" y="354"/>
                  </a:lnTo>
                  <a:lnTo>
                    <a:pt x="273" y="243"/>
                  </a:lnTo>
                  <a:lnTo>
                    <a:pt x="336" y="189"/>
                  </a:lnTo>
                  <a:lnTo>
                    <a:pt x="375" y="135"/>
                  </a:lnTo>
                  <a:lnTo>
                    <a:pt x="348" y="108"/>
                  </a:lnTo>
                  <a:lnTo>
                    <a:pt x="267" y="66"/>
                  </a:lnTo>
                  <a:lnTo>
                    <a:pt x="207" y="0"/>
                  </a:lnTo>
                </a:path>
              </a:pathLst>
            </a:cu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spAutoFit/>
            </a:bodyPr>
            <a:lstStyle/>
            <a:p>
              <a:endParaRPr lang="en-GB"/>
            </a:p>
          </p:txBody>
        </p:sp>
        <p:sp>
          <p:nvSpPr>
            <p:cNvPr id="132794" name="Oval 701"/>
            <p:cNvSpPr>
              <a:spLocks noChangeAspect="1" noChangeArrowheads="1"/>
            </p:cNvSpPr>
            <p:nvPr/>
          </p:nvSpPr>
          <p:spPr bwMode="auto">
            <a:xfrm>
              <a:off x="2004" y="1987"/>
              <a:ext cx="81" cy="56"/>
            </a:xfrm>
            <a:prstGeom prst="ellipse">
              <a:avLst/>
            </a:pr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sp>
          <p:nvSpPr>
            <p:cNvPr id="132795" name="Oval 702"/>
            <p:cNvSpPr>
              <a:spLocks noChangeAspect="1" noChangeArrowheads="1"/>
            </p:cNvSpPr>
            <p:nvPr/>
          </p:nvSpPr>
          <p:spPr bwMode="auto">
            <a:xfrm>
              <a:off x="1974" y="1956"/>
              <a:ext cx="135" cy="120"/>
            </a:xfrm>
            <a:prstGeom prst="ellipse">
              <a:avLst/>
            </a:prstGeom>
            <a:noFill/>
            <a:ln w="952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GB"/>
            </a:p>
          </p:txBody>
        </p:sp>
      </p:grpSp>
      <p:pic>
        <p:nvPicPr>
          <p:cNvPr id="132796" name="Picture 703" descr="j0178117"/>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690563" y="1343025"/>
            <a:ext cx="1327150" cy="106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2797" name="Picture 704" descr="j0178117"/>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457200" y="5283200"/>
            <a:ext cx="1327150" cy="106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2798" name="Picture 705" descr="j0178117"/>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rot="2598062">
            <a:off x="7083425" y="377825"/>
            <a:ext cx="1327150" cy="106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2799" name="Picture 706" descr="j0178117"/>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6546850" y="1989138"/>
            <a:ext cx="1327150" cy="106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2800" name="Text Box 707"/>
          <p:cNvSpPr txBox="1">
            <a:spLocks noChangeArrowheads="1"/>
          </p:cNvSpPr>
          <p:nvPr/>
        </p:nvSpPr>
        <p:spPr bwMode="auto">
          <a:xfrm>
            <a:off x="457200" y="152400"/>
            <a:ext cx="5105400"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b="1">
                <a:solidFill>
                  <a:srgbClr val="FFC000"/>
                </a:solidFill>
                <a:latin typeface="NaturaRoman"/>
              </a:rPr>
              <a:t>Spill-Over: Capture Outside Protected Area</a:t>
            </a:r>
          </a:p>
        </p:txBody>
      </p:sp>
    </p:spTree>
    <p:extLst>
      <p:ext uri="{BB962C8B-B14F-4D97-AF65-F5344CB8AC3E}">
        <p14:creationId xmlns="" xmlns:p14="http://schemas.microsoft.com/office/powerpoint/2010/main" val="86180467"/>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642918"/>
            <a:ext cx="8858280" cy="6000792"/>
          </a:xfrm>
        </p:spPr>
        <p:txBody>
          <a:bodyPr>
            <a:normAutofit fontScale="92500" lnSpcReduction="20000"/>
          </a:bodyPr>
          <a:lstStyle/>
          <a:p>
            <a:pPr marL="0" indent="0">
              <a:buNone/>
            </a:pPr>
            <a:r>
              <a:rPr lang="id-ID" sz="2800" b="1" i="1" dirty="0" smtClean="0">
                <a:solidFill>
                  <a:srgbClr val="FFFF00"/>
                </a:solidFill>
              </a:rPr>
              <a:t>B</a:t>
            </a:r>
            <a:r>
              <a:rPr lang="da-DK" sz="2800" b="1" i="1" dirty="0" smtClean="0">
                <a:solidFill>
                  <a:srgbClr val="FFFF00"/>
                </a:solidFill>
              </a:rPr>
              <a:t>eberapa</a:t>
            </a:r>
            <a:r>
              <a:rPr lang="id-ID" sz="2800" b="1" i="1" dirty="0" smtClean="0">
                <a:solidFill>
                  <a:srgbClr val="FFFF00"/>
                </a:solidFill>
              </a:rPr>
              <a:t> </a:t>
            </a:r>
            <a:r>
              <a:rPr lang="id-ID" sz="2800" b="1" dirty="0" smtClean="0">
                <a:solidFill>
                  <a:srgbClr val="FFFF00"/>
                </a:solidFill>
              </a:rPr>
              <a:t>manfaat keberadaan KKP dlm sistem alam &amp; sosial (</a:t>
            </a:r>
            <a:r>
              <a:rPr lang="da-DK" sz="2800" b="1" dirty="0" smtClean="0">
                <a:solidFill>
                  <a:srgbClr val="FFFF00"/>
                </a:solidFill>
              </a:rPr>
              <a:t>Indrajaya </a:t>
            </a:r>
            <a:r>
              <a:rPr lang="da-DK" sz="2800" b="1" i="1" dirty="0" smtClean="0">
                <a:solidFill>
                  <a:srgbClr val="FFFF00"/>
                </a:solidFill>
              </a:rPr>
              <a:t>et al. 2011) </a:t>
            </a:r>
            <a:r>
              <a:rPr lang="id-ID" sz="2800" b="1" dirty="0" smtClean="0">
                <a:solidFill>
                  <a:srgbClr val="FFFF00"/>
                </a:solidFill>
              </a:rPr>
              <a:t>: </a:t>
            </a:r>
          </a:p>
          <a:p>
            <a:pPr marL="269875" indent="-269875">
              <a:buNone/>
            </a:pPr>
            <a:r>
              <a:rPr lang="id-ID" dirty="0" smtClean="0"/>
              <a:t>a. Perlindungan biota laut pada tahap tertentu dalam siklus hidupnya,</a:t>
            </a:r>
          </a:p>
          <a:p>
            <a:pPr>
              <a:buNone/>
            </a:pPr>
            <a:r>
              <a:rPr lang="sv-SE" dirty="0" smtClean="0"/>
              <a:t>b. Perlindungan habitat yang kritis dan tetap (</a:t>
            </a:r>
            <a:r>
              <a:rPr lang="id-ID" dirty="0" smtClean="0"/>
              <a:t>misal:</a:t>
            </a:r>
            <a:r>
              <a:rPr lang="sv-SE" dirty="0" smtClean="0"/>
              <a:t> terumbu karang, estuari),</a:t>
            </a:r>
          </a:p>
          <a:p>
            <a:pPr>
              <a:buNone/>
            </a:pPr>
            <a:r>
              <a:rPr lang="sv-SE" dirty="0" smtClean="0"/>
              <a:t>c. Perlindungan budaya dan lokasi arkeologi,</a:t>
            </a:r>
          </a:p>
          <a:p>
            <a:pPr>
              <a:buNone/>
            </a:pPr>
            <a:r>
              <a:rPr lang="id-ID" dirty="0" smtClean="0"/>
              <a:t>d. Perlindungan terhadap budaya lokal &amp; nilai tradisional pengelolaan laut  berkelanjutan,</a:t>
            </a:r>
          </a:p>
          <a:p>
            <a:pPr>
              <a:buNone/>
            </a:pPr>
            <a:r>
              <a:rPr lang="id-ID" dirty="0" smtClean="0"/>
              <a:t>e. Menjamin tersedianya tempat yg memungkinkan bagi perubahan distribusi  spesies sebagai respon perubahan iklim atau linkungan lainnya,</a:t>
            </a:r>
          </a:p>
          <a:p>
            <a:pPr>
              <a:buNone/>
            </a:pPr>
            <a:r>
              <a:rPr lang="id-ID" dirty="0" smtClean="0"/>
              <a:t>f. Menjamin suatu tempat perlindungan (refugia) bagi pengkayaan stok ikan-ikan ekonomis penting</a:t>
            </a:r>
          </a:p>
          <a:p>
            <a:pPr>
              <a:buNone/>
            </a:pPr>
            <a:r>
              <a:rPr lang="id-ID" dirty="0" smtClean="0"/>
              <a:t>g. Menyediakan suatu kerangka kerja untuk penyelesaian konflik multi stakeholders,</a:t>
            </a:r>
          </a:p>
          <a:p>
            <a:pPr>
              <a:buNone/>
            </a:pPr>
            <a:r>
              <a:rPr lang="id-ID" dirty="0" smtClean="0"/>
              <a:t>h. Menyediakan model pengelolaan wilayah pesisir secara terpadu,</a:t>
            </a:r>
          </a:p>
          <a:p>
            <a:pPr>
              <a:buNone/>
            </a:pPr>
            <a:r>
              <a:rPr lang="fi-FI" dirty="0" smtClean="0"/>
              <a:t>i. Menyediakan sumber pendapatan dan lapangan kerja,</a:t>
            </a:r>
          </a:p>
          <a:p>
            <a:pPr>
              <a:buNone/>
            </a:pPr>
            <a:r>
              <a:rPr lang="id-ID" dirty="0" smtClean="0"/>
              <a:t>j. Menjamin area untuk penelitian ilmiah, pendidikan dan rekreasi</a:t>
            </a:r>
            <a:endParaRPr lang="id-ID"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268760"/>
            <a:ext cx="8208912" cy="4824536"/>
          </a:xfrm>
        </p:spPr>
        <p:txBody>
          <a:bodyPr>
            <a:normAutofit/>
          </a:bodyPr>
          <a:lstStyle/>
          <a:p>
            <a:r>
              <a:rPr lang="id-ID" b="1" dirty="0" smtClean="0">
                <a:solidFill>
                  <a:schemeClr val="tx1"/>
                </a:solidFill>
              </a:rPr>
              <a:t>Rijksen </a:t>
            </a:r>
            <a:r>
              <a:rPr lang="id-ID" b="1" dirty="0">
                <a:solidFill>
                  <a:schemeClr val="tx1"/>
                </a:solidFill>
              </a:rPr>
              <a:t>(1981</a:t>
            </a:r>
            <a:r>
              <a:rPr lang="id-ID" b="1" dirty="0" smtClean="0">
                <a:solidFill>
                  <a:schemeClr val="tx1"/>
                </a:solidFill>
              </a:rPr>
              <a:t>): </a:t>
            </a:r>
          </a:p>
          <a:p>
            <a:pPr lvl="1"/>
            <a:r>
              <a:rPr lang="id-ID" dirty="0" smtClean="0"/>
              <a:t>konservasi </a:t>
            </a:r>
            <a:r>
              <a:rPr lang="id-ID" dirty="0"/>
              <a:t>merupakan suatu bentuk evolusi kultural </a:t>
            </a:r>
            <a:r>
              <a:rPr lang="id-ID" dirty="0" smtClean="0"/>
              <a:t>, dimana </a:t>
            </a:r>
            <a:r>
              <a:rPr lang="id-ID" dirty="0"/>
              <a:t>pada saat </a:t>
            </a:r>
            <a:r>
              <a:rPr lang="id-ID" dirty="0" smtClean="0"/>
              <a:t>dulu upaya </a:t>
            </a:r>
            <a:r>
              <a:rPr lang="id-ID" dirty="0"/>
              <a:t>konservasi lebih buruk daripada saat sekarang. </a:t>
            </a:r>
            <a:endParaRPr lang="id-ID" dirty="0" smtClean="0"/>
          </a:p>
          <a:p>
            <a:pPr lvl="1"/>
            <a:r>
              <a:rPr lang="id-ID" dirty="0" smtClean="0"/>
              <a:t>Konservasi </a:t>
            </a:r>
            <a:r>
              <a:rPr lang="id-ID" dirty="0"/>
              <a:t>juga dapat dipandang dari segi ekonomi dan </a:t>
            </a:r>
            <a:r>
              <a:rPr lang="id-ID" dirty="0" smtClean="0"/>
              <a:t>ekologi: </a:t>
            </a:r>
          </a:p>
          <a:p>
            <a:pPr lvl="2"/>
            <a:r>
              <a:rPr lang="id-ID" dirty="0" smtClean="0"/>
              <a:t>segi </a:t>
            </a:r>
            <a:r>
              <a:rPr lang="id-ID" dirty="0"/>
              <a:t>ekonomi </a:t>
            </a:r>
            <a:r>
              <a:rPr lang="id-ID" dirty="0" smtClean="0">
                <a:sym typeface="Wingdings" pitchFamily="2" charset="2"/>
              </a:rPr>
              <a:t> </a:t>
            </a:r>
            <a:r>
              <a:rPr lang="id-ID" dirty="0" smtClean="0"/>
              <a:t>mencoba </a:t>
            </a:r>
            <a:r>
              <a:rPr lang="id-ID" dirty="0"/>
              <a:t>mengalokasikan sumberdaya alam untuk </a:t>
            </a:r>
            <a:r>
              <a:rPr lang="id-ID" dirty="0" smtClean="0"/>
              <a:t>sekarang </a:t>
            </a:r>
          </a:p>
          <a:p>
            <a:pPr lvl="2"/>
            <a:r>
              <a:rPr lang="id-ID" dirty="0" smtClean="0"/>
              <a:t>segi ekologi </a:t>
            </a:r>
            <a:r>
              <a:rPr lang="id-ID" dirty="0" smtClean="0">
                <a:sym typeface="Wingdings" pitchFamily="2" charset="2"/>
              </a:rPr>
              <a:t></a:t>
            </a:r>
            <a:r>
              <a:rPr lang="id-ID" dirty="0" smtClean="0"/>
              <a:t> alokasi </a:t>
            </a:r>
            <a:r>
              <a:rPr lang="id-ID" dirty="0"/>
              <a:t>sumberdaya alam untuk sekarang dan masa yang akan datang.</a:t>
            </a:r>
          </a:p>
          <a:p>
            <a:r>
              <a:rPr lang="id-ID" b="1" dirty="0">
                <a:solidFill>
                  <a:schemeClr val="tx1"/>
                </a:solidFill>
              </a:rPr>
              <a:t>Randall (1982): </a:t>
            </a:r>
          </a:p>
          <a:p>
            <a:pPr lvl="1"/>
            <a:r>
              <a:rPr lang="id-ID" dirty="0"/>
              <a:t>Konservasi adalah alokasi sumberdaya alam antar waktu (generasi) yang optimal secara sosial.</a:t>
            </a:r>
          </a:p>
          <a:p>
            <a:endParaRPr lang="id-ID" dirty="0"/>
          </a:p>
        </p:txBody>
      </p:sp>
    </p:spTree>
    <p:extLst>
      <p:ext uri="{BB962C8B-B14F-4D97-AF65-F5344CB8AC3E}">
        <p14:creationId xmlns="" xmlns:p14="http://schemas.microsoft.com/office/powerpoint/2010/main" val="2974868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484784"/>
            <a:ext cx="7848872" cy="4209331"/>
          </a:xfrm>
        </p:spPr>
        <p:txBody>
          <a:bodyPr>
            <a:normAutofit fontScale="92500" lnSpcReduction="10000"/>
          </a:bodyPr>
          <a:lstStyle/>
          <a:p>
            <a:pPr marL="0" indent="0">
              <a:buNone/>
            </a:pPr>
            <a:r>
              <a:rPr lang="id-ID" b="1" dirty="0" smtClean="0">
                <a:solidFill>
                  <a:schemeClr val="tx1"/>
                </a:solidFill>
              </a:rPr>
              <a:t>IUCN (1968): </a:t>
            </a:r>
          </a:p>
          <a:p>
            <a:r>
              <a:rPr lang="id-ID" dirty="0" smtClean="0"/>
              <a:t>Konservasi </a:t>
            </a:r>
            <a:r>
              <a:rPr lang="id-ID" dirty="0"/>
              <a:t>merupakan manajemen udara, air, tanah, mineral ke organisme hidup termasuk </a:t>
            </a:r>
            <a:r>
              <a:rPr lang="id-ID" dirty="0" smtClean="0"/>
              <a:t>manusia, </a:t>
            </a:r>
            <a:r>
              <a:rPr lang="id-ID" dirty="0"/>
              <a:t>sehingga dapat dicapai kualitas kehidupan manusia yang meningkat termasuk dalam kegiatan manajemen adalah survai, penelitian, administrasi, preservasi, pendidikan, pemanfaatan dan </a:t>
            </a:r>
            <a:r>
              <a:rPr lang="id-ID" dirty="0" smtClean="0"/>
              <a:t>latihan</a:t>
            </a:r>
          </a:p>
          <a:p>
            <a:pPr marL="0" indent="0">
              <a:buNone/>
            </a:pPr>
            <a:endParaRPr lang="id-ID" b="1" dirty="0" smtClean="0">
              <a:solidFill>
                <a:schemeClr val="tx1"/>
              </a:solidFill>
            </a:endParaRPr>
          </a:p>
          <a:p>
            <a:pPr marL="0" indent="0">
              <a:buNone/>
            </a:pPr>
            <a:r>
              <a:rPr lang="id-ID" b="1" dirty="0" smtClean="0">
                <a:solidFill>
                  <a:schemeClr val="tx1"/>
                </a:solidFill>
              </a:rPr>
              <a:t>WCS (1980):</a:t>
            </a:r>
            <a:endParaRPr lang="id-ID" b="1" dirty="0">
              <a:solidFill>
                <a:schemeClr val="tx1"/>
              </a:solidFill>
            </a:endParaRPr>
          </a:p>
          <a:p>
            <a:r>
              <a:rPr lang="id-ID" dirty="0" smtClean="0"/>
              <a:t>Konservasi </a:t>
            </a:r>
            <a:r>
              <a:rPr lang="id-ID" dirty="0"/>
              <a:t>adalah manajemen penggunaan biosfer oleh manusia sehingga dapat memberikan atau memenuhi keuntungan yang besar dan dapat diperbaharui untuk generasi-generasi yang akan </a:t>
            </a:r>
            <a:r>
              <a:rPr lang="id-ID" dirty="0" smtClean="0"/>
              <a:t>datang</a:t>
            </a:r>
            <a:endParaRPr lang="id-ID" dirty="0"/>
          </a:p>
        </p:txBody>
      </p:sp>
    </p:spTree>
    <p:extLst>
      <p:ext uri="{BB962C8B-B14F-4D97-AF65-F5344CB8AC3E}">
        <p14:creationId xmlns="" xmlns:p14="http://schemas.microsoft.com/office/powerpoint/2010/main" val="1139517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id-ID"/>
          </a:p>
        </p:txBody>
      </p:sp>
      <p:sp>
        <p:nvSpPr>
          <p:cNvPr id="3" name="Title 2"/>
          <p:cNvSpPr>
            <a:spLocks noGrp="1"/>
          </p:cNvSpPr>
          <p:nvPr>
            <p:ph type="title"/>
          </p:nvPr>
        </p:nvSpPr>
        <p:spPr/>
        <p:txBody>
          <a:bodyPr/>
          <a:lstStyle/>
          <a:p>
            <a:endParaRPr lang="id-ID"/>
          </a:p>
        </p:txBody>
      </p:sp>
      <p:pic>
        <p:nvPicPr>
          <p:cNvPr id="4" name="Picture 2" descr="D:\01 UNILA\00 BAHAN KULIAH\DINAMIKA POPULASI\BAHAN2\Populasi-dan-Komunitas.jpg"/>
          <p:cNvPicPr>
            <a:picLocks noChangeAspect="1" noChangeArrowheads="1"/>
          </p:cNvPicPr>
          <p:nvPr/>
        </p:nvPicPr>
        <p:blipFill>
          <a:blip r:embed="rId2"/>
          <a:srcRect/>
          <a:stretch>
            <a:fillRect/>
          </a:stretch>
        </p:blipFill>
        <p:spPr bwMode="auto">
          <a:xfrm>
            <a:off x="0" y="0"/>
            <a:ext cx="9203417"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1" y="1556792"/>
            <a:ext cx="8640960" cy="4569371"/>
          </a:xfrm>
        </p:spPr>
        <p:txBody>
          <a:bodyPr>
            <a:normAutofit fontScale="92500" lnSpcReduction="10000"/>
          </a:bodyPr>
          <a:lstStyle/>
          <a:p>
            <a:pPr marL="0" indent="0">
              <a:buNone/>
            </a:pPr>
            <a:r>
              <a:rPr lang="id-ID" dirty="0">
                <a:solidFill>
                  <a:schemeClr val="tx1"/>
                </a:solidFill>
              </a:rPr>
              <a:t>Norton (</a:t>
            </a:r>
            <a:r>
              <a:rPr lang="id-ID" dirty="0" smtClean="0">
                <a:solidFill>
                  <a:schemeClr val="tx1"/>
                </a:solidFill>
              </a:rPr>
              <a:t>2004):</a:t>
            </a:r>
          </a:p>
          <a:p>
            <a:pPr lvl="1"/>
            <a:r>
              <a:rPr lang="id-ID" dirty="0" smtClean="0">
                <a:solidFill>
                  <a:schemeClr val="tx1"/>
                </a:solidFill>
              </a:rPr>
              <a:t>konservasi </a:t>
            </a:r>
            <a:r>
              <a:rPr lang="id-ID" dirty="0">
                <a:solidFill>
                  <a:schemeClr val="tx1"/>
                </a:solidFill>
              </a:rPr>
              <a:t>(biologi) sebagai suatu penyesuaian mekanisme alam untuk kepentingan dan tujuan sosial. </a:t>
            </a:r>
            <a:endParaRPr lang="id-ID" dirty="0" smtClean="0">
              <a:solidFill>
                <a:schemeClr val="tx1"/>
              </a:solidFill>
            </a:endParaRPr>
          </a:p>
          <a:p>
            <a:pPr marL="0" indent="0">
              <a:buNone/>
            </a:pPr>
            <a:r>
              <a:rPr lang="id-ID" dirty="0" smtClean="0">
                <a:solidFill>
                  <a:schemeClr val="tx1"/>
                </a:solidFill>
              </a:rPr>
              <a:t>Zavaleta</a:t>
            </a:r>
            <a:r>
              <a:rPr lang="id-ID" dirty="0">
                <a:solidFill>
                  <a:schemeClr val="tx1"/>
                </a:solidFill>
              </a:rPr>
              <a:t>, et al (2008</a:t>
            </a:r>
            <a:r>
              <a:rPr lang="id-ID" dirty="0" smtClean="0">
                <a:solidFill>
                  <a:schemeClr val="tx1"/>
                </a:solidFill>
              </a:rPr>
              <a:t>): </a:t>
            </a:r>
          </a:p>
          <a:p>
            <a:pPr lvl="1"/>
            <a:r>
              <a:rPr lang="id-ID" dirty="0" smtClean="0">
                <a:solidFill>
                  <a:schemeClr val="tx1"/>
                </a:solidFill>
              </a:rPr>
              <a:t>konservasi </a:t>
            </a:r>
            <a:r>
              <a:rPr lang="id-ID" dirty="0">
                <a:solidFill>
                  <a:schemeClr val="tx1"/>
                </a:solidFill>
              </a:rPr>
              <a:t>(biologi) </a:t>
            </a:r>
            <a:r>
              <a:rPr lang="id-ID" dirty="0" smtClean="0">
                <a:solidFill>
                  <a:schemeClr val="tx1"/>
                </a:solidFill>
              </a:rPr>
              <a:t>: “</a:t>
            </a:r>
            <a:r>
              <a:rPr lang="id-ID" dirty="0">
                <a:solidFill>
                  <a:schemeClr val="tx1"/>
                </a:solidFill>
              </a:rPr>
              <a:t>the body of knowledge necessary to concerve biological diversity at all level, from genes to ecosystems”. Konservasi merupakan pengetahuan yang diperlukan untuk menjaga dan memelihara diversitas biologi dari gen hingga </a:t>
            </a:r>
            <a:r>
              <a:rPr lang="id-ID" dirty="0" smtClean="0">
                <a:solidFill>
                  <a:schemeClr val="tx1"/>
                </a:solidFill>
              </a:rPr>
              <a:t>ekosistem.</a:t>
            </a:r>
          </a:p>
          <a:p>
            <a:pPr marL="0" indent="0">
              <a:buNone/>
            </a:pPr>
            <a:r>
              <a:rPr lang="id-ID" dirty="0" smtClean="0">
                <a:solidFill>
                  <a:schemeClr val="tx1"/>
                </a:solidFill>
              </a:rPr>
              <a:t>Richmond </a:t>
            </a:r>
            <a:r>
              <a:rPr lang="id-ID" dirty="0">
                <a:solidFill>
                  <a:schemeClr val="tx1"/>
                </a:solidFill>
              </a:rPr>
              <a:t>and Alison Bracker (ed) (2009</a:t>
            </a:r>
            <a:r>
              <a:rPr lang="id-ID" dirty="0" smtClean="0">
                <a:solidFill>
                  <a:schemeClr val="tx1"/>
                </a:solidFill>
              </a:rPr>
              <a:t>): </a:t>
            </a:r>
          </a:p>
          <a:p>
            <a:pPr marL="581343" lvl="2" indent="0">
              <a:buNone/>
            </a:pPr>
            <a:r>
              <a:rPr lang="id-ID" dirty="0" smtClean="0">
                <a:solidFill>
                  <a:schemeClr val="tx1"/>
                </a:solidFill>
              </a:rPr>
              <a:t>Konservasi </a:t>
            </a:r>
            <a:r>
              <a:rPr lang="id-ID" dirty="0">
                <a:solidFill>
                  <a:schemeClr val="tx1"/>
                </a:solidFill>
              </a:rPr>
              <a:t>sebagai suatu proses kompleks dan terus-menerus yang melibatkan penentuan mengenai apa yang dipandang sebagai warisan, bagaimana ia dijaga, bagaimana ia digunakan, oleh siapa, dan untuk siapa. </a:t>
            </a:r>
            <a:endParaRPr lang="id-ID" dirty="0" smtClean="0">
              <a:solidFill>
                <a:schemeClr val="tx1"/>
              </a:solidFill>
            </a:endParaRPr>
          </a:p>
          <a:p>
            <a:pPr marL="581343" lvl="2" indent="0">
              <a:buNone/>
            </a:pPr>
            <a:r>
              <a:rPr lang="id-ID" dirty="0" smtClean="0">
                <a:solidFill>
                  <a:schemeClr val="tx1"/>
                </a:solidFill>
              </a:rPr>
              <a:t>Warisan </a:t>
            </a:r>
            <a:r>
              <a:rPr lang="id-ID" dirty="0">
                <a:solidFill>
                  <a:schemeClr val="tx1"/>
                </a:solidFill>
              </a:rPr>
              <a:t>yang disebut dalam definisi Richmond dan Alison tersebut, tidak hanya menyangkut hal fisik, tetapi juga kebudayaan.</a:t>
            </a:r>
            <a:endParaRPr lang="id-ID" dirty="0" smtClean="0">
              <a:solidFill>
                <a:schemeClr val="tx1"/>
              </a:solidFill>
            </a:endParaRPr>
          </a:p>
        </p:txBody>
      </p:sp>
    </p:spTree>
    <p:extLst>
      <p:ext uri="{BB962C8B-B14F-4D97-AF65-F5344CB8AC3E}">
        <p14:creationId xmlns="" xmlns:p14="http://schemas.microsoft.com/office/powerpoint/2010/main" val="3048283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D:\01 UNILA\BAHAN KULIAH\KONSERVASI\Bahan\domesday-book-pic.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746161" y="4564937"/>
            <a:ext cx="2234518" cy="223451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Content Placeholder 1"/>
          <p:cNvSpPr>
            <a:spLocks noGrp="1"/>
          </p:cNvSpPr>
          <p:nvPr>
            <p:ph idx="1"/>
          </p:nvPr>
        </p:nvSpPr>
        <p:spPr>
          <a:xfrm>
            <a:off x="472572" y="1350780"/>
            <a:ext cx="7056784" cy="4425355"/>
          </a:xfrm>
        </p:spPr>
        <p:txBody>
          <a:bodyPr>
            <a:normAutofit/>
          </a:bodyPr>
          <a:lstStyle/>
          <a:p>
            <a:r>
              <a:rPr lang="id-ID" dirty="0"/>
              <a:t>U</a:t>
            </a:r>
            <a:r>
              <a:rPr lang="id-ID" dirty="0" smtClean="0"/>
              <a:t>paya </a:t>
            </a:r>
            <a:r>
              <a:rPr lang="id-ID" dirty="0"/>
              <a:t>konservasi di dunia ini telah dimulai sejak ribuan tahun yang lalu. </a:t>
            </a:r>
            <a:endParaRPr lang="id-ID" dirty="0" smtClean="0"/>
          </a:p>
          <a:p>
            <a:pPr lvl="1"/>
            <a:r>
              <a:rPr lang="id-ID" dirty="0" smtClean="0"/>
              <a:t>Di </a:t>
            </a:r>
            <a:r>
              <a:rPr lang="id-ID" dirty="0"/>
              <a:t>Asia Timur, konservasi sumberdaya alam hayati </a:t>
            </a:r>
            <a:r>
              <a:rPr lang="id-ID" dirty="0" smtClean="0"/>
              <a:t>dimulai </a:t>
            </a:r>
            <a:r>
              <a:rPr lang="id-ID" dirty="0"/>
              <a:t>saat </a:t>
            </a:r>
            <a:r>
              <a:rPr lang="id-ID" dirty="0">
                <a:solidFill>
                  <a:schemeClr val="tx1"/>
                </a:solidFill>
              </a:rPr>
              <a:t>Raja Asoka </a:t>
            </a:r>
            <a:r>
              <a:rPr lang="id-ID" dirty="0"/>
              <a:t>(252 SM) memerintah, dimana pada saat itu diumumkan bahwa perlu dilakukan perlindungan terhadap binatang liar, ikan dan </a:t>
            </a:r>
            <a:r>
              <a:rPr lang="id-ID" dirty="0" smtClean="0"/>
              <a:t>hutan.</a:t>
            </a:r>
          </a:p>
          <a:p>
            <a:pPr lvl="1"/>
            <a:r>
              <a:rPr lang="id-ID" dirty="0" smtClean="0"/>
              <a:t>di </a:t>
            </a:r>
            <a:r>
              <a:rPr lang="id-ID" dirty="0"/>
              <a:t>Inggris, </a:t>
            </a:r>
            <a:r>
              <a:rPr lang="id-ID" dirty="0">
                <a:solidFill>
                  <a:schemeClr val="tx1"/>
                </a:solidFill>
              </a:rPr>
              <a:t>Raja William I </a:t>
            </a:r>
            <a:r>
              <a:rPr lang="id-ID" dirty="0"/>
              <a:t>(1804 M) pada saat itu telah memerintahkan para pembantunya untuk </a:t>
            </a:r>
            <a:r>
              <a:rPr lang="id-ID" dirty="0" smtClean="0"/>
              <a:t>memper-siapkan </a:t>
            </a:r>
            <a:r>
              <a:rPr lang="id-ID" dirty="0"/>
              <a:t>sebuah buku berjudul </a:t>
            </a:r>
            <a:r>
              <a:rPr lang="id-ID" i="1" dirty="0">
                <a:solidFill>
                  <a:schemeClr val="tx1"/>
                </a:solidFill>
              </a:rPr>
              <a:t>Doomsday Book </a:t>
            </a:r>
            <a:r>
              <a:rPr lang="id-ID" dirty="0"/>
              <a:t>yang berisi inventarisasi dari sumberdaya alam milik kerajaan.</a:t>
            </a:r>
            <a:endParaRPr lang="id-ID" dirty="0" smtClean="0"/>
          </a:p>
          <a:p>
            <a:pPr lvl="1"/>
            <a:endParaRPr lang="id-ID" dirty="0"/>
          </a:p>
        </p:txBody>
      </p:sp>
      <p:sp>
        <p:nvSpPr>
          <p:cNvPr id="5" name="AutoShape 2" descr="Image result for king ashoka"/>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 name="AutoShape 4" descr="Image result for king ashoka"/>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Tree>
    <p:extLst>
      <p:ext uri="{BB962C8B-B14F-4D97-AF65-F5344CB8AC3E}">
        <p14:creationId xmlns="" xmlns:p14="http://schemas.microsoft.com/office/powerpoint/2010/main" val="200618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1857364"/>
            <a:ext cx="8643998" cy="4483113"/>
          </a:xfrm>
        </p:spPr>
        <p:txBody>
          <a:bodyPr>
            <a:normAutofit fontScale="92500" lnSpcReduction="20000"/>
          </a:bodyPr>
          <a:lstStyle/>
          <a:p>
            <a:r>
              <a:rPr lang="id-ID" sz="2800" dirty="0" smtClean="0"/>
              <a:t>Sejarah kegiatan konservasi Indonesia telah dimulai sejak lama, bahkan sebelum Indonesia berada dalam pendudukan Belanda. </a:t>
            </a:r>
          </a:p>
          <a:p>
            <a:r>
              <a:rPr lang="id-ID" sz="2800" dirty="0" smtClean="0"/>
              <a:t>Masyarakat Indonesia sudah turun temurun secara arif memanfaatkan sumberdaya alam sekitar scr lestari. Contoh:</a:t>
            </a:r>
          </a:p>
          <a:p>
            <a:pPr lvl="1"/>
            <a:r>
              <a:rPr lang="id-ID" sz="2600" dirty="0" smtClean="0"/>
              <a:t>P</a:t>
            </a:r>
            <a:r>
              <a:rPr lang="it-IT" sz="2600" dirty="0" smtClean="0"/>
              <a:t>anglima </a:t>
            </a:r>
            <a:r>
              <a:rPr lang="id-ID" sz="2600" dirty="0" smtClean="0"/>
              <a:t>L</a:t>
            </a:r>
            <a:r>
              <a:rPr lang="it-IT" sz="2600" dirty="0" smtClean="0"/>
              <a:t>aot di Aceh, </a:t>
            </a:r>
            <a:endParaRPr lang="id-ID" sz="2600" dirty="0" smtClean="0"/>
          </a:p>
          <a:p>
            <a:pPr lvl="1"/>
            <a:r>
              <a:rPr lang="it-IT" sz="2600" dirty="0" smtClean="0"/>
              <a:t>lubuk larangan di Sumatera</a:t>
            </a:r>
            <a:r>
              <a:rPr lang="id-ID" sz="2600" dirty="0" smtClean="0"/>
              <a:t> Barat</a:t>
            </a:r>
            <a:r>
              <a:rPr lang="it-IT" sz="2600" dirty="0" smtClean="0"/>
              <a:t>, </a:t>
            </a:r>
            <a:endParaRPr lang="id-ID" sz="2600" dirty="0" smtClean="0"/>
          </a:p>
          <a:p>
            <a:pPr lvl="1"/>
            <a:r>
              <a:rPr lang="it-IT" sz="2600" dirty="0" smtClean="0"/>
              <a:t>kelong di Batam, </a:t>
            </a:r>
            <a:endParaRPr lang="id-ID" sz="2600" dirty="0" smtClean="0"/>
          </a:p>
          <a:p>
            <a:pPr lvl="1"/>
            <a:r>
              <a:rPr lang="it-IT" sz="2600" dirty="0" smtClean="0"/>
              <a:t>mane’e di</a:t>
            </a:r>
            <a:r>
              <a:rPr lang="id-ID" sz="2600" dirty="0" smtClean="0"/>
              <a:t> Sulawesi Utara, </a:t>
            </a:r>
          </a:p>
          <a:p>
            <a:pPr lvl="1"/>
            <a:r>
              <a:rPr lang="id-ID" sz="2600" dirty="0" smtClean="0"/>
              <a:t>sasi di Maluku dan Papua, </a:t>
            </a:r>
          </a:p>
          <a:p>
            <a:pPr lvl="1"/>
            <a:r>
              <a:rPr lang="id-ID" sz="2600" dirty="0" smtClean="0"/>
              <a:t>awig-awig di Lombok. </a:t>
            </a:r>
          </a:p>
        </p:txBody>
      </p:sp>
      <p:sp>
        <p:nvSpPr>
          <p:cNvPr id="3" name="Title 2"/>
          <p:cNvSpPr>
            <a:spLocks noGrp="1"/>
          </p:cNvSpPr>
          <p:nvPr>
            <p:ph type="title"/>
          </p:nvPr>
        </p:nvSpPr>
        <p:spPr/>
        <p:txBody>
          <a:bodyPr/>
          <a:lstStyle/>
          <a:p>
            <a:r>
              <a:rPr lang="id-ID" dirty="0" smtClean="0"/>
              <a:t>Sejarah Konservasi di Indonesia</a:t>
            </a:r>
            <a:endParaRPr lang="id-ID"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1" y="1714488"/>
            <a:ext cx="8572560" cy="4411675"/>
          </a:xfrm>
        </p:spPr>
        <p:txBody>
          <a:bodyPr>
            <a:normAutofit fontScale="92500"/>
          </a:bodyPr>
          <a:lstStyle/>
          <a:p>
            <a:r>
              <a:rPr lang="id-ID" dirty="0" smtClean="0"/>
              <a:t>Di jaman pendudukan Belanda, sejarah konservasi dimulai pada tahun 1714 ketika Chastelein mendonasikan 6 ha tanah di daerah Banten untuk dijadikan cagar alam. </a:t>
            </a:r>
          </a:p>
          <a:p>
            <a:r>
              <a:rPr lang="id-ID" dirty="0" smtClean="0"/>
              <a:t>Setelah itu, suaka alam pertama di Cibodas dideklarasikan secara resmi oleh Direktur Kebun Raya Bogor pada tahun 1889 dalam rangka melindungi hutan serta flora dan fauna yang terdapat di dalamnya. </a:t>
            </a:r>
          </a:p>
          <a:p>
            <a:r>
              <a:rPr lang="nl-NL" dirty="0" smtClean="0"/>
              <a:t>Pada tahun 1913, dibawah pimpinan Dr. S.H. Koorders, Perkumpulan</a:t>
            </a:r>
            <a:r>
              <a:rPr lang="id-ID" dirty="0" smtClean="0"/>
              <a:t> Perlindungan Alam Hindia Belanda mengajukan 12 kawasan perlindungan, yaitu Pulau Krakatau, Gunung Papandayan, Ujung Kulon, Gunung Bromo, Nusa Barung, Alas Purwo, Kawah Ijen beserta dataran tingginya, dan beberapa situs di daerah Banten.</a:t>
            </a:r>
          </a:p>
        </p:txBody>
      </p:sp>
      <p:sp>
        <p:nvSpPr>
          <p:cNvPr id="6" name="Title 2"/>
          <p:cNvSpPr>
            <a:spLocks noGrp="1"/>
          </p:cNvSpPr>
          <p:nvPr>
            <p:ph type="title"/>
          </p:nvPr>
        </p:nvSpPr>
        <p:spPr>
          <a:xfrm>
            <a:off x="457200" y="338328"/>
            <a:ext cx="8229600" cy="1252728"/>
          </a:xfrm>
        </p:spPr>
        <p:txBody>
          <a:bodyPr/>
          <a:lstStyle/>
          <a:p>
            <a:r>
              <a:rPr lang="id-ID" dirty="0" smtClean="0"/>
              <a:t>Sejarah Konservasi di Indonesia</a:t>
            </a:r>
            <a:endParaRPr lang="id-ID"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420</TotalTime>
  <Words>1730</Words>
  <Application>Microsoft Office PowerPoint</Application>
  <PresentationFormat>On-screen Show (4:3)</PresentationFormat>
  <Paragraphs>125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Waveform</vt:lpstr>
      <vt:lpstr>KONSERVASI SUMBER DAYA PERAIRAN</vt:lpstr>
      <vt:lpstr>1. PENGANTAR</vt:lpstr>
      <vt:lpstr>Slide 3</vt:lpstr>
      <vt:lpstr>Slide 4</vt:lpstr>
      <vt:lpstr>Slide 5</vt:lpstr>
      <vt:lpstr>Slide 6</vt:lpstr>
      <vt:lpstr>Slide 7</vt:lpstr>
      <vt:lpstr>Sejarah Konservasi di Indonesia</vt:lpstr>
      <vt:lpstr>Sejarah Konservasi di Indonesia</vt:lpstr>
      <vt:lpstr>Sejarah Konservasi di Indonesia</vt:lpstr>
      <vt:lpstr>Sejarah Konservasi di Indonesia</vt:lpstr>
      <vt:lpstr>Sejarah Konservasi di Indonesia</vt:lpstr>
      <vt:lpstr>Sejarah Konservasi di Indonesia</vt:lpstr>
      <vt:lpstr>Sejarah Konservasi di Indonesia</vt:lpstr>
      <vt:lpstr>Konservasi Sumber Daya Perairan</vt:lpstr>
      <vt:lpstr>Slide 16</vt:lpstr>
      <vt:lpstr>Kawasan Konservasi Perairan (KKP)</vt:lpstr>
      <vt:lpstr>Slide 18</vt:lpstr>
      <vt:lpstr>Slide 19</vt:lpstr>
      <vt:lpstr>Manfaat KKP</vt:lpstr>
      <vt:lpstr>Slide 21</vt:lpstr>
      <vt:lpstr>Slide 22</vt:lpstr>
      <vt:lpstr>Slide 23</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KONSERVASI SUMBER DAYA PERAIRAN</dc:title>
  <dc:creator>YUDHA</dc:creator>
  <cp:lastModifiedBy>IG YUDHA</cp:lastModifiedBy>
  <cp:revision>42</cp:revision>
  <dcterms:created xsi:type="dcterms:W3CDTF">2016-09-15T03:17:04Z</dcterms:created>
  <dcterms:modified xsi:type="dcterms:W3CDTF">2020-04-08T16:16:43Z</dcterms:modified>
</cp:coreProperties>
</file>