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512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7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99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768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36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295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68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6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84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174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57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42F6-BE87-4C64-A22C-14E43A28719B}" type="datetimeFigureOut">
              <a:rPr lang="id-ID" smtClean="0"/>
              <a:t>08/10/2020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4D09-75C1-415F-8FC3-F70D9A21D1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5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Kimia%20dasar%203.pptx#4. PowerPoint Presen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Kimia%20dasar%203.pptx#7. PowerPoint Presentatio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996952"/>
            <a:ext cx="38395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Chemical</a:t>
            </a:r>
          </a:p>
          <a:p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bonding</a:t>
            </a:r>
            <a:endParaRPr lang="id-ID" sz="5400" dirty="0">
              <a:solidFill>
                <a:srgbClr val="7030A0"/>
              </a:solidFill>
            </a:endParaRPr>
          </a:p>
        </p:txBody>
      </p:sp>
      <p:pic>
        <p:nvPicPr>
          <p:cNvPr id="1026" name="Picture 2">
            <a:hlinkClick r:id="rId2" action="ppaction://hlinkpres?slideindex=4&amp;slidetitle=PowerPoint Presenta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6" descr="cha56011_co09">
            <a:hlinkClick r:id="rId4" action="ppaction://hlinkpres?slideindex=7&amp;slidetitle=PowerPoint Presenta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420888"/>
            <a:ext cx="33766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a56011_ma10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Polar covalent bond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85459" y="1412600"/>
            <a:ext cx="673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The </a:t>
            </a:r>
            <a:r>
              <a:rPr lang="en-US" b="1" dirty="0" err="1"/>
              <a:t>Electronegativities</a:t>
            </a:r>
            <a:r>
              <a:rPr lang="en-US" b="1" dirty="0"/>
              <a:t> of Common Elements</a:t>
            </a:r>
          </a:p>
        </p:txBody>
      </p:sp>
      <p:pic>
        <p:nvPicPr>
          <p:cNvPr id="12" name="Picture 7" descr="0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/>
          <a:stretch>
            <a:fillRect/>
          </a:stretch>
        </p:blipFill>
        <p:spPr bwMode="auto">
          <a:xfrm>
            <a:off x="-41274" y="2348880"/>
            <a:ext cx="91440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Classification of bonds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926" y="980728"/>
            <a:ext cx="8991600" cy="5719765"/>
            <a:chOff x="76200" y="685800"/>
            <a:chExt cx="8991600" cy="5719765"/>
          </a:xfrm>
        </p:grpSpPr>
        <p:grpSp>
          <p:nvGrpSpPr>
            <p:cNvPr id="34" name="Group 20"/>
            <p:cNvGrpSpPr>
              <a:grpSpLocks/>
            </p:cNvGrpSpPr>
            <p:nvPr/>
          </p:nvGrpSpPr>
          <p:grpSpPr bwMode="auto">
            <a:xfrm>
              <a:off x="484187" y="5287964"/>
              <a:ext cx="2738438" cy="1117601"/>
              <a:chOff x="-69" y="2830"/>
              <a:chExt cx="1725" cy="704"/>
            </a:xfrm>
          </p:grpSpPr>
          <p:sp>
            <p:nvSpPr>
              <p:cNvPr id="55" name="Text Box 11"/>
              <p:cNvSpPr txBox="1">
                <a:spLocks noChangeArrowheads="1"/>
              </p:cNvSpPr>
              <p:nvPr/>
            </p:nvSpPr>
            <p:spPr bwMode="auto">
              <a:xfrm>
                <a:off x="-69" y="2830"/>
                <a:ext cx="172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dirty="0"/>
                  <a:t>Nonpolar Covalent</a:t>
                </a:r>
              </a:p>
            </p:txBody>
          </p:sp>
          <p:sp>
            <p:nvSpPr>
              <p:cNvPr id="56" name="Text Box 14"/>
              <p:cNvSpPr txBox="1">
                <a:spLocks noChangeArrowheads="1"/>
              </p:cNvSpPr>
              <p:nvPr/>
            </p:nvSpPr>
            <p:spPr bwMode="auto">
              <a:xfrm>
                <a:off x="56" y="3243"/>
                <a:ext cx="14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dirty="0"/>
                  <a:t>share e</a:t>
                </a:r>
                <a:r>
                  <a:rPr lang="en-US" baseline="30000" dirty="0"/>
                  <a:t>-</a:t>
                </a:r>
                <a:r>
                  <a:rPr lang="en-US" dirty="0"/>
                  <a:t> equally</a:t>
                </a:r>
              </a:p>
            </p:txBody>
          </p:sp>
        </p:grpSp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2651125" y="5292725"/>
              <a:ext cx="4089400" cy="1058863"/>
              <a:chOff x="1296" y="2833"/>
              <a:chExt cx="2576" cy="667"/>
            </a:xfrm>
          </p:grpSpPr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auto">
              <a:xfrm>
                <a:off x="2156" y="2833"/>
                <a:ext cx="137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/>
                  <a:t>Polar Covalent</a:t>
                </a:r>
              </a:p>
            </p:txBody>
          </p:sp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1904" y="3212"/>
                <a:ext cx="19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partial transfer of e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>
                <a:off x="1296" y="3168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6461125" y="5292725"/>
              <a:ext cx="2606675" cy="1108075"/>
              <a:chOff x="3696" y="2833"/>
              <a:chExt cx="1642" cy="698"/>
            </a:xfrm>
          </p:grpSpPr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4514" y="2833"/>
                <a:ext cx="5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/>
                  <a:t>Ionic</a:t>
                </a:r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4368" y="3243"/>
                <a:ext cx="9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/>
                  <a:t>transfer e</a:t>
                </a:r>
                <a:r>
                  <a:rPr lang="en-US" baseline="30000"/>
                  <a:t>-</a:t>
                </a:r>
                <a:endParaRPr lang="en-US"/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>
                <a:off x="3696" y="3168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2041525" y="4340225"/>
              <a:ext cx="6019800" cy="493713"/>
              <a:chOff x="912" y="2233"/>
              <a:chExt cx="3792" cy="311"/>
            </a:xfrm>
          </p:grpSpPr>
          <p:sp>
            <p:nvSpPr>
              <p:cNvPr id="47" name="Line 17"/>
              <p:cNvSpPr>
                <a:spLocks noChangeShapeType="1"/>
              </p:cNvSpPr>
              <p:nvPr/>
            </p:nvSpPr>
            <p:spPr bwMode="auto">
              <a:xfrm>
                <a:off x="912" y="2544"/>
                <a:ext cx="37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1107" y="2233"/>
                <a:ext cx="35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Increasing difference in electronegativity</a:t>
                </a:r>
              </a:p>
            </p:txBody>
          </p:sp>
        </p:grp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2909888" y="1300163"/>
              <a:ext cx="3398837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u="sng" dirty="0"/>
                <a:t>Approximate Difference</a:t>
              </a: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381750" y="1295400"/>
              <a:ext cx="16589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u="sng"/>
                <a:t>Bond Type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3821113" y="1903413"/>
              <a:ext cx="1211262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0 to 0.4</a:t>
              </a: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5919788" y="1903413"/>
              <a:ext cx="2738437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Nonpolar Covalent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3538538" y="2378075"/>
              <a:ext cx="1776412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ym typeface="Symbol" pitchFamily="18" charset="2"/>
                </a:rPr>
                <a:t>2 or greater</a:t>
              </a:r>
              <a:endParaRPr lang="en-US"/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6873875" y="2379663"/>
              <a:ext cx="828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Ionic</a:t>
              </a: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3692525" y="2835275"/>
              <a:ext cx="146685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0.5 to 1.9</a:t>
              </a: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6196013" y="2836863"/>
              <a:ext cx="21859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Polar Covalent</a:t>
              </a:r>
            </a:p>
          </p:txBody>
        </p:sp>
        <p:pic>
          <p:nvPicPr>
            <p:cNvPr id="46" name="Picture 33" descr="09_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76200" y="685800"/>
              <a:ext cx="282257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2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Writing Lewis Structures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1583" y="1004170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NF</a:t>
            </a:r>
            <a:r>
              <a:rPr lang="en-US" sz="3200" b="1" baseline="-25000" dirty="0"/>
              <a:t>3</a:t>
            </a:r>
            <a:endParaRPr lang="id-ID" sz="3200" b="1" dirty="0"/>
          </a:p>
        </p:txBody>
      </p:sp>
      <p:sp>
        <p:nvSpPr>
          <p:cNvPr id="51" name="Rectangle 50"/>
          <p:cNvSpPr/>
          <p:nvPr/>
        </p:nvSpPr>
        <p:spPr>
          <a:xfrm>
            <a:off x="4182107" y="1018764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  <a:endParaRPr lang="id-ID" sz="3200" b="1" dirty="0"/>
          </a:p>
        </p:txBody>
      </p:sp>
      <p:sp>
        <p:nvSpPr>
          <p:cNvPr id="71" name="Rectangle 70"/>
          <p:cNvSpPr/>
          <p:nvPr/>
        </p:nvSpPr>
        <p:spPr>
          <a:xfrm>
            <a:off x="1004047" y="4005064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CO</a:t>
            </a:r>
            <a:r>
              <a:rPr lang="en-US" sz="3200" b="1" baseline="-25000" dirty="0">
                <a:solidFill>
                  <a:prstClr val="black"/>
                </a:solidFill>
              </a:rPr>
              <a:t>3</a:t>
            </a:r>
            <a:r>
              <a:rPr lang="en-US" sz="3200" b="1" baseline="30000" dirty="0">
                <a:solidFill>
                  <a:prstClr val="black"/>
                </a:solidFill>
              </a:rPr>
              <a:t>2-</a:t>
            </a:r>
            <a:endParaRPr lang="id-ID" sz="3200" b="1" dirty="0">
              <a:solidFill>
                <a:prstClr val="black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04850" y="400506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O</a:t>
            </a:r>
            <a:r>
              <a:rPr lang="en-US" sz="3200" b="1" baseline="-25000" dirty="0"/>
              <a:t>3</a:t>
            </a:r>
            <a:endParaRPr lang="id-ID" sz="3200" b="1" dirty="0"/>
          </a:p>
        </p:txBody>
      </p:sp>
      <p:sp>
        <p:nvSpPr>
          <p:cNvPr id="142" name="Rectangle 141"/>
          <p:cNvSpPr/>
          <p:nvPr/>
        </p:nvSpPr>
        <p:spPr>
          <a:xfrm>
            <a:off x="7277587" y="1018764"/>
            <a:ext cx="9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NO</a:t>
            </a:r>
            <a:r>
              <a:rPr lang="en-US" sz="3200" b="1" baseline="-25000" dirty="0"/>
              <a:t>3</a:t>
            </a:r>
            <a:r>
              <a:rPr lang="en-US" sz="3200" b="1" baseline="30000" dirty="0"/>
              <a:t>-</a:t>
            </a:r>
            <a:endParaRPr lang="en-US" sz="3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65718" y="1963688"/>
            <a:ext cx="2374900" cy="1511300"/>
            <a:chOff x="863600" y="4584700"/>
            <a:chExt cx="2374900" cy="1511300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077913" y="4699000"/>
              <a:ext cx="1970087" cy="1270000"/>
              <a:chOff x="679" y="2960"/>
              <a:chExt cx="1241" cy="800"/>
            </a:xfrm>
          </p:grpSpPr>
          <p:sp>
            <p:nvSpPr>
              <p:cNvPr id="47" name="Text Box 7"/>
              <p:cNvSpPr txBox="1">
                <a:spLocks noChangeArrowheads="1"/>
              </p:cNvSpPr>
              <p:nvPr/>
            </p:nvSpPr>
            <p:spPr bwMode="auto">
              <a:xfrm>
                <a:off x="679" y="2960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  <p:sp>
            <p:nvSpPr>
              <p:cNvPr id="48" name="Text Box 8"/>
              <p:cNvSpPr txBox="1">
                <a:spLocks noChangeArrowheads="1"/>
              </p:cNvSpPr>
              <p:nvPr/>
            </p:nvSpPr>
            <p:spPr bwMode="auto">
              <a:xfrm>
                <a:off x="1166" y="296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N</a:t>
                </a:r>
              </a:p>
            </p:txBody>
          </p:sp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1687" y="2960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1176" y="347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401763" y="4926013"/>
              <a:ext cx="1295400" cy="622300"/>
              <a:chOff x="883" y="3103"/>
              <a:chExt cx="816" cy="392"/>
            </a:xfrm>
          </p:grpSpPr>
          <p:sp>
            <p:nvSpPr>
              <p:cNvPr id="44" name="Line 11"/>
              <p:cNvSpPr>
                <a:spLocks noChangeShapeType="1"/>
              </p:cNvSpPr>
              <p:nvPr/>
            </p:nvSpPr>
            <p:spPr bwMode="auto">
              <a:xfrm>
                <a:off x="883" y="310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>
                <a:off x="1411" y="310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 rot="-5400000">
                <a:off x="1139" y="3351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1066800" y="4673600"/>
              <a:ext cx="1981200" cy="1295400"/>
              <a:chOff x="672" y="2944"/>
              <a:chExt cx="1248" cy="816"/>
            </a:xfrm>
          </p:grpSpPr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5400000">
                <a:off x="1784" y="2896"/>
                <a:ext cx="48" cy="144"/>
                <a:chOff x="1440" y="2400"/>
                <a:chExt cx="48" cy="144"/>
              </a:xfrm>
            </p:grpSpPr>
            <p:sp>
              <p:nvSpPr>
                <p:cNvPr id="42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43" name="Oval 1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5" name="Group 20"/>
              <p:cNvGrpSpPr>
                <a:grpSpLocks/>
              </p:cNvGrpSpPr>
              <p:nvPr/>
            </p:nvGrpSpPr>
            <p:grpSpPr bwMode="auto">
              <a:xfrm rot="10800000">
                <a:off x="1872" y="3040"/>
                <a:ext cx="48" cy="144"/>
                <a:chOff x="1440" y="2400"/>
                <a:chExt cx="48" cy="144"/>
              </a:xfrm>
            </p:grpSpPr>
            <p:sp>
              <p:nvSpPr>
                <p:cNvPr id="40" name="Oval 2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41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 rot="5400000">
                <a:off x="1784" y="3160"/>
                <a:ext cx="48" cy="144"/>
                <a:chOff x="1440" y="2400"/>
                <a:chExt cx="48" cy="144"/>
              </a:xfrm>
            </p:grpSpPr>
            <p:sp>
              <p:nvSpPr>
                <p:cNvPr id="38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9" name="Oval 2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7" name="Group 26"/>
              <p:cNvGrpSpPr>
                <a:grpSpLocks/>
              </p:cNvGrpSpPr>
              <p:nvPr/>
            </p:nvGrpSpPr>
            <p:grpSpPr bwMode="auto">
              <a:xfrm rot="5400000">
                <a:off x="1248" y="3664"/>
                <a:ext cx="48" cy="144"/>
                <a:chOff x="1440" y="2400"/>
                <a:chExt cx="48" cy="144"/>
              </a:xfrm>
            </p:grpSpPr>
            <p:sp>
              <p:nvSpPr>
                <p:cNvPr id="36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7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 rot="5400000">
                <a:off x="1272" y="2896"/>
                <a:ext cx="48" cy="144"/>
                <a:chOff x="1440" y="2400"/>
                <a:chExt cx="48" cy="144"/>
              </a:xfrm>
            </p:grpSpPr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5" name="Oval 3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9" name="Group 32"/>
              <p:cNvGrpSpPr>
                <a:grpSpLocks/>
              </p:cNvGrpSpPr>
              <p:nvPr/>
            </p:nvGrpSpPr>
            <p:grpSpPr bwMode="auto">
              <a:xfrm>
                <a:off x="1128" y="3544"/>
                <a:ext cx="48" cy="144"/>
                <a:chOff x="1440" y="2400"/>
                <a:chExt cx="48" cy="144"/>
              </a:xfrm>
            </p:grpSpPr>
            <p:sp>
              <p:nvSpPr>
                <p:cNvPr id="32" name="Oval 3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3" name="Oval 3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0" name="Group 35"/>
              <p:cNvGrpSpPr>
                <a:grpSpLocks/>
              </p:cNvGrpSpPr>
              <p:nvPr/>
            </p:nvGrpSpPr>
            <p:grpSpPr bwMode="auto">
              <a:xfrm>
                <a:off x="1368" y="3544"/>
                <a:ext cx="48" cy="144"/>
                <a:chOff x="1440" y="2400"/>
                <a:chExt cx="48" cy="144"/>
              </a:xfrm>
            </p:grpSpPr>
            <p:sp>
              <p:nvSpPr>
                <p:cNvPr id="30" name="Oval 3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1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1" name="Group 38"/>
              <p:cNvGrpSpPr>
                <a:grpSpLocks/>
              </p:cNvGrpSpPr>
              <p:nvPr/>
            </p:nvGrpSpPr>
            <p:grpSpPr bwMode="auto">
              <a:xfrm rot="16200000" flipH="1">
                <a:off x="760" y="2896"/>
                <a:ext cx="48" cy="144"/>
                <a:chOff x="1440" y="2400"/>
                <a:chExt cx="48" cy="144"/>
              </a:xfrm>
            </p:grpSpPr>
            <p:sp>
              <p:nvSpPr>
                <p:cNvPr id="28" name="Oval 3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9" name="Oval 4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2" name="Group 41"/>
              <p:cNvGrpSpPr>
                <a:grpSpLocks/>
              </p:cNvGrpSpPr>
              <p:nvPr/>
            </p:nvGrpSpPr>
            <p:grpSpPr bwMode="auto">
              <a:xfrm rot="10800000" flipH="1">
                <a:off x="672" y="3040"/>
                <a:ext cx="48" cy="144"/>
                <a:chOff x="1440" y="2400"/>
                <a:chExt cx="48" cy="144"/>
              </a:xfrm>
            </p:grpSpPr>
            <p:sp>
              <p:nvSpPr>
                <p:cNvPr id="26" name="Oval 4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7" name="Oval 4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3" name="Group 44"/>
              <p:cNvGrpSpPr>
                <a:grpSpLocks/>
              </p:cNvGrpSpPr>
              <p:nvPr/>
            </p:nvGrpSpPr>
            <p:grpSpPr bwMode="auto">
              <a:xfrm rot="16200000" flipH="1">
                <a:off x="760" y="3160"/>
                <a:ext cx="48" cy="144"/>
                <a:chOff x="1440" y="2400"/>
                <a:chExt cx="48" cy="144"/>
              </a:xfrm>
            </p:grpSpPr>
            <p:sp>
              <p:nvSpPr>
                <p:cNvPr id="24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25" name="Oval 4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sp>
          <p:nvSpPr>
            <p:cNvPr id="10" name="Oval 48"/>
            <p:cNvSpPr>
              <a:spLocks noChangeArrowheads="1"/>
            </p:cNvSpPr>
            <p:nvPr/>
          </p:nvSpPr>
          <p:spPr bwMode="auto">
            <a:xfrm>
              <a:off x="2552700" y="45974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Oval 49"/>
            <p:cNvSpPr>
              <a:spLocks noChangeArrowheads="1"/>
            </p:cNvSpPr>
            <p:nvPr/>
          </p:nvSpPr>
          <p:spPr bwMode="auto">
            <a:xfrm>
              <a:off x="1689100" y="54102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Oval 50"/>
            <p:cNvSpPr>
              <a:spLocks noChangeArrowheads="1"/>
            </p:cNvSpPr>
            <p:nvPr/>
          </p:nvSpPr>
          <p:spPr bwMode="auto">
            <a:xfrm>
              <a:off x="863600" y="45847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1"/>
            <p:cNvSpPr>
              <a:spLocks noChangeArrowheads="1"/>
            </p:cNvSpPr>
            <p:nvPr/>
          </p:nvSpPr>
          <p:spPr bwMode="auto">
            <a:xfrm>
              <a:off x="1714500" y="45847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53" name="Group 34"/>
          <p:cNvGrpSpPr>
            <a:grpSpLocks/>
          </p:cNvGrpSpPr>
          <p:nvPr/>
        </p:nvGrpSpPr>
        <p:grpSpPr bwMode="auto">
          <a:xfrm>
            <a:off x="3719725" y="1887488"/>
            <a:ext cx="1782763" cy="1003300"/>
            <a:chOff x="496" y="280"/>
            <a:chExt cx="1123" cy="632"/>
          </a:xfrm>
        </p:grpSpPr>
        <p:grpSp>
          <p:nvGrpSpPr>
            <p:cNvPr id="56" name="Group 35"/>
            <p:cNvGrpSpPr>
              <a:grpSpLocks/>
            </p:cNvGrpSpPr>
            <p:nvPr/>
          </p:nvGrpSpPr>
          <p:grpSpPr bwMode="auto">
            <a:xfrm rot="-5400000">
              <a:off x="1464" y="408"/>
              <a:ext cx="48" cy="144"/>
              <a:chOff x="1440" y="2400"/>
              <a:chExt cx="48" cy="144"/>
            </a:xfrm>
          </p:grpSpPr>
          <p:sp>
            <p:nvSpPr>
              <p:cNvPr id="68" name="Oval 36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9" name="Oval 37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497" y="2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/>
                <a:t>H</a:t>
              </a:r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925" y="4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dirty="0"/>
                <a:t>C</a:t>
              </a:r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1354" y="45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/>
                <a:t>O</a:t>
              </a:r>
            </a:p>
          </p:txBody>
        </p:sp>
        <p:sp>
          <p:nvSpPr>
            <p:cNvPr id="60" name="Text Box 41"/>
            <p:cNvSpPr txBox="1">
              <a:spLocks noChangeArrowheads="1"/>
            </p:cNvSpPr>
            <p:nvPr/>
          </p:nvSpPr>
          <p:spPr bwMode="auto">
            <a:xfrm>
              <a:off x="496" y="6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/>
                <a:t>H</a:t>
              </a:r>
            </a:p>
          </p:txBody>
        </p:sp>
        <p:sp>
          <p:nvSpPr>
            <p:cNvPr id="61" name="Line 42"/>
            <p:cNvSpPr>
              <a:spLocks noChangeShapeType="1"/>
            </p:cNvSpPr>
            <p:nvPr/>
          </p:nvSpPr>
          <p:spPr bwMode="auto">
            <a:xfrm>
              <a:off x="1145" y="58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>
              <a:off x="712" y="456"/>
              <a:ext cx="24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3" name="Line 44"/>
            <p:cNvSpPr>
              <a:spLocks noChangeShapeType="1"/>
            </p:cNvSpPr>
            <p:nvPr/>
          </p:nvSpPr>
          <p:spPr bwMode="auto">
            <a:xfrm flipV="1">
              <a:off x="712" y="656"/>
              <a:ext cx="24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4" name="Line 45"/>
            <p:cNvSpPr>
              <a:spLocks noChangeShapeType="1"/>
            </p:cNvSpPr>
            <p:nvPr/>
          </p:nvSpPr>
          <p:spPr bwMode="auto">
            <a:xfrm>
              <a:off x="1144" y="6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65" name="Group 46"/>
            <p:cNvGrpSpPr>
              <a:grpSpLocks/>
            </p:cNvGrpSpPr>
            <p:nvPr/>
          </p:nvGrpSpPr>
          <p:grpSpPr bwMode="auto">
            <a:xfrm rot="-5400000">
              <a:off x="1464" y="648"/>
              <a:ext cx="48" cy="144"/>
              <a:chOff x="1440" y="2400"/>
              <a:chExt cx="48" cy="144"/>
            </a:xfrm>
          </p:grpSpPr>
          <p:sp>
            <p:nvSpPr>
              <p:cNvPr id="66" name="Oval 4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67" name="Oval 4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333968" y="4819650"/>
            <a:ext cx="2374900" cy="1511300"/>
            <a:chOff x="863600" y="5118100"/>
            <a:chExt cx="2374900" cy="1511300"/>
          </a:xfrm>
        </p:grpSpPr>
        <p:grpSp>
          <p:nvGrpSpPr>
            <p:cNvPr id="73" name="Group 7"/>
            <p:cNvGrpSpPr>
              <a:grpSpLocks/>
            </p:cNvGrpSpPr>
            <p:nvPr/>
          </p:nvGrpSpPr>
          <p:grpSpPr bwMode="auto">
            <a:xfrm>
              <a:off x="1052513" y="5232400"/>
              <a:ext cx="2020887" cy="1270000"/>
              <a:chOff x="663" y="2960"/>
              <a:chExt cx="1273" cy="800"/>
            </a:xfrm>
          </p:grpSpPr>
          <p:sp>
            <p:nvSpPr>
              <p:cNvPr id="108" name="Text Box 8"/>
              <p:cNvSpPr txBox="1">
                <a:spLocks noChangeArrowheads="1"/>
              </p:cNvSpPr>
              <p:nvPr/>
            </p:nvSpPr>
            <p:spPr bwMode="auto">
              <a:xfrm>
                <a:off x="663" y="2960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sp>
            <p:nvSpPr>
              <p:cNvPr id="109" name="Text Box 9"/>
              <p:cNvSpPr txBox="1">
                <a:spLocks noChangeArrowheads="1"/>
              </p:cNvSpPr>
              <p:nvPr/>
            </p:nvSpPr>
            <p:spPr bwMode="auto">
              <a:xfrm>
                <a:off x="1166" y="296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C</a:t>
                </a:r>
              </a:p>
            </p:txBody>
          </p:sp>
          <p:sp>
            <p:nvSpPr>
              <p:cNvPr id="110" name="Text Box 10"/>
              <p:cNvSpPr txBox="1">
                <a:spLocks noChangeArrowheads="1"/>
              </p:cNvSpPr>
              <p:nvPr/>
            </p:nvSpPr>
            <p:spPr bwMode="auto">
              <a:xfrm>
                <a:off x="1671" y="2960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60" y="3472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</p:grpSp>
        <p:grpSp>
          <p:nvGrpSpPr>
            <p:cNvPr id="74" name="Group 12"/>
            <p:cNvGrpSpPr>
              <a:grpSpLocks/>
            </p:cNvGrpSpPr>
            <p:nvPr/>
          </p:nvGrpSpPr>
          <p:grpSpPr bwMode="auto">
            <a:xfrm>
              <a:off x="1401763" y="5459417"/>
              <a:ext cx="1295400" cy="585788"/>
              <a:chOff x="883" y="3103"/>
              <a:chExt cx="816" cy="369"/>
            </a:xfrm>
          </p:grpSpPr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>
                <a:off x="883" y="310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6" name="Line 14"/>
              <p:cNvSpPr>
                <a:spLocks noChangeShapeType="1"/>
              </p:cNvSpPr>
              <p:nvPr/>
            </p:nvSpPr>
            <p:spPr bwMode="auto">
              <a:xfrm>
                <a:off x="1411" y="310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7" name="Line 15"/>
              <p:cNvSpPr>
                <a:spLocks noChangeShapeType="1"/>
              </p:cNvSpPr>
              <p:nvPr/>
            </p:nvSpPr>
            <p:spPr bwMode="auto">
              <a:xfrm rot="16200000">
                <a:off x="1136" y="3328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75" name="Group 19"/>
            <p:cNvGrpSpPr>
              <a:grpSpLocks/>
            </p:cNvGrpSpPr>
            <p:nvPr/>
          </p:nvGrpSpPr>
          <p:grpSpPr bwMode="auto">
            <a:xfrm>
              <a:off x="1066800" y="5207000"/>
              <a:ext cx="1981200" cy="1181100"/>
              <a:chOff x="672" y="2944"/>
              <a:chExt cx="1248" cy="744"/>
            </a:xfrm>
          </p:grpSpPr>
          <p:grpSp>
            <p:nvGrpSpPr>
              <p:cNvPr id="81" name="Group 20"/>
              <p:cNvGrpSpPr>
                <a:grpSpLocks/>
              </p:cNvGrpSpPr>
              <p:nvPr/>
            </p:nvGrpSpPr>
            <p:grpSpPr bwMode="auto">
              <a:xfrm rot="5400000">
                <a:off x="1784" y="2896"/>
                <a:ext cx="48" cy="144"/>
                <a:chOff x="1440" y="2400"/>
                <a:chExt cx="48" cy="144"/>
              </a:xfrm>
            </p:grpSpPr>
            <p:sp>
              <p:nvSpPr>
                <p:cNvPr id="103" name="Oval 2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04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2" name="Group 23"/>
              <p:cNvGrpSpPr>
                <a:grpSpLocks/>
              </p:cNvGrpSpPr>
              <p:nvPr/>
            </p:nvGrpSpPr>
            <p:grpSpPr bwMode="auto">
              <a:xfrm rot="10800000">
                <a:off x="1872" y="3040"/>
                <a:ext cx="48" cy="144"/>
                <a:chOff x="1440" y="2400"/>
                <a:chExt cx="48" cy="144"/>
              </a:xfrm>
            </p:grpSpPr>
            <p:sp>
              <p:nvSpPr>
                <p:cNvPr id="101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02" name="Oval 2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3" name="Group 26"/>
              <p:cNvGrpSpPr>
                <a:grpSpLocks/>
              </p:cNvGrpSpPr>
              <p:nvPr/>
            </p:nvGrpSpPr>
            <p:grpSpPr bwMode="auto">
              <a:xfrm rot="5400000">
                <a:off x="1784" y="3160"/>
                <a:ext cx="48" cy="144"/>
                <a:chOff x="1440" y="2400"/>
                <a:chExt cx="48" cy="144"/>
              </a:xfrm>
            </p:grpSpPr>
            <p:sp>
              <p:nvSpPr>
                <p:cNvPr id="99" name="Oval 2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00" name="Oval 2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4" name="Group 35"/>
              <p:cNvGrpSpPr>
                <a:grpSpLocks/>
              </p:cNvGrpSpPr>
              <p:nvPr/>
            </p:nvGrpSpPr>
            <p:grpSpPr bwMode="auto">
              <a:xfrm>
                <a:off x="1128" y="3544"/>
                <a:ext cx="48" cy="144"/>
                <a:chOff x="1440" y="2400"/>
                <a:chExt cx="48" cy="144"/>
              </a:xfrm>
            </p:grpSpPr>
            <p:sp>
              <p:nvSpPr>
                <p:cNvPr id="97" name="Oval 36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98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5" name="Group 38"/>
              <p:cNvGrpSpPr>
                <a:grpSpLocks/>
              </p:cNvGrpSpPr>
              <p:nvPr/>
            </p:nvGrpSpPr>
            <p:grpSpPr bwMode="auto">
              <a:xfrm>
                <a:off x="1368" y="3544"/>
                <a:ext cx="48" cy="144"/>
                <a:chOff x="1440" y="2400"/>
                <a:chExt cx="48" cy="144"/>
              </a:xfrm>
            </p:grpSpPr>
            <p:sp>
              <p:nvSpPr>
                <p:cNvPr id="95" name="Oval 39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96" name="Oval 40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6" name="Group 41"/>
              <p:cNvGrpSpPr>
                <a:grpSpLocks/>
              </p:cNvGrpSpPr>
              <p:nvPr/>
            </p:nvGrpSpPr>
            <p:grpSpPr bwMode="auto">
              <a:xfrm rot="16200000" flipH="1">
                <a:off x="760" y="2896"/>
                <a:ext cx="48" cy="144"/>
                <a:chOff x="1440" y="2400"/>
                <a:chExt cx="48" cy="144"/>
              </a:xfrm>
            </p:grpSpPr>
            <p:sp>
              <p:nvSpPr>
                <p:cNvPr id="93" name="Oval 4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94" name="Oval 4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7" name="Group 44"/>
              <p:cNvGrpSpPr>
                <a:grpSpLocks/>
              </p:cNvGrpSpPr>
              <p:nvPr/>
            </p:nvGrpSpPr>
            <p:grpSpPr bwMode="auto">
              <a:xfrm rot="10800000" flipH="1">
                <a:off x="672" y="3040"/>
                <a:ext cx="48" cy="144"/>
                <a:chOff x="1440" y="2400"/>
                <a:chExt cx="48" cy="144"/>
              </a:xfrm>
            </p:grpSpPr>
            <p:sp>
              <p:nvSpPr>
                <p:cNvPr id="91" name="Oval 4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92" name="Oval 4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88" name="Group 47"/>
              <p:cNvGrpSpPr>
                <a:grpSpLocks/>
              </p:cNvGrpSpPr>
              <p:nvPr/>
            </p:nvGrpSpPr>
            <p:grpSpPr bwMode="auto">
              <a:xfrm rot="16200000" flipH="1">
                <a:off x="760" y="3160"/>
                <a:ext cx="48" cy="144"/>
                <a:chOff x="1440" y="2400"/>
                <a:chExt cx="48" cy="144"/>
              </a:xfrm>
            </p:grpSpPr>
            <p:sp>
              <p:nvSpPr>
                <p:cNvPr id="89" name="Oval 4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90" name="Oval 4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sp>
          <p:nvSpPr>
            <p:cNvPr id="76" name="Oval 50"/>
            <p:cNvSpPr>
              <a:spLocks noChangeArrowheads="1"/>
            </p:cNvSpPr>
            <p:nvPr/>
          </p:nvSpPr>
          <p:spPr bwMode="auto">
            <a:xfrm>
              <a:off x="2552700" y="51308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7" name="Oval 51"/>
            <p:cNvSpPr>
              <a:spLocks noChangeArrowheads="1"/>
            </p:cNvSpPr>
            <p:nvPr/>
          </p:nvSpPr>
          <p:spPr bwMode="auto">
            <a:xfrm>
              <a:off x="1689100" y="59436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8" name="Oval 52"/>
            <p:cNvSpPr>
              <a:spLocks noChangeArrowheads="1"/>
            </p:cNvSpPr>
            <p:nvPr/>
          </p:nvSpPr>
          <p:spPr bwMode="auto">
            <a:xfrm>
              <a:off x="863600" y="51181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9" name="Oval 53"/>
            <p:cNvSpPr>
              <a:spLocks noChangeArrowheads="1"/>
            </p:cNvSpPr>
            <p:nvPr/>
          </p:nvSpPr>
          <p:spPr bwMode="auto">
            <a:xfrm>
              <a:off x="1714500" y="5118100"/>
              <a:ext cx="6858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 rot="16200000">
              <a:off x="1890040" y="5816605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13" name="Group 49"/>
          <p:cNvGrpSpPr>
            <a:grpSpLocks/>
          </p:cNvGrpSpPr>
          <p:nvPr/>
        </p:nvGrpSpPr>
        <p:grpSpPr bwMode="auto">
          <a:xfrm>
            <a:off x="3610212" y="5060381"/>
            <a:ext cx="1908175" cy="457200"/>
            <a:chOff x="902" y="1368"/>
            <a:chExt cx="1202" cy="288"/>
          </a:xfrm>
        </p:grpSpPr>
        <p:sp>
          <p:nvSpPr>
            <p:cNvPr id="114" name="Text Box 3"/>
            <p:cNvSpPr txBox="1">
              <a:spLocks noChangeArrowheads="1"/>
            </p:cNvSpPr>
            <p:nvPr/>
          </p:nvSpPr>
          <p:spPr bwMode="auto">
            <a:xfrm>
              <a:off x="902" y="136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/>
                <a:t>O</a:t>
              </a:r>
            </a:p>
          </p:txBody>
        </p:sp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1367" y="136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/>
                <a:t>O</a:t>
              </a:r>
            </a:p>
          </p:txBody>
        </p:sp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1832" y="136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dirty="0"/>
                <a:t>O</a:t>
              </a:r>
            </a:p>
          </p:txBody>
        </p:sp>
        <p:sp>
          <p:nvSpPr>
            <p:cNvPr id="117" name="Line 6"/>
            <p:cNvSpPr>
              <a:spLocks noChangeShapeType="1"/>
            </p:cNvSpPr>
            <p:nvPr/>
          </p:nvSpPr>
          <p:spPr bwMode="auto">
            <a:xfrm>
              <a:off x="1152" y="148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8" name="Line 7"/>
            <p:cNvSpPr>
              <a:spLocks noChangeShapeType="1"/>
            </p:cNvSpPr>
            <p:nvPr/>
          </p:nvSpPr>
          <p:spPr bwMode="auto">
            <a:xfrm>
              <a:off x="1152" y="153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>
              <a:off x="1616" y="15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120" name="Group 16"/>
            <p:cNvGrpSpPr>
              <a:grpSpLocks/>
            </p:cNvGrpSpPr>
            <p:nvPr/>
          </p:nvGrpSpPr>
          <p:grpSpPr bwMode="auto">
            <a:xfrm rot="5400000">
              <a:off x="1008" y="1320"/>
              <a:ext cx="48" cy="144"/>
              <a:chOff x="1440" y="2400"/>
              <a:chExt cx="48" cy="144"/>
            </a:xfrm>
          </p:grpSpPr>
          <p:sp>
            <p:nvSpPr>
              <p:cNvPr id="138" name="Oval 17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9" name="Oval 18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21" name="Group 19"/>
            <p:cNvGrpSpPr>
              <a:grpSpLocks/>
            </p:cNvGrpSpPr>
            <p:nvPr/>
          </p:nvGrpSpPr>
          <p:grpSpPr bwMode="auto">
            <a:xfrm>
              <a:off x="2056" y="1432"/>
              <a:ext cx="48" cy="144"/>
              <a:chOff x="1440" y="2400"/>
              <a:chExt cx="48" cy="144"/>
            </a:xfrm>
          </p:grpSpPr>
          <p:sp>
            <p:nvSpPr>
              <p:cNvPr id="136" name="Oval 20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7" name="Oval 21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22" name="Group 25"/>
            <p:cNvGrpSpPr>
              <a:grpSpLocks/>
            </p:cNvGrpSpPr>
            <p:nvPr/>
          </p:nvGrpSpPr>
          <p:grpSpPr bwMode="auto">
            <a:xfrm rot="5400000">
              <a:off x="1008" y="1544"/>
              <a:ext cx="48" cy="144"/>
              <a:chOff x="1440" y="2400"/>
              <a:chExt cx="48" cy="144"/>
            </a:xfrm>
          </p:grpSpPr>
          <p:sp>
            <p:nvSpPr>
              <p:cNvPr id="134" name="Oval 26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5" name="Oval 27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23" name="Group 28"/>
            <p:cNvGrpSpPr>
              <a:grpSpLocks/>
            </p:cNvGrpSpPr>
            <p:nvPr/>
          </p:nvGrpSpPr>
          <p:grpSpPr bwMode="auto">
            <a:xfrm rot="5400000">
              <a:off x="1480" y="1320"/>
              <a:ext cx="48" cy="144"/>
              <a:chOff x="1440" y="2400"/>
              <a:chExt cx="48" cy="144"/>
            </a:xfrm>
          </p:grpSpPr>
          <p:sp>
            <p:nvSpPr>
              <p:cNvPr id="132" name="Oval 29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3" name="Oval 30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24" name="Group 31"/>
            <p:cNvGrpSpPr>
              <a:grpSpLocks/>
            </p:cNvGrpSpPr>
            <p:nvPr/>
          </p:nvGrpSpPr>
          <p:grpSpPr bwMode="auto">
            <a:xfrm rot="5400000">
              <a:off x="1944" y="1320"/>
              <a:ext cx="48" cy="144"/>
              <a:chOff x="1440" y="2400"/>
              <a:chExt cx="48" cy="144"/>
            </a:xfrm>
          </p:grpSpPr>
          <p:sp>
            <p:nvSpPr>
              <p:cNvPr id="130" name="Oval 32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1" name="Oval 33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25" name="Group 34"/>
            <p:cNvGrpSpPr>
              <a:grpSpLocks/>
            </p:cNvGrpSpPr>
            <p:nvPr/>
          </p:nvGrpSpPr>
          <p:grpSpPr bwMode="auto">
            <a:xfrm rot="5400000">
              <a:off x="1944" y="1544"/>
              <a:ext cx="48" cy="144"/>
              <a:chOff x="1440" y="2400"/>
              <a:chExt cx="48" cy="144"/>
            </a:xfrm>
          </p:grpSpPr>
          <p:sp>
            <p:nvSpPr>
              <p:cNvPr id="128" name="Oval 35"/>
              <p:cNvSpPr>
                <a:spLocks noChangeArrowheads="1"/>
              </p:cNvSpPr>
              <p:nvPr/>
            </p:nvSpPr>
            <p:spPr bwMode="auto">
              <a:xfrm>
                <a:off x="1440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9" name="Oval 36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685476" y="2315854"/>
            <a:ext cx="1932772" cy="2132013"/>
            <a:chOff x="6685476" y="2315854"/>
            <a:chExt cx="1932772" cy="2132013"/>
          </a:xfrm>
        </p:grpSpPr>
        <p:grpSp>
          <p:nvGrpSpPr>
            <p:cNvPr id="143" name="Group 142"/>
            <p:cNvGrpSpPr/>
            <p:nvPr/>
          </p:nvGrpSpPr>
          <p:grpSpPr>
            <a:xfrm>
              <a:off x="6685476" y="2315854"/>
              <a:ext cx="1932772" cy="2132013"/>
              <a:chOff x="442128" y="3324225"/>
              <a:chExt cx="1932772" cy="2132013"/>
            </a:xfrm>
          </p:grpSpPr>
          <p:sp>
            <p:nvSpPr>
              <p:cNvPr id="144" name="Line 23"/>
              <p:cNvSpPr>
                <a:spLocks noChangeShapeType="1"/>
              </p:cNvSpPr>
              <p:nvPr/>
            </p:nvSpPr>
            <p:spPr bwMode="auto">
              <a:xfrm flipV="1">
                <a:off x="1503363" y="3705225"/>
                <a:ext cx="0" cy="530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5" name="Text Box 24"/>
              <p:cNvSpPr txBox="1">
                <a:spLocks noChangeArrowheads="1"/>
              </p:cNvSpPr>
              <p:nvPr/>
            </p:nvSpPr>
            <p:spPr bwMode="auto">
              <a:xfrm>
                <a:off x="1270000" y="4206875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dirty="0"/>
                  <a:t>N</a:t>
                </a:r>
              </a:p>
            </p:txBody>
          </p:sp>
          <p:sp>
            <p:nvSpPr>
              <p:cNvPr id="146" name="Line 25"/>
              <p:cNvSpPr>
                <a:spLocks noChangeShapeType="1"/>
              </p:cNvSpPr>
              <p:nvPr/>
            </p:nvSpPr>
            <p:spPr bwMode="auto">
              <a:xfrm flipH="1" flipV="1">
                <a:off x="1595438" y="4586288"/>
                <a:ext cx="349250" cy="374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7" name="Line 26"/>
              <p:cNvSpPr>
                <a:spLocks noChangeShapeType="1"/>
              </p:cNvSpPr>
              <p:nvPr/>
            </p:nvSpPr>
            <p:spPr bwMode="auto">
              <a:xfrm flipH="1">
                <a:off x="1014413" y="4572000"/>
                <a:ext cx="334962" cy="350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8" name="Text Box 27"/>
              <p:cNvSpPr txBox="1">
                <a:spLocks noChangeArrowheads="1"/>
              </p:cNvSpPr>
              <p:nvPr/>
            </p:nvSpPr>
            <p:spPr bwMode="auto">
              <a:xfrm>
                <a:off x="1268413" y="3324225"/>
                <a:ext cx="42068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sp>
            <p:nvSpPr>
              <p:cNvPr id="149" name="Text Box 28"/>
              <p:cNvSpPr txBox="1">
                <a:spLocks noChangeArrowheads="1"/>
              </p:cNvSpPr>
              <p:nvPr/>
            </p:nvSpPr>
            <p:spPr bwMode="auto">
              <a:xfrm>
                <a:off x="1824038" y="4857750"/>
                <a:ext cx="42068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sp>
            <p:nvSpPr>
              <p:cNvPr id="150" name="Text Box 29"/>
              <p:cNvSpPr txBox="1">
                <a:spLocks noChangeArrowheads="1"/>
              </p:cNvSpPr>
              <p:nvPr/>
            </p:nvSpPr>
            <p:spPr bwMode="auto">
              <a:xfrm>
                <a:off x="661988" y="4778375"/>
                <a:ext cx="42068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sp>
            <p:nvSpPr>
              <p:cNvPr id="151" name="Line 30"/>
              <p:cNvSpPr>
                <a:spLocks noChangeShapeType="1"/>
              </p:cNvSpPr>
              <p:nvPr/>
            </p:nvSpPr>
            <p:spPr bwMode="auto">
              <a:xfrm flipV="1">
                <a:off x="1425575" y="3705225"/>
                <a:ext cx="0" cy="530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52" name="Text Box 31"/>
              <p:cNvSpPr txBox="1">
                <a:spLocks noChangeArrowheads="1"/>
              </p:cNvSpPr>
              <p:nvPr/>
            </p:nvSpPr>
            <p:spPr bwMode="auto">
              <a:xfrm>
                <a:off x="1841500" y="4373563"/>
                <a:ext cx="46672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4000"/>
                  <a:t>..</a:t>
                </a:r>
                <a:endParaRPr lang="en-US"/>
              </a:p>
            </p:txBody>
          </p:sp>
          <p:sp>
            <p:nvSpPr>
              <p:cNvPr id="153" name="Text Box 32"/>
              <p:cNvSpPr txBox="1">
                <a:spLocks noChangeArrowheads="1"/>
              </p:cNvSpPr>
              <p:nvPr/>
            </p:nvSpPr>
            <p:spPr bwMode="auto">
              <a:xfrm>
                <a:off x="1812925" y="4754563"/>
                <a:ext cx="46672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4000"/>
                  <a:t>..</a:t>
                </a:r>
                <a:endParaRPr lang="en-US"/>
              </a:p>
            </p:txBody>
          </p:sp>
          <p:sp>
            <p:nvSpPr>
              <p:cNvPr id="154" name="Text Box 33"/>
              <p:cNvSpPr txBox="1">
                <a:spLocks noChangeArrowheads="1"/>
              </p:cNvSpPr>
              <p:nvPr/>
            </p:nvSpPr>
            <p:spPr bwMode="auto">
              <a:xfrm>
                <a:off x="649288" y="4700588"/>
                <a:ext cx="46672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4000" dirty="0"/>
                  <a:t>..</a:t>
                </a:r>
                <a:endParaRPr lang="en-US" dirty="0"/>
              </a:p>
            </p:txBody>
          </p:sp>
          <p:sp>
            <p:nvSpPr>
              <p:cNvPr id="155" name="Text Box 34"/>
              <p:cNvSpPr txBox="1">
                <a:spLocks noChangeArrowheads="1"/>
              </p:cNvSpPr>
              <p:nvPr/>
            </p:nvSpPr>
            <p:spPr bwMode="auto">
              <a:xfrm>
                <a:off x="649288" y="4313238"/>
                <a:ext cx="46672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4000" dirty="0"/>
                  <a:t>..</a:t>
                </a:r>
                <a:endParaRPr lang="en-US" dirty="0"/>
              </a:p>
            </p:txBody>
          </p:sp>
          <p:sp>
            <p:nvSpPr>
              <p:cNvPr id="156" name="Text Box 36"/>
              <p:cNvSpPr txBox="1">
                <a:spLocks noChangeArrowheads="1"/>
              </p:cNvSpPr>
              <p:nvPr/>
            </p:nvSpPr>
            <p:spPr bwMode="auto">
              <a:xfrm rot="16200000">
                <a:off x="914400" y="3208338"/>
                <a:ext cx="46672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4000"/>
                  <a:t>..</a:t>
                </a:r>
                <a:endParaRPr lang="en-US"/>
              </a:p>
            </p:txBody>
          </p:sp>
          <p:sp>
            <p:nvSpPr>
              <p:cNvPr id="157" name="Text Box 37"/>
              <p:cNvSpPr txBox="1">
                <a:spLocks noChangeArrowheads="1"/>
              </p:cNvSpPr>
              <p:nvPr/>
            </p:nvSpPr>
            <p:spPr bwMode="auto">
              <a:xfrm rot="16200000">
                <a:off x="1227138" y="3208338"/>
                <a:ext cx="46672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4000" dirty="0"/>
                  <a:t>..</a:t>
                </a:r>
                <a:endParaRPr lang="en-US" dirty="0"/>
              </a:p>
            </p:txBody>
          </p:sp>
          <p:sp>
            <p:nvSpPr>
              <p:cNvPr id="158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1790700" y="4740275"/>
                <a:ext cx="466725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4000" dirty="0"/>
                  <a:t>..</a:t>
                </a:r>
                <a:endParaRPr lang="en-US" dirty="0"/>
              </a:p>
            </p:txBody>
          </p:sp>
          <p:sp>
            <p:nvSpPr>
              <p:cNvPr id="159" name="Text Box 39"/>
              <p:cNvSpPr txBox="1">
                <a:spLocks noChangeArrowheads="1"/>
              </p:cNvSpPr>
              <p:nvPr/>
            </p:nvSpPr>
            <p:spPr bwMode="auto">
              <a:xfrm>
                <a:off x="442128" y="4430294"/>
                <a:ext cx="2857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dirty="0"/>
                  <a:t>-</a:t>
                </a:r>
              </a:p>
            </p:txBody>
          </p:sp>
        </p:grpSp>
        <p:sp>
          <p:nvSpPr>
            <p:cNvPr id="160" name="Text Box 34"/>
            <p:cNvSpPr txBox="1">
              <a:spLocks noChangeArrowheads="1"/>
            </p:cNvSpPr>
            <p:nvPr/>
          </p:nvSpPr>
          <p:spPr bwMode="auto">
            <a:xfrm rot="5400000">
              <a:off x="6841042" y="3628717"/>
              <a:ext cx="466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4000" dirty="0"/>
                <a:t>..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75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71" grpId="0"/>
      <p:bldP spid="112" grpId="0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 Ionic Bond</a:t>
            </a:r>
          </a:p>
        </p:txBody>
      </p:sp>
      <p:sp>
        <p:nvSpPr>
          <p:cNvPr id="2" name="AutoShape 2" descr="Image result for cathode ray tube with mag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134" descr="cha56011_ma09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239885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46363" y="1625600"/>
            <a:ext cx="4724400" cy="3276600"/>
            <a:chOff x="2959100" y="1143000"/>
            <a:chExt cx="4724400" cy="3276600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3560763" y="1268413"/>
              <a:ext cx="466725" cy="457200"/>
              <a:chOff x="896" y="1177"/>
              <a:chExt cx="294" cy="288"/>
            </a:xfrm>
          </p:grpSpPr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924" y="1177"/>
                <a:ext cx="2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Li</a:t>
                </a:r>
              </a:p>
            </p:txBody>
          </p:sp>
          <p:sp>
            <p:nvSpPr>
              <p:cNvPr id="120" name="Oval 7"/>
              <p:cNvSpPr>
                <a:spLocks noChangeArrowheads="1"/>
              </p:cNvSpPr>
              <p:nvPr/>
            </p:nvSpPr>
            <p:spPr bwMode="auto">
              <a:xfrm>
                <a:off x="896" y="1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3994150" y="1268413"/>
              <a:ext cx="849313" cy="471487"/>
              <a:chOff x="1233" y="432"/>
              <a:chExt cx="535" cy="297"/>
            </a:xfrm>
          </p:grpSpPr>
          <p:sp>
            <p:nvSpPr>
              <p:cNvPr id="106" name="Text Box 15"/>
              <p:cNvSpPr txBox="1">
                <a:spLocks noChangeArrowheads="1"/>
              </p:cNvSpPr>
              <p:nvPr/>
            </p:nvSpPr>
            <p:spPr bwMode="auto">
              <a:xfrm>
                <a:off x="1233" y="43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+</a:t>
                </a:r>
              </a:p>
            </p:txBody>
          </p:sp>
          <p:grpSp>
            <p:nvGrpSpPr>
              <p:cNvPr id="107" name="Group 32"/>
              <p:cNvGrpSpPr>
                <a:grpSpLocks/>
              </p:cNvGrpSpPr>
              <p:nvPr/>
            </p:nvGrpSpPr>
            <p:grpSpPr bwMode="auto">
              <a:xfrm>
                <a:off x="1488" y="432"/>
                <a:ext cx="280" cy="297"/>
                <a:chOff x="1440" y="2320"/>
                <a:chExt cx="280" cy="297"/>
              </a:xfrm>
            </p:grpSpPr>
            <p:sp>
              <p:nvSpPr>
                <p:cNvPr id="10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68" y="2329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dirty="0"/>
                    <a:t>F</a:t>
                  </a:r>
                </a:p>
              </p:txBody>
            </p:sp>
            <p:grpSp>
              <p:nvGrpSpPr>
                <p:cNvPr id="109" name="Group 16"/>
                <p:cNvGrpSpPr>
                  <a:grpSpLocks/>
                </p:cNvGrpSpPr>
                <p:nvPr/>
              </p:nvGrpSpPr>
              <p:grpSpPr bwMode="auto">
                <a:xfrm>
                  <a:off x="1440" y="2400"/>
                  <a:ext cx="48" cy="144"/>
                  <a:chOff x="1440" y="2400"/>
                  <a:chExt cx="48" cy="144"/>
                </a:xfrm>
              </p:grpSpPr>
              <p:sp>
                <p:nvSpPr>
                  <p:cNvPr id="11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10" name="Oval 10"/>
                <p:cNvSpPr>
                  <a:spLocks noChangeArrowheads="1"/>
                </p:cNvSpPr>
                <p:nvPr/>
              </p:nvSpPr>
              <p:spPr bwMode="auto">
                <a:xfrm>
                  <a:off x="1672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11" name="Group 20"/>
                <p:cNvGrpSpPr>
                  <a:grpSpLocks/>
                </p:cNvGrpSpPr>
                <p:nvPr/>
              </p:nvGrpSpPr>
              <p:grpSpPr bwMode="auto">
                <a:xfrm rot="5400000">
                  <a:off x="1552" y="2272"/>
                  <a:ext cx="48" cy="144"/>
                  <a:chOff x="1440" y="2400"/>
                  <a:chExt cx="48" cy="144"/>
                </a:xfrm>
              </p:grpSpPr>
              <p:sp>
                <p:nvSpPr>
                  <p:cNvPr id="11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12" name="Group 23"/>
                <p:cNvGrpSpPr>
                  <a:grpSpLocks/>
                </p:cNvGrpSpPr>
                <p:nvPr/>
              </p:nvGrpSpPr>
              <p:grpSpPr bwMode="auto">
                <a:xfrm rot="5400000">
                  <a:off x="1552" y="2520"/>
                  <a:ext cx="48" cy="144"/>
                  <a:chOff x="1440" y="2400"/>
                  <a:chExt cx="48" cy="144"/>
                </a:xfrm>
              </p:grpSpPr>
              <p:sp>
                <p:nvSpPr>
                  <p:cNvPr id="11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grpSp>
          <p:nvGrpSpPr>
            <p:cNvPr id="11" name="Group 131"/>
            <p:cNvGrpSpPr>
              <a:grpSpLocks/>
            </p:cNvGrpSpPr>
            <p:nvPr/>
          </p:nvGrpSpPr>
          <p:grpSpPr bwMode="auto">
            <a:xfrm>
              <a:off x="5008563" y="1143000"/>
              <a:ext cx="1866900" cy="596900"/>
              <a:chOff x="2712" y="488"/>
              <a:chExt cx="1176" cy="376"/>
            </a:xfrm>
          </p:grpSpPr>
          <p:sp>
            <p:nvSpPr>
              <p:cNvPr id="89" name="Text Box 6"/>
              <p:cNvSpPr txBox="1">
                <a:spLocks noChangeArrowheads="1"/>
              </p:cNvSpPr>
              <p:nvPr/>
            </p:nvSpPr>
            <p:spPr bwMode="auto">
              <a:xfrm>
                <a:off x="3144" y="567"/>
                <a:ext cx="3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Li</a:t>
                </a:r>
                <a:r>
                  <a:rPr lang="en-US" baseline="30000"/>
                  <a:t>+</a:t>
                </a:r>
                <a:endParaRPr lang="en-US"/>
              </a:p>
            </p:txBody>
          </p:sp>
          <p:sp>
            <p:nvSpPr>
              <p:cNvPr id="90" name="Line 34"/>
              <p:cNvSpPr>
                <a:spLocks noChangeShapeType="1"/>
              </p:cNvSpPr>
              <p:nvPr/>
            </p:nvSpPr>
            <p:spPr bwMode="auto">
              <a:xfrm>
                <a:off x="2712" y="711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91" name="Group 50"/>
              <p:cNvGrpSpPr>
                <a:grpSpLocks/>
              </p:cNvGrpSpPr>
              <p:nvPr/>
            </p:nvGrpSpPr>
            <p:grpSpPr bwMode="auto">
              <a:xfrm>
                <a:off x="3448" y="488"/>
                <a:ext cx="440" cy="376"/>
                <a:chOff x="2856" y="353"/>
                <a:chExt cx="440" cy="376"/>
              </a:xfrm>
            </p:grpSpPr>
            <p:sp>
              <p:nvSpPr>
                <p:cNvPr id="92" name="Oval 11"/>
                <p:cNvSpPr>
                  <a:spLocks noChangeArrowheads="1"/>
                </p:cNvSpPr>
                <p:nvPr/>
              </p:nvSpPr>
              <p:spPr bwMode="auto">
                <a:xfrm>
                  <a:off x="3088" y="60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93" name="Group 36"/>
                <p:cNvGrpSpPr>
                  <a:grpSpLocks/>
                </p:cNvGrpSpPr>
                <p:nvPr/>
              </p:nvGrpSpPr>
              <p:grpSpPr bwMode="auto">
                <a:xfrm>
                  <a:off x="2856" y="432"/>
                  <a:ext cx="280" cy="297"/>
                  <a:chOff x="1440" y="2320"/>
                  <a:chExt cx="280" cy="297"/>
                </a:xfrm>
              </p:grpSpPr>
              <p:sp>
                <p:nvSpPr>
                  <p:cNvPr id="9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8" y="2329"/>
                    <a:ext cx="23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/>
                      <a:t>F</a:t>
                    </a:r>
                  </a:p>
                </p:txBody>
              </p:sp>
              <p:grpSp>
                <p:nvGrpSpPr>
                  <p:cNvPr id="9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440" y="240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0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5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9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98" name="Group 4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272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02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3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99" name="Group 4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52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00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9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105" y="353"/>
                  <a:ext cx="19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800"/>
                    <a:t>-</a:t>
                  </a:r>
                </a:p>
              </p:txBody>
            </p:sp>
          </p:grpSp>
        </p:grp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2959100" y="1803400"/>
              <a:ext cx="1054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1s</a:t>
              </a:r>
              <a:r>
                <a:rPr lang="en-US" baseline="30000"/>
                <a:t>2</a:t>
              </a:r>
              <a:r>
                <a:rPr lang="en-US"/>
                <a:t>2s</a:t>
              </a:r>
              <a:r>
                <a:rPr lang="en-US" baseline="30000"/>
                <a:t>1</a:t>
              </a:r>
              <a:endParaRPr lang="en-US"/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3890963" y="1778000"/>
              <a:ext cx="15065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1s</a:t>
              </a:r>
              <a:r>
                <a:rPr lang="en-US" baseline="30000" dirty="0"/>
                <a:t>2</a:t>
              </a:r>
              <a:r>
                <a:rPr lang="en-US" dirty="0"/>
                <a:t>2s</a:t>
              </a:r>
              <a:r>
                <a:rPr lang="en-US" baseline="30000" dirty="0"/>
                <a:t>2</a:t>
              </a:r>
              <a:r>
                <a:rPr lang="en-US" dirty="0"/>
                <a:t>2p</a:t>
              </a:r>
              <a:r>
                <a:rPr lang="en-US" baseline="30000" dirty="0"/>
                <a:t>5</a:t>
              </a:r>
            </a:p>
          </p:txBody>
        </p:sp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>
              <a:off x="5619750" y="1787525"/>
              <a:ext cx="6191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1s</a:t>
              </a:r>
              <a:r>
                <a:rPr lang="en-US" baseline="30000"/>
                <a:t>2</a:t>
              </a:r>
              <a:endParaRPr lang="en-US"/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6176963" y="1803400"/>
              <a:ext cx="15065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1s</a:t>
              </a:r>
              <a:r>
                <a:rPr lang="en-US" baseline="30000"/>
                <a:t>2</a:t>
              </a:r>
              <a:r>
                <a:rPr lang="en-US"/>
                <a:t>2s</a:t>
              </a:r>
              <a:r>
                <a:rPr lang="en-US" baseline="30000"/>
                <a:t>2</a:t>
              </a:r>
              <a:r>
                <a:rPr lang="en-US"/>
                <a:t>2p</a:t>
              </a:r>
              <a:r>
                <a:rPr lang="en-US" baseline="30000"/>
                <a:t>6</a:t>
              </a:r>
              <a:endParaRPr lang="en-US"/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5575300" y="2112963"/>
              <a:ext cx="742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[He]</a:t>
              </a:r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6454775" y="2124075"/>
              <a:ext cx="742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[Ne]</a:t>
              </a:r>
            </a:p>
          </p:txBody>
        </p:sp>
        <p:grpSp>
          <p:nvGrpSpPr>
            <p:cNvPr id="18" name="Group 82"/>
            <p:cNvGrpSpPr>
              <a:grpSpLocks/>
            </p:cNvGrpSpPr>
            <p:nvPr/>
          </p:nvGrpSpPr>
          <p:grpSpPr bwMode="auto">
            <a:xfrm>
              <a:off x="4437063" y="2684463"/>
              <a:ext cx="2667000" cy="579437"/>
              <a:chOff x="2352" y="1267"/>
              <a:chExt cx="1680" cy="365"/>
            </a:xfrm>
          </p:grpSpPr>
          <p:grpSp>
            <p:nvGrpSpPr>
              <p:cNvPr id="84" name="Group 60"/>
              <p:cNvGrpSpPr>
                <a:grpSpLocks/>
              </p:cNvGrpSpPr>
              <p:nvPr/>
            </p:nvGrpSpPr>
            <p:grpSpPr bwMode="auto">
              <a:xfrm>
                <a:off x="2352" y="1339"/>
                <a:ext cx="294" cy="288"/>
                <a:chOff x="896" y="1177"/>
                <a:chExt cx="294" cy="288"/>
              </a:xfrm>
            </p:grpSpPr>
            <p:sp>
              <p:nvSpPr>
                <p:cNvPr id="8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924" y="1177"/>
                  <a:ext cx="26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Li</a:t>
                  </a:r>
                </a:p>
              </p:txBody>
            </p:sp>
            <p:sp>
              <p:nvSpPr>
                <p:cNvPr id="88" name="Oval 62"/>
                <p:cNvSpPr>
                  <a:spLocks noChangeArrowheads="1"/>
                </p:cNvSpPr>
                <p:nvPr/>
              </p:nvSpPr>
              <p:spPr bwMode="auto">
                <a:xfrm>
                  <a:off x="896" y="12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85" name="Line 63"/>
              <p:cNvSpPr>
                <a:spLocks noChangeShapeType="1"/>
              </p:cNvSpPr>
              <p:nvPr/>
            </p:nvSpPr>
            <p:spPr bwMode="auto">
              <a:xfrm>
                <a:off x="2712" y="1491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86" name="Text Box 64"/>
              <p:cNvSpPr txBox="1">
                <a:spLocks noChangeArrowheads="1"/>
              </p:cNvSpPr>
              <p:nvPr/>
            </p:nvSpPr>
            <p:spPr bwMode="auto">
              <a:xfrm>
                <a:off x="3204" y="1267"/>
                <a:ext cx="8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Li</a:t>
                </a:r>
                <a:r>
                  <a:rPr lang="en-US" baseline="30000"/>
                  <a:t>+</a:t>
                </a:r>
                <a:r>
                  <a:rPr lang="en-US"/>
                  <a:t>  +  e</a:t>
                </a:r>
                <a:r>
                  <a:rPr lang="en-US" sz="3200" baseline="30000"/>
                  <a:t>-</a:t>
                </a:r>
                <a:endParaRPr lang="en-US" sz="3200"/>
              </a:p>
            </p:txBody>
          </p:sp>
        </p:grpSp>
        <p:grpSp>
          <p:nvGrpSpPr>
            <p:cNvPr id="19" name="Group 132"/>
            <p:cNvGrpSpPr>
              <a:grpSpLocks/>
            </p:cNvGrpSpPr>
            <p:nvPr/>
          </p:nvGrpSpPr>
          <p:grpSpPr bwMode="auto">
            <a:xfrm>
              <a:off x="3556000" y="3200400"/>
              <a:ext cx="2887663" cy="596900"/>
              <a:chOff x="1797" y="1592"/>
              <a:chExt cx="1819" cy="376"/>
            </a:xfrm>
          </p:grpSpPr>
          <p:grpSp>
            <p:nvGrpSpPr>
              <p:cNvPr id="54" name="Group 80"/>
              <p:cNvGrpSpPr>
                <a:grpSpLocks/>
              </p:cNvGrpSpPr>
              <p:nvPr/>
            </p:nvGrpSpPr>
            <p:grpSpPr bwMode="auto">
              <a:xfrm>
                <a:off x="1797" y="1671"/>
                <a:ext cx="859" cy="297"/>
                <a:chOff x="1248" y="1671"/>
                <a:chExt cx="859" cy="297"/>
              </a:xfrm>
            </p:grpSpPr>
            <p:sp>
              <p:nvSpPr>
                <p:cNvPr id="7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248" y="1671"/>
                  <a:ext cx="49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e</a:t>
                  </a:r>
                  <a:r>
                    <a:rPr lang="en-US" sz="3200" baseline="30000"/>
                    <a:t>-</a:t>
                  </a:r>
                  <a:r>
                    <a:rPr lang="en-US"/>
                    <a:t>  +</a:t>
                  </a:r>
                </a:p>
              </p:txBody>
            </p:sp>
            <p:grpSp>
              <p:nvGrpSpPr>
                <p:cNvPr id="72" name="Group 68"/>
                <p:cNvGrpSpPr>
                  <a:grpSpLocks/>
                </p:cNvGrpSpPr>
                <p:nvPr/>
              </p:nvGrpSpPr>
              <p:grpSpPr bwMode="auto">
                <a:xfrm>
                  <a:off x="1827" y="1671"/>
                  <a:ext cx="280" cy="297"/>
                  <a:chOff x="1440" y="2320"/>
                  <a:chExt cx="280" cy="297"/>
                </a:xfrm>
              </p:grpSpPr>
              <p:sp>
                <p:nvSpPr>
                  <p:cNvPr id="73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8" y="2329"/>
                    <a:ext cx="23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/>
                      <a:t>F</a:t>
                    </a:r>
                  </a:p>
                </p:txBody>
              </p:sp>
              <p:grpSp>
                <p:nvGrpSpPr>
                  <p:cNvPr id="74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240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82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3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75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76" name="Group 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272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80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1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77" name="Group 7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52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78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9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</p:grpSp>
          <p:sp>
            <p:nvSpPr>
              <p:cNvPr id="55" name="Line 81"/>
              <p:cNvSpPr>
                <a:spLocks noChangeShapeType="1"/>
              </p:cNvSpPr>
              <p:nvPr/>
            </p:nvSpPr>
            <p:spPr bwMode="auto">
              <a:xfrm>
                <a:off x="2720" y="1832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56" name="Group 83"/>
              <p:cNvGrpSpPr>
                <a:grpSpLocks/>
              </p:cNvGrpSpPr>
              <p:nvPr/>
            </p:nvGrpSpPr>
            <p:grpSpPr bwMode="auto">
              <a:xfrm>
                <a:off x="3176" y="1592"/>
                <a:ext cx="440" cy="376"/>
                <a:chOff x="2856" y="353"/>
                <a:chExt cx="440" cy="376"/>
              </a:xfrm>
            </p:grpSpPr>
            <p:sp>
              <p:nvSpPr>
                <p:cNvPr id="57" name="Oval 84"/>
                <p:cNvSpPr>
                  <a:spLocks noChangeArrowheads="1"/>
                </p:cNvSpPr>
                <p:nvPr/>
              </p:nvSpPr>
              <p:spPr bwMode="auto">
                <a:xfrm>
                  <a:off x="3088" y="60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58" name="Group 85"/>
                <p:cNvGrpSpPr>
                  <a:grpSpLocks/>
                </p:cNvGrpSpPr>
                <p:nvPr/>
              </p:nvGrpSpPr>
              <p:grpSpPr bwMode="auto">
                <a:xfrm>
                  <a:off x="2856" y="432"/>
                  <a:ext cx="280" cy="297"/>
                  <a:chOff x="1440" y="2320"/>
                  <a:chExt cx="280" cy="297"/>
                </a:xfrm>
              </p:grpSpPr>
              <p:sp>
                <p:nvSpPr>
                  <p:cNvPr id="60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8" y="2329"/>
                    <a:ext cx="23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/>
                      <a:t>F</a:t>
                    </a:r>
                  </a:p>
                </p:txBody>
              </p:sp>
              <p:grpSp>
                <p:nvGrpSpPr>
                  <p:cNvPr id="6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440" y="240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69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0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6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63" name="Group 9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272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67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8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4" name="Group 9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52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65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6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5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3105" y="353"/>
                  <a:ext cx="19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800"/>
                    <a:t>-</a:t>
                  </a:r>
                </a:p>
              </p:txBody>
            </p:sp>
          </p:grpSp>
        </p:grpSp>
        <p:grpSp>
          <p:nvGrpSpPr>
            <p:cNvPr id="20" name="Group 133"/>
            <p:cNvGrpSpPr>
              <a:grpSpLocks/>
            </p:cNvGrpSpPr>
            <p:nvPr/>
          </p:nvGrpSpPr>
          <p:grpSpPr bwMode="auto">
            <a:xfrm>
              <a:off x="3459163" y="3810000"/>
              <a:ext cx="3492500" cy="609600"/>
              <a:chOff x="1736" y="1976"/>
              <a:chExt cx="2200" cy="384"/>
            </a:xfrm>
          </p:grpSpPr>
          <p:sp>
            <p:nvSpPr>
              <p:cNvPr id="21" name="Line 98"/>
              <p:cNvSpPr>
                <a:spLocks noChangeShapeType="1"/>
              </p:cNvSpPr>
              <p:nvPr/>
            </p:nvSpPr>
            <p:spPr bwMode="auto">
              <a:xfrm>
                <a:off x="2720" y="2208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22" name="Group 99"/>
              <p:cNvGrpSpPr>
                <a:grpSpLocks/>
              </p:cNvGrpSpPr>
              <p:nvPr/>
            </p:nvGrpSpPr>
            <p:grpSpPr bwMode="auto">
              <a:xfrm>
                <a:off x="2376" y="1976"/>
                <a:ext cx="440" cy="376"/>
                <a:chOff x="2856" y="353"/>
                <a:chExt cx="440" cy="376"/>
              </a:xfrm>
            </p:grpSpPr>
            <p:sp>
              <p:nvSpPr>
                <p:cNvPr id="40" name="Oval 100"/>
                <p:cNvSpPr>
                  <a:spLocks noChangeArrowheads="1"/>
                </p:cNvSpPr>
                <p:nvPr/>
              </p:nvSpPr>
              <p:spPr bwMode="auto">
                <a:xfrm>
                  <a:off x="3088" y="60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41" name="Group 101"/>
                <p:cNvGrpSpPr>
                  <a:grpSpLocks/>
                </p:cNvGrpSpPr>
                <p:nvPr/>
              </p:nvGrpSpPr>
              <p:grpSpPr bwMode="auto">
                <a:xfrm>
                  <a:off x="2856" y="432"/>
                  <a:ext cx="280" cy="297"/>
                  <a:chOff x="1440" y="2320"/>
                  <a:chExt cx="280" cy="297"/>
                </a:xfrm>
              </p:grpSpPr>
              <p:sp>
                <p:nvSpPr>
                  <p:cNvPr id="43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8" y="2329"/>
                    <a:ext cx="23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/>
                      <a:t>F</a:t>
                    </a:r>
                  </a:p>
                </p:txBody>
              </p:sp>
              <p:grpSp>
                <p:nvGrpSpPr>
                  <p:cNvPr id="44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440" y="240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52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3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45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46" name="Group 10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272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50" name="Oval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51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47" name="Group 110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52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48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49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42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105" y="353"/>
                  <a:ext cx="19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800"/>
                    <a:t>-</a:t>
                  </a:r>
                </a:p>
              </p:txBody>
            </p:sp>
          </p:grpSp>
          <p:sp>
            <p:nvSpPr>
              <p:cNvPr id="23" name="Text Box 114"/>
              <p:cNvSpPr txBox="1">
                <a:spLocks noChangeArrowheads="1"/>
              </p:cNvSpPr>
              <p:nvPr/>
            </p:nvSpPr>
            <p:spPr bwMode="auto">
              <a:xfrm>
                <a:off x="1736" y="2072"/>
                <a:ext cx="55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Li</a:t>
                </a:r>
                <a:r>
                  <a:rPr lang="en-US" baseline="30000"/>
                  <a:t>+</a:t>
                </a:r>
                <a:r>
                  <a:rPr lang="en-US"/>
                  <a:t>  +</a:t>
                </a:r>
              </a:p>
            </p:txBody>
          </p:sp>
          <p:sp>
            <p:nvSpPr>
              <p:cNvPr id="24" name="Text Box 115"/>
              <p:cNvSpPr txBox="1">
                <a:spLocks noChangeArrowheads="1"/>
              </p:cNvSpPr>
              <p:nvPr/>
            </p:nvSpPr>
            <p:spPr bwMode="auto">
              <a:xfrm>
                <a:off x="3192" y="2063"/>
                <a:ext cx="34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Li</a:t>
                </a:r>
                <a:r>
                  <a:rPr lang="en-US" baseline="30000"/>
                  <a:t>+</a:t>
                </a:r>
                <a:endParaRPr lang="en-US"/>
              </a:p>
            </p:txBody>
          </p:sp>
          <p:grpSp>
            <p:nvGrpSpPr>
              <p:cNvPr id="25" name="Group 116"/>
              <p:cNvGrpSpPr>
                <a:grpSpLocks/>
              </p:cNvGrpSpPr>
              <p:nvPr/>
            </p:nvGrpSpPr>
            <p:grpSpPr bwMode="auto">
              <a:xfrm>
                <a:off x="3496" y="1984"/>
                <a:ext cx="440" cy="376"/>
                <a:chOff x="2856" y="353"/>
                <a:chExt cx="440" cy="376"/>
              </a:xfrm>
            </p:grpSpPr>
            <p:sp>
              <p:nvSpPr>
                <p:cNvPr id="26" name="Oval 117"/>
                <p:cNvSpPr>
                  <a:spLocks noChangeArrowheads="1"/>
                </p:cNvSpPr>
                <p:nvPr/>
              </p:nvSpPr>
              <p:spPr bwMode="auto">
                <a:xfrm>
                  <a:off x="3088" y="60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27" name="Group 118"/>
                <p:cNvGrpSpPr>
                  <a:grpSpLocks/>
                </p:cNvGrpSpPr>
                <p:nvPr/>
              </p:nvGrpSpPr>
              <p:grpSpPr bwMode="auto">
                <a:xfrm>
                  <a:off x="2856" y="432"/>
                  <a:ext cx="280" cy="297"/>
                  <a:chOff x="1440" y="2320"/>
                  <a:chExt cx="280" cy="297"/>
                </a:xfrm>
              </p:grpSpPr>
              <p:sp>
                <p:nvSpPr>
                  <p:cNvPr id="29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68" y="2329"/>
                    <a:ext cx="23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/>
                      <a:t>F</a:t>
                    </a:r>
                  </a:p>
                </p:txBody>
              </p:sp>
              <p:grpSp>
                <p:nvGrpSpPr>
                  <p:cNvPr id="3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440" y="240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38" name="Oval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9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31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32" name="Group 12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272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36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7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33" name="Group 12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52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34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5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28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105" y="353"/>
                  <a:ext cx="19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800"/>
                    <a:t>-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74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23" y="11663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Lattice Energy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431658" y="5001195"/>
            <a:ext cx="4065951" cy="1090529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Lattice energy (E) increases as Q increases and/or 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/>
              <a:t>as r decreases.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925765" y="4113109"/>
            <a:ext cx="3137251" cy="428528"/>
            <a:chOff x="3062" y="2471"/>
            <a:chExt cx="2037" cy="290"/>
          </a:xfrm>
        </p:grpSpPr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3062" y="24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u="sng"/>
                <a:t>cmpd</a:t>
              </a:r>
              <a:endParaRPr lang="en-US"/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3840" y="2471"/>
              <a:ext cx="12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u="sng"/>
                <a:t>lattice energy</a:t>
              </a:r>
              <a:endParaRPr lang="en-US"/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4901123" y="4503217"/>
            <a:ext cx="879416" cy="851144"/>
            <a:chOff x="3046" y="2735"/>
            <a:chExt cx="571" cy="576"/>
          </a:xfrm>
        </p:grpSpPr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3046" y="2735"/>
              <a:ext cx="5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/>
                <a:t>MgF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065" y="3023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/>
                <a:t>MgO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5015093" y="5709005"/>
            <a:ext cx="689979" cy="851144"/>
            <a:chOff x="3120" y="3551"/>
            <a:chExt cx="448" cy="576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3157" y="3551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/>
                <a:t>LiF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120" y="3839"/>
              <a:ext cx="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/>
                <a:t>LiCl</a:t>
              </a:r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6576787" y="4503217"/>
            <a:ext cx="837832" cy="851144"/>
            <a:chOff x="4134" y="2735"/>
            <a:chExt cx="544" cy="576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4134" y="2735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2957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4134" y="3023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3938</a:t>
              </a: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6610670" y="5709005"/>
            <a:ext cx="837832" cy="851144"/>
            <a:chOff x="4156" y="3551"/>
            <a:chExt cx="544" cy="576"/>
          </a:xfrm>
        </p:grpSpPr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4156" y="3551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>
                  <a:solidFill>
                    <a:srgbClr val="FF0000"/>
                  </a:solidFill>
                </a:rPr>
                <a:t>1036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4204" y="3839"/>
              <a:ext cx="4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/>
                <a:t>853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7590195" y="4503217"/>
            <a:ext cx="1356857" cy="851144"/>
            <a:chOff x="4792" y="2735"/>
            <a:chExt cx="881" cy="576"/>
          </a:xfrm>
        </p:grpSpPr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4792" y="2735"/>
              <a:ext cx="8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Q= +2,-1</a:t>
              </a: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4800" y="3023"/>
              <a:ext cx="8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>
                  <a:solidFill>
                    <a:srgbClr val="FF0000"/>
                  </a:solidFill>
                </a:rPr>
                <a:t>Q= +2,-2</a:t>
              </a:r>
            </a:p>
          </p:txBody>
        </p:sp>
      </p:grp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7511649" y="5889282"/>
            <a:ext cx="1467746" cy="42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r F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dirty="0"/>
              <a:t> &lt; r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  <a:endParaRPr lang="en-US" dirty="0"/>
          </a:p>
        </p:txBody>
      </p: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1364978" y="2626562"/>
            <a:ext cx="1549374" cy="743273"/>
            <a:chOff x="634" y="680"/>
            <a:chExt cx="1006" cy="503"/>
          </a:xfrm>
        </p:grpSpPr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634" y="793"/>
              <a:ext cx="5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E = k</a:t>
              </a:r>
            </a:p>
          </p:txBody>
        </p: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1095" y="680"/>
              <a:ext cx="545" cy="503"/>
              <a:chOff x="1505" y="1273"/>
              <a:chExt cx="545" cy="503"/>
            </a:xfrm>
          </p:grpSpPr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1505" y="1273"/>
                <a:ext cx="5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i="1" dirty="0"/>
                  <a:t>Q</a:t>
                </a:r>
                <a:r>
                  <a:rPr lang="en-US" baseline="-25000" dirty="0"/>
                  <a:t>+</a:t>
                </a:r>
                <a:r>
                  <a:rPr lang="en-US" i="1" dirty="0"/>
                  <a:t>Q</a:t>
                </a:r>
                <a:r>
                  <a:rPr lang="en-US" sz="3200" i="1" baseline="-25000" dirty="0"/>
                  <a:t>-</a:t>
                </a:r>
              </a:p>
            </p:txBody>
          </p:sp>
          <p:sp>
            <p:nvSpPr>
              <p:cNvPr id="23" name="Line 45"/>
              <p:cNvSpPr>
                <a:spLocks noChangeShapeType="1"/>
              </p:cNvSpPr>
              <p:nvPr/>
            </p:nvSpPr>
            <p:spPr bwMode="auto">
              <a:xfrm>
                <a:off x="1584" y="153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1676" y="1488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r</a:t>
                </a:r>
              </a:p>
            </p:txBody>
          </p:sp>
        </p:grpSp>
      </p:grp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863074" y="2376833"/>
            <a:ext cx="4075191" cy="42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/>
              <a:t>Q</a:t>
            </a:r>
            <a:r>
              <a:rPr lang="en-US" baseline="-25000" dirty="0"/>
              <a:t>+</a:t>
            </a:r>
            <a:r>
              <a:rPr lang="en-US" dirty="0"/>
              <a:t> is the charge on the </a:t>
            </a:r>
            <a:r>
              <a:rPr lang="en-US" dirty="0" err="1"/>
              <a:t>cation</a:t>
            </a:r>
            <a:endParaRPr lang="en-US" i="1" dirty="0"/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3863074" y="2802405"/>
            <a:ext cx="3981244" cy="42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/>
              <a:t>Q</a:t>
            </a:r>
            <a:r>
              <a:rPr lang="en-US" sz="3200" baseline="-25000" dirty="0"/>
              <a:t>-</a:t>
            </a:r>
            <a:r>
              <a:rPr lang="en-US" dirty="0"/>
              <a:t> is the charge on the anion</a:t>
            </a:r>
            <a:endParaRPr lang="en-US" i="1" dirty="0"/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3915438" y="3227977"/>
            <a:ext cx="4464845" cy="7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/>
              <a:t>r is the distance between the ion</a:t>
            </a:r>
          </a:p>
          <a:p>
            <a:pPr algn="l"/>
            <a:r>
              <a:rPr lang="en-US"/>
              <a:t>centers</a:t>
            </a: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283805" y="1241974"/>
            <a:ext cx="8723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b="1" i="1" dirty="0"/>
              <a:t>Lattice energy</a:t>
            </a:r>
            <a:r>
              <a:rPr lang="en-US" dirty="0"/>
              <a:t> (E) is the energy required to completely separate one mole of a solid ionic compound into gaseous ions.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473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660" y="64643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Lattice Energy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043608" y="824136"/>
            <a:ext cx="681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Born-Haber Cycle for Determining Lattice Energy</a:t>
            </a:r>
          </a:p>
        </p:txBody>
      </p:sp>
      <p:pic>
        <p:nvPicPr>
          <p:cNvPr id="50" name="Picture 13" descr="0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/>
          <a:stretch>
            <a:fillRect/>
          </a:stretch>
        </p:blipFill>
        <p:spPr bwMode="auto">
          <a:xfrm>
            <a:off x="1084316" y="1412776"/>
            <a:ext cx="7062936" cy="455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12"/>
          <p:cNvGrpSpPr>
            <a:grpSpLocks/>
          </p:cNvGrpSpPr>
          <p:nvPr/>
        </p:nvGrpSpPr>
        <p:grpSpPr bwMode="auto">
          <a:xfrm>
            <a:off x="1884422" y="6182321"/>
            <a:ext cx="5578475" cy="542925"/>
            <a:chOff x="1126" y="3856"/>
            <a:chExt cx="3514" cy="342"/>
          </a:xfrm>
        </p:grpSpPr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126" y="3910"/>
              <a:ext cx="35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dirty="0" err="1">
                  <a:latin typeface="Symbol" pitchFamily="18" charset="2"/>
                </a:rPr>
                <a:t>D</a:t>
              </a:r>
              <a:r>
                <a:rPr lang="en-US" dirty="0" err="1"/>
                <a:t>H</a:t>
              </a:r>
              <a:r>
                <a:rPr lang="en-US" baseline="-25000" dirty="0" err="1"/>
                <a:t>overall</a:t>
              </a:r>
              <a:r>
                <a:rPr lang="en-US" dirty="0"/>
                <a:t> = </a:t>
              </a:r>
              <a:r>
                <a:rPr lang="en-US" dirty="0">
                  <a:latin typeface="Symbol" pitchFamily="18" charset="2"/>
                </a:rPr>
                <a:t>D</a:t>
              </a:r>
              <a:r>
                <a:rPr lang="en-US" dirty="0"/>
                <a:t>H</a:t>
              </a:r>
              <a:r>
                <a:rPr lang="en-US" baseline="-25000" dirty="0"/>
                <a:t>1</a:t>
              </a:r>
              <a:r>
                <a:rPr lang="en-US" dirty="0"/>
                <a:t> + </a:t>
              </a:r>
              <a:r>
                <a:rPr lang="en-US" dirty="0">
                  <a:latin typeface="Symbol" pitchFamily="18" charset="2"/>
                </a:rPr>
                <a:t>D</a:t>
              </a:r>
              <a:r>
                <a:rPr lang="en-US" dirty="0"/>
                <a:t>H</a:t>
              </a:r>
              <a:r>
                <a:rPr lang="en-US" baseline="-25000" dirty="0"/>
                <a:t>2</a:t>
              </a:r>
              <a:r>
                <a:rPr lang="en-US" dirty="0"/>
                <a:t> + </a:t>
              </a:r>
              <a:r>
                <a:rPr lang="en-US" dirty="0">
                  <a:latin typeface="Symbol" pitchFamily="18" charset="2"/>
                </a:rPr>
                <a:t>D</a:t>
              </a:r>
              <a:r>
                <a:rPr lang="en-US" dirty="0"/>
                <a:t>H</a:t>
              </a:r>
              <a:r>
                <a:rPr lang="en-US" baseline="-25000" dirty="0"/>
                <a:t>3</a:t>
              </a:r>
              <a:r>
                <a:rPr lang="en-US" dirty="0"/>
                <a:t> + </a:t>
              </a:r>
              <a:r>
                <a:rPr lang="en-US" dirty="0">
                  <a:latin typeface="Symbol" pitchFamily="18" charset="2"/>
                </a:rPr>
                <a:t>D</a:t>
              </a:r>
              <a:r>
                <a:rPr lang="en-US" dirty="0"/>
                <a:t>H</a:t>
              </a:r>
              <a:r>
                <a:rPr lang="en-US" baseline="-25000" dirty="0"/>
                <a:t>4</a:t>
              </a:r>
              <a:r>
                <a:rPr lang="en-US" dirty="0"/>
                <a:t> + </a:t>
              </a:r>
              <a:r>
                <a:rPr lang="en-US" dirty="0">
                  <a:latin typeface="Symbol" pitchFamily="18" charset="2"/>
                </a:rPr>
                <a:t>D</a:t>
              </a:r>
              <a:r>
                <a:rPr lang="en-US" dirty="0"/>
                <a:t>H</a:t>
              </a:r>
              <a:r>
                <a:rPr lang="en-US" baseline="-25000" dirty="0"/>
                <a:t>5</a:t>
              </a:r>
              <a:endParaRPr lang="en-US" dirty="0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392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o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403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o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59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o</a:t>
              </a:r>
            </a:p>
          </p:txBody>
        </p: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3315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/>
                <a:t>o</a:t>
              </a: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763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o</a:t>
              </a: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2219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1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 covalent Bond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4038" y="1052736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/>
              <a:t>A </a:t>
            </a:r>
            <a:r>
              <a:rPr lang="en-US" b="1" i="1" dirty="0"/>
              <a:t>covalent bond</a:t>
            </a:r>
            <a:r>
              <a:rPr lang="en-US" dirty="0"/>
              <a:t> is a chemical bond in which two or more electrons are shared by two atoms.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0901" y="2095421"/>
            <a:ext cx="8322765" cy="4445074"/>
            <a:chOff x="161925" y="1524000"/>
            <a:chExt cx="8947150" cy="480060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39725" y="1524000"/>
              <a:ext cx="6483350" cy="1636713"/>
              <a:chOff x="96" y="192"/>
              <a:chExt cx="4084" cy="1031"/>
            </a:xfrm>
          </p:grpSpPr>
          <p:sp>
            <p:nvSpPr>
              <p:cNvPr id="154" name="Text Box 4"/>
              <p:cNvSpPr txBox="1">
                <a:spLocks noChangeArrowheads="1"/>
              </p:cNvSpPr>
              <p:nvPr/>
            </p:nvSpPr>
            <p:spPr bwMode="auto">
              <a:xfrm>
                <a:off x="658" y="192"/>
                <a:ext cx="352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dirty="0">
                    <a:solidFill>
                      <a:schemeClr val="accent2"/>
                    </a:solidFill>
                  </a:rPr>
                  <a:t>Why should two atoms share electrons?</a:t>
                </a:r>
              </a:p>
            </p:txBody>
          </p:sp>
          <p:graphicFrame>
            <p:nvGraphicFramePr>
              <p:cNvPr id="155" name="Object 5"/>
              <p:cNvGraphicFramePr>
                <a:graphicFrameLocks noChangeAspect="1"/>
              </p:cNvGraphicFramePr>
              <p:nvPr/>
            </p:nvGraphicFramePr>
            <p:xfrm>
              <a:off x="96" y="192"/>
              <a:ext cx="539" cy="10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9" name="Clip" r:id="rId3" imgW="856615" imgH="1637665" progId="MS_ClipArt_Gallery.2">
                      <p:embed/>
                    </p:oleObj>
                  </mc:Choice>
                  <mc:Fallback>
                    <p:oleObj name="Clip" r:id="rId3" imgW="856615" imgH="1637665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92"/>
                            <a:ext cx="539" cy="10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614613" y="2362200"/>
              <a:ext cx="444500" cy="471488"/>
              <a:chOff x="1440" y="2320"/>
              <a:chExt cx="280" cy="297"/>
            </a:xfrm>
          </p:grpSpPr>
          <p:sp>
            <p:nvSpPr>
              <p:cNvPr id="143" name="Text Box 9"/>
              <p:cNvSpPr txBox="1">
                <a:spLocks noChangeArrowheads="1"/>
              </p:cNvSpPr>
              <p:nvPr/>
            </p:nvSpPr>
            <p:spPr bwMode="auto">
              <a:xfrm>
                <a:off x="1468" y="232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  <p:grpSp>
            <p:nvGrpSpPr>
              <p:cNvPr id="144" name="Group 10"/>
              <p:cNvGrpSpPr>
                <a:grpSpLocks/>
              </p:cNvGrpSpPr>
              <p:nvPr/>
            </p:nvGrpSpPr>
            <p:grpSpPr bwMode="auto">
              <a:xfrm>
                <a:off x="1440" y="2400"/>
                <a:ext cx="48" cy="144"/>
                <a:chOff x="1440" y="2400"/>
                <a:chExt cx="48" cy="144"/>
              </a:xfrm>
            </p:grpSpPr>
            <p:sp>
              <p:nvSpPr>
                <p:cNvPr id="152" name="Oval 1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53" name="Oval 1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145" name="Oval 13"/>
              <p:cNvSpPr>
                <a:spLocks noChangeArrowheads="1"/>
              </p:cNvSpPr>
              <p:nvPr/>
            </p:nvSpPr>
            <p:spPr bwMode="auto">
              <a:xfrm>
                <a:off x="1672" y="24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46" name="Group 14"/>
              <p:cNvGrpSpPr>
                <a:grpSpLocks/>
              </p:cNvGrpSpPr>
              <p:nvPr/>
            </p:nvGrpSpPr>
            <p:grpSpPr bwMode="auto">
              <a:xfrm rot="5400000">
                <a:off x="1552" y="2272"/>
                <a:ext cx="48" cy="144"/>
                <a:chOff x="1440" y="2400"/>
                <a:chExt cx="48" cy="144"/>
              </a:xfrm>
            </p:grpSpPr>
            <p:sp>
              <p:nvSpPr>
                <p:cNvPr id="150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51" name="Oval 1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47" name="Group 17"/>
              <p:cNvGrpSpPr>
                <a:grpSpLocks/>
              </p:cNvGrpSpPr>
              <p:nvPr/>
            </p:nvGrpSpPr>
            <p:grpSpPr bwMode="auto">
              <a:xfrm rot="5400000">
                <a:off x="1552" y="2520"/>
                <a:ext cx="48" cy="144"/>
                <a:chOff x="1440" y="2400"/>
                <a:chExt cx="48" cy="144"/>
              </a:xfrm>
            </p:grpSpPr>
            <p:sp>
              <p:nvSpPr>
                <p:cNvPr id="148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9" name="Oval 1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9" name="Group 159"/>
            <p:cNvGrpSpPr>
              <a:grpSpLocks/>
            </p:cNvGrpSpPr>
            <p:nvPr/>
          </p:nvGrpSpPr>
          <p:grpSpPr bwMode="auto">
            <a:xfrm>
              <a:off x="3303588" y="2362200"/>
              <a:ext cx="1039812" cy="471488"/>
              <a:chOff x="2081" y="1488"/>
              <a:chExt cx="655" cy="297"/>
            </a:xfrm>
          </p:grpSpPr>
          <p:grpSp>
            <p:nvGrpSpPr>
              <p:cNvPr id="130" name="Group 32"/>
              <p:cNvGrpSpPr>
                <a:grpSpLocks/>
              </p:cNvGrpSpPr>
              <p:nvPr/>
            </p:nvGrpSpPr>
            <p:grpSpPr bwMode="auto">
              <a:xfrm>
                <a:off x="2464" y="1488"/>
                <a:ext cx="272" cy="297"/>
                <a:chOff x="2272" y="2160"/>
                <a:chExt cx="272" cy="297"/>
              </a:xfrm>
            </p:grpSpPr>
            <p:sp>
              <p:nvSpPr>
                <p:cNvPr id="13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292" y="2169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F</a:t>
                  </a:r>
                </a:p>
              </p:txBody>
            </p:sp>
            <p:grpSp>
              <p:nvGrpSpPr>
                <p:cNvPr id="133" name="Group 22"/>
                <p:cNvGrpSpPr>
                  <a:grpSpLocks/>
                </p:cNvGrpSpPr>
                <p:nvPr/>
              </p:nvGrpSpPr>
              <p:grpSpPr bwMode="auto">
                <a:xfrm>
                  <a:off x="2496" y="2240"/>
                  <a:ext cx="48" cy="144"/>
                  <a:chOff x="1440" y="2400"/>
                  <a:chExt cx="48" cy="144"/>
                </a:xfrm>
              </p:grpSpPr>
              <p:sp>
                <p:nvSpPr>
                  <p:cNvPr id="14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4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34" name="Oval 25"/>
                <p:cNvSpPr>
                  <a:spLocks noChangeArrowheads="1"/>
                </p:cNvSpPr>
                <p:nvPr/>
              </p:nvSpPr>
              <p:spPr bwMode="auto">
                <a:xfrm>
                  <a:off x="2272" y="2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35" name="Group 26"/>
                <p:cNvGrpSpPr>
                  <a:grpSpLocks/>
                </p:cNvGrpSpPr>
                <p:nvPr/>
              </p:nvGrpSpPr>
              <p:grpSpPr bwMode="auto">
                <a:xfrm rot="5400000">
                  <a:off x="2376" y="2112"/>
                  <a:ext cx="48" cy="144"/>
                  <a:chOff x="1440" y="2400"/>
                  <a:chExt cx="48" cy="144"/>
                </a:xfrm>
              </p:grpSpPr>
              <p:sp>
                <p:nvSpPr>
                  <p:cNvPr id="13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4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36" name="Group 29"/>
                <p:cNvGrpSpPr>
                  <a:grpSpLocks/>
                </p:cNvGrpSpPr>
                <p:nvPr/>
              </p:nvGrpSpPr>
              <p:grpSpPr bwMode="auto">
                <a:xfrm rot="5400000">
                  <a:off x="2376" y="2360"/>
                  <a:ext cx="48" cy="144"/>
                  <a:chOff x="1440" y="2400"/>
                  <a:chExt cx="48" cy="144"/>
                </a:xfrm>
              </p:grpSpPr>
              <p:sp>
                <p:nvSpPr>
                  <p:cNvPr id="13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38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131" name="Text Box 33"/>
              <p:cNvSpPr txBox="1">
                <a:spLocks noChangeArrowheads="1"/>
              </p:cNvSpPr>
              <p:nvPr/>
            </p:nvSpPr>
            <p:spPr bwMode="auto">
              <a:xfrm>
                <a:off x="2081" y="149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+</a:t>
                </a:r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2501900" y="2273300"/>
              <a:ext cx="685800" cy="1155700"/>
              <a:chOff x="1576" y="1432"/>
              <a:chExt cx="432" cy="728"/>
            </a:xfrm>
          </p:grpSpPr>
          <p:sp>
            <p:nvSpPr>
              <p:cNvPr id="128" name="Oval 34"/>
              <p:cNvSpPr>
                <a:spLocks noChangeArrowheads="1"/>
              </p:cNvSpPr>
              <p:nvPr/>
            </p:nvSpPr>
            <p:spPr bwMode="auto">
              <a:xfrm>
                <a:off x="1576" y="1432"/>
                <a:ext cx="432" cy="43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9" name="Text Box 36"/>
              <p:cNvSpPr txBox="1">
                <a:spLocks noChangeArrowheads="1"/>
              </p:cNvSpPr>
              <p:nvPr/>
            </p:nvSpPr>
            <p:spPr bwMode="auto">
              <a:xfrm>
                <a:off x="1606" y="1872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7e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3784600" y="2273300"/>
              <a:ext cx="685800" cy="1155700"/>
              <a:chOff x="1576" y="1432"/>
              <a:chExt cx="432" cy="728"/>
            </a:xfrm>
          </p:grpSpPr>
          <p:sp>
            <p:nvSpPr>
              <p:cNvPr id="126" name="Oval 39"/>
              <p:cNvSpPr>
                <a:spLocks noChangeArrowheads="1"/>
              </p:cNvSpPr>
              <p:nvPr/>
            </p:nvSpPr>
            <p:spPr bwMode="auto">
              <a:xfrm>
                <a:off x="1576" y="1432"/>
                <a:ext cx="432" cy="43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7" name="Text Box 40"/>
              <p:cNvSpPr txBox="1">
                <a:spLocks noChangeArrowheads="1"/>
              </p:cNvSpPr>
              <p:nvPr/>
            </p:nvSpPr>
            <p:spPr bwMode="auto">
              <a:xfrm>
                <a:off x="1606" y="1872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7e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4572000" y="2590800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13" name="Group 160"/>
            <p:cNvGrpSpPr>
              <a:grpSpLocks/>
            </p:cNvGrpSpPr>
            <p:nvPr/>
          </p:nvGrpSpPr>
          <p:grpSpPr bwMode="auto">
            <a:xfrm>
              <a:off x="5575300" y="2362200"/>
              <a:ext cx="800100" cy="471488"/>
              <a:chOff x="3512" y="1488"/>
              <a:chExt cx="504" cy="297"/>
            </a:xfrm>
          </p:grpSpPr>
          <p:grpSp>
            <p:nvGrpSpPr>
              <p:cNvPr id="102" name="Group 42"/>
              <p:cNvGrpSpPr>
                <a:grpSpLocks/>
              </p:cNvGrpSpPr>
              <p:nvPr/>
            </p:nvGrpSpPr>
            <p:grpSpPr bwMode="auto">
              <a:xfrm>
                <a:off x="3512" y="1488"/>
                <a:ext cx="280" cy="297"/>
                <a:chOff x="1440" y="2320"/>
                <a:chExt cx="280" cy="297"/>
              </a:xfrm>
            </p:grpSpPr>
            <p:sp>
              <p:nvSpPr>
                <p:cNvPr id="11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468" y="2329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F</a:t>
                  </a:r>
                </a:p>
              </p:txBody>
            </p:sp>
            <p:grpSp>
              <p:nvGrpSpPr>
                <p:cNvPr id="116" name="Group 44"/>
                <p:cNvGrpSpPr>
                  <a:grpSpLocks/>
                </p:cNvGrpSpPr>
                <p:nvPr/>
              </p:nvGrpSpPr>
              <p:grpSpPr bwMode="auto">
                <a:xfrm>
                  <a:off x="1440" y="2400"/>
                  <a:ext cx="48" cy="144"/>
                  <a:chOff x="1440" y="2400"/>
                  <a:chExt cx="48" cy="144"/>
                </a:xfrm>
              </p:grpSpPr>
              <p:sp>
                <p:nvSpPr>
                  <p:cNvPr id="124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2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17" name="Oval 47"/>
                <p:cNvSpPr>
                  <a:spLocks noChangeArrowheads="1"/>
                </p:cNvSpPr>
                <p:nvPr/>
              </p:nvSpPr>
              <p:spPr bwMode="auto">
                <a:xfrm>
                  <a:off x="1672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18" name="Group 48"/>
                <p:cNvGrpSpPr>
                  <a:grpSpLocks/>
                </p:cNvGrpSpPr>
                <p:nvPr/>
              </p:nvGrpSpPr>
              <p:grpSpPr bwMode="auto">
                <a:xfrm rot="5400000">
                  <a:off x="1552" y="2272"/>
                  <a:ext cx="48" cy="144"/>
                  <a:chOff x="1440" y="2400"/>
                  <a:chExt cx="48" cy="144"/>
                </a:xfrm>
              </p:grpSpPr>
              <p:sp>
                <p:nvSpPr>
                  <p:cNvPr id="12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2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19" name="Group 51"/>
                <p:cNvGrpSpPr>
                  <a:grpSpLocks/>
                </p:cNvGrpSpPr>
                <p:nvPr/>
              </p:nvGrpSpPr>
              <p:grpSpPr bwMode="auto">
                <a:xfrm rot="5400000">
                  <a:off x="1552" y="2520"/>
                  <a:ext cx="48" cy="144"/>
                  <a:chOff x="1440" y="2400"/>
                  <a:chExt cx="48" cy="144"/>
                </a:xfrm>
              </p:grpSpPr>
              <p:sp>
                <p:nvSpPr>
                  <p:cNvPr id="120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21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103" name="Group 54"/>
              <p:cNvGrpSpPr>
                <a:grpSpLocks/>
              </p:cNvGrpSpPr>
              <p:nvPr/>
            </p:nvGrpSpPr>
            <p:grpSpPr bwMode="auto">
              <a:xfrm>
                <a:off x="3744" y="1488"/>
                <a:ext cx="272" cy="297"/>
                <a:chOff x="2272" y="2160"/>
                <a:chExt cx="272" cy="297"/>
              </a:xfrm>
            </p:grpSpPr>
            <p:sp>
              <p:nvSpPr>
                <p:cNvPr id="10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292" y="2169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F</a:t>
                  </a:r>
                </a:p>
              </p:txBody>
            </p:sp>
            <p:grpSp>
              <p:nvGrpSpPr>
                <p:cNvPr id="105" name="Group 56"/>
                <p:cNvGrpSpPr>
                  <a:grpSpLocks/>
                </p:cNvGrpSpPr>
                <p:nvPr/>
              </p:nvGrpSpPr>
              <p:grpSpPr bwMode="auto">
                <a:xfrm>
                  <a:off x="2496" y="2240"/>
                  <a:ext cx="48" cy="144"/>
                  <a:chOff x="1440" y="2400"/>
                  <a:chExt cx="48" cy="144"/>
                </a:xfrm>
              </p:grpSpPr>
              <p:sp>
                <p:nvSpPr>
                  <p:cNvPr id="1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6" name="Oval 59"/>
                <p:cNvSpPr>
                  <a:spLocks noChangeArrowheads="1"/>
                </p:cNvSpPr>
                <p:nvPr/>
              </p:nvSpPr>
              <p:spPr bwMode="auto">
                <a:xfrm>
                  <a:off x="2272" y="2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07" name="Group 60"/>
                <p:cNvGrpSpPr>
                  <a:grpSpLocks/>
                </p:cNvGrpSpPr>
                <p:nvPr/>
              </p:nvGrpSpPr>
              <p:grpSpPr bwMode="auto">
                <a:xfrm rot="5400000">
                  <a:off x="2376" y="2112"/>
                  <a:ext cx="48" cy="144"/>
                  <a:chOff x="1440" y="2400"/>
                  <a:chExt cx="48" cy="144"/>
                </a:xfrm>
              </p:grpSpPr>
              <p:sp>
                <p:nvSpPr>
                  <p:cNvPr id="11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8" name="Group 63"/>
                <p:cNvGrpSpPr>
                  <a:grpSpLocks/>
                </p:cNvGrpSpPr>
                <p:nvPr/>
              </p:nvGrpSpPr>
              <p:grpSpPr bwMode="auto">
                <a:xfrm rot="5400000">
                  <a:off x="2376" y="2360"/>
                  <a:ext cx="48" cy="144"/>
                  <a:chOff x="1440" y="2400"/>
                  <a:chExt cx="48" cy="144"/>
                </a:xfrm>
              </p:grpSpPr>
              <p:sp>
                <p:nvSpPr>
                  <p:cNvPr id="109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1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grpSp>
          <p:nvGrpSpPr>
            <p:cNvPr id="14" name="Group 66"/>
            <p:cNvGrpSpPr>
              <a:grpSpLocks/>
            </p:cNvGrpSpPr>
            <p:nvPr/>
          </p:nvGrpSpPr>
          <p:grpSpPr bwMode="auto">
            <a:xfrm>
              <a:off x="5384800" y="2286000"/>
              <a:ext cx="685800" cy="1155700"/>
              <a:chOff x="1576" y="1432"/>
              <a:chExt cx="432" cy="728"/>
            </a:xfrm>
          </p:grpSpPr>
          <p:sp>
            <p:nvSpPr>
              <p:cNvPr id="100" name="Oval 67"/>
              <p:cNvSpPr>
                <a:spLocks noChangeArrowheads="1"/>
              </p:cNvSpPr>
              <p:nvPr/>
            </p:nvSpPr>
            <p:spPr bwMode="auto">
              <a:xfrm>
                <a:off x="1576" y="1432"/>
                <a:ext cx="432" cy="43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1" name="Text Box 68"/>
              <p:cNvSpPr txBox="1">
                <a:spLocks noChangeArrowheads="1"/>
              </p:cNvSpPr>
              <p:nvPr/>
            </p:nvSpPr>
            <p:spPr bwMode="auto">
              <a:xfrm>
                <a:off x="1606" y="1872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5918200" y="2286000"/>
              <a:ext cx="685800" cy="1155700"/>
              <a:chOff x="1576" y="1432"/>
              <a:chExt cx="432" cy="728"/>
            </a:xfrm>
          </p:grpSpPr>
          <p:sp>
            <p:nvSpPr>
              <p:cNvPr id="98" name="Oval 70"/>
              <p:cNvSpPr>
                <a:spLocks noChangeArrowheads="1"/>
              </p:cNvSpPr>
              <p:nvPr/>
            </p:nvSpPr>
            <p:spPr bwMode="auto">
              <a:xfrm>
                <a:off x="1576" y="1432"/>
                <a:ext cx="432" cy="43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9" name="Text Box 71"/>
              <p:cNvSpPr txBox="1">
                <a:spLocks noChangeArrowheads="1"/>
              </p:cNvSpPr>
              <p:nvPr/>
            </p:nvSpPr>
            <p:spPr bwMode="auto">
              <a:xfrm>
                <a:off x="1606" y="1872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125"/>
            <p:cNvGrpSpPr>
              <a:grpSpLocks/>
            </p:cNvGrpSpPr>
            <p:nvPr/>
          </p:nvGrpSpPr>
          <p:grpSpPr bwMode="auto">
            <a:xfrm>
              <a:off x="2016125" y="5559425"/>
              <a:ext cx="800100" cy="473075"/>
              <a:chOff x="2160" y="2583"/>
              <a:chExt cx="504" cy="298"/>
            </a:xfrm>
          </p:grpSpPr>
          <p:grpSp>
            <p:nvGrpSpPr>
              <p:cNvPr id="74" name="Group 72"/>
              <p:cNvGrpSpPr>
                <a:grpSpLocks/>
              </p:cNvGrpSpPr>
              <p:nvPr/>
            </p:nvGrpSpPr>
            <p:grpSpPr bwMode="auto">
              <a:xfrm>
                <a:off x="2160" y="2583"/>
                <a:ext cx="280" cy="297"/>
                <a:chOff x="1440" y="2320"/>
                <a:chExt cx="280" cy="297"/>
              </a:xfrm>
            </p:grpSpPr>
            <p:sp>
              <p:nvSpPr>
                <p:cNvPr id="8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468" y="2329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F</a:t>
                  </a:r>
                </a:p>
              </p:txBody>
            </p:sp>
            <p:grpSp>
              <p:nvGrpSpPr>
                <p:cNvPr id="88" name="Group 74"/>
                <p:cNvGrpSpPr>
                  <a:grpSpLocks/>
                </p:cNvGrpSpPr>
                <p:nvPr/>
              </p:nvGrpSpPr>
              <p:grpSpPr bwMode="auto">
                <a:xfrm>
                  <a:off x="1440" y="2400"/>
                  <a:ext cx="48" cy="144"/>
                  <a:chOff x="1440" y="2400"/>
                  <a:chExt cx="48" cy="144"/>
                </a:xfrm>
              </p:grpSpPr>
              <p:sp>
                <p:nvSpPr>
                  <p:cNvPr id="9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97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89" name="Oval 77"/>
                <p:cNvSpPr>
                  <a:spLocks noChangeArrowheads="1"/>
                </p:cNvSpPr>
                <p:nvPr/>
              </p:nvSpPr>
              <p:spPr bwMode="auto">
                <a:xfrm>
                  <a:off x="1672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90" name="Group 78"/>
                <p:cNvGrpSpPr>
                  <a:grpSpLocks/>
                </p:cNvGrpSpPr>
                <p:nvPr/>
              </p:nvGrpSpPr>
              <p:grpSpPr bwMode="auto">
                <a:xfrm rot="5400000">
                  <a:off x="1552" y="2272"/>
                  <a:ext cx="48" cy="144"/>
                  <a:chOff x="1440" y="2400"/>
                  <a:chExt cx="48" cy="144"/>
                </a:xfrm>
              </p:grpSpPr>
              <p:sp>
                <p:nvSpPr>
                  <p:cNvPr id="94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95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1" name="Group 81"/>
                <p:cNvGrpSpPr>
                  <a:grpSpLocks/>
                </p:cNvGrpSpPr>
                <p:nvPr/>
              </p:nvGrpSpPr>
              <p:grpSpPr bwMode="auto">
                <a:xfrm rot="5400000">
                  <a:off x="1552" y="2520"/>
                  <a:ext cx="48" cy="144"/>
                  <a:chOff x="1440" y="2400"/>
                  <a:chExt cx="48" cy="144"/>
                </a:xfrm>
              </p:grpSpPr>
              <p:sp>
                <p:nvSpPr>
                  <p:cNvPr id="9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9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75" name="Group 84"/>
              <p:cNvGrpSpPr>
                <a:grpSpLocks/>
              </p:cNvGrpSpPr>
              <p:nvPr/>
            </p:nvGrpSpPr>
            <p:grpSpPr bwMode="auto">
              <a:xfrm>
                <a:off x="2392" y="2584"/>
                <a:ext cx="272" cy="297"/>
                <a:chOff x="2272" y="2160"/>
                <a:chExt cx="272" cy="297"/>
              </a:xfrm>
            </p:grpSpPr>
            <p:sp>
              <p:nvSpPr>
                <p:cNvPr id="76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292" y="2169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F</a:t>
                  </a:r>
                </a:p>
              </p:txBody>
            </p:sp>
            <p:grpSp>
              <p:nvGrpSpPr>
                <p:cNvPr id="77" name="Group 86"/>
                <p:cNvGrpSpPr>
                  <a:grpSpLocks/>
                </p:cNvGrpSpPr>
                <p:nvPr/>
              </p:nvGrpSpPr>
              <p:grpSpPr bwMode="auto">
                <a:xfrm>
                  <a:off x="2496" y="2240"/>
                  <a:ext cx="48" cy="144"/>
                  <a:chOff x="1440" y="2400"/>
                  <a:chExt cx="48" cy="144"/>
                </a:xfrm>
              </p:grpSpPr>
              <p:sp>
                <p:nvSpPr>
                  <p:cNvPr id="85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86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78" name="Oval 89"/>
                <p:cNvSpPr>
                  <a:spLocks noChangeArrowheads="1"/>
                </p:cNvSpPr>
                <p:nvPr/>
              </p:nvSpPr>
              <p:spPr bwMode="auto">
                <a:xfrm>
                  <a:off x="2272" y="2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79" name="Group 90"/>
                <p:cNvGrpSpPr>
                  <a:grpSpLocks/>
                </p:cNvGrpSpPr>
                <p:nvPr/>
              </p:nvGrpSpPr>
              <p:grpSpPr bwMode="auto">
                <a:xfrm rot="5400000">
                  <a:off x="2376" y="2112"/>
                  <a:ext cx="48" cy="144"/>
                  <a:chOff x="1440" y="2400"/>
                  <a:chExt cx="48" cy="144"/>
                </a:xfrm>
              </p:grpSpPr>
              <p:sp>
                <p:nvSpPr>
                  <p:cNvPr id="83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8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80" name="Group 93"/>
                <p:cNvGrpSpPr>
                  <a:grpSpLocks/>
                </p:cNvGrpSpPr>
                <p:nvPr/>
              </p:nvGrpSpPr>
              <p:grpSpPr bwMode="auto">
                <a:xfrm rot="5400000">
                  <a:off x="2376" y="2360"/>
                  <a:ext cx="48" cy="144"/>
                  <a:chOff x="1440" y="2400"/>
                  <a:chExt cx="48" cy="144"/>
                </a:xfrm>
              </p:grpSpPr>
              <p:sp>
                <p:nvSpPr>
                  <p:cNvPr id="81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8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</p:grp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5924550" y="4518025"/>
              <a:ext cx="1238250" cy="473075"/>
              <a:chOff x="3216" y="2582"/>
              <a:chExt cx="780" cy="298"/>
            </a:xfrm>
          </p:grpSpPr>
          <p:grpSp>
            <p:nvGrpSpPr>
              <p:cNvPr id="51" name="Group 121"/>
              <p:cNvGrpSpPr>
                <a:grpSpLocks/>
              </p:cNvGrpSpPr>
              <p:nvPr/>
            </p:nvGrpSpPr>
            <p:grpSpPr bwMode="auto">
              <a:xfrm>
                <a:off x="3216" y="2582"/>
                <a:ext cx="261" cy="297"/>
                <a:chOff x="3216" y="2582"/>
                <a:chExt cx="261" cy="297"/>
              </a:xfrm>
            </p:grpSpPr>
            <p:sp>
              <p:nvSpPr>
                <p:cNvPr id="64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244" y="2591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F</a:t>
                  </a:r>
                </a:p>
              </p:txBody>
            </p:sp>
            <p:grpSp>
              <p:nvGrpSpPr>
                <p:cNvPr id="65" name="Group 99"/>
                <p:cNvGrpSpPr>
                  <a:grpSpLocks/>
                </p:cNvGrpSpPr>
                <p:nvPr/>
              </p:nvGrpSpPr>
              <p:grpSpPr bwMode="auto">
                <a:xfrm>
                  <a:off x="3216" y="2662"/>
                  <a:ext cx="48" cy="144"/>
                  <a:chOff x="1440" y="2400"/>
                  <a:chExt cx="48" cy="144"/>
                </a:xfrm>
              </p:grpSpPr>
              <p:sp>
                <p:nvSpPr>
                  <p:cNvPr id="72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3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66" name="Group 103"/>
                <p:cNvGrpSpPr>
                  <a:grpSpLocks/>
                </p:cNvGrpSpPr>
                <p:nvPr/>
              </p:nvGrpSpPr>
              <p:grpSpPr bwMode="auto">
                <a:xfrm rot="5400000">
                  <a:off x="3328" y="2534"/>
                  <a:ext cx="48" cy="144"/>
                  <a:chOff x="1440" y="2400"/>
                  <a:chExt cx="48" cy="144"/>
                </a:xfrm>
              </p:grpSpPr>
              <p:sp>
                <p:nvSpPr>
                  <p:cNvPr id="7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7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67" name="Group 106"/>
                <p:cNvGrpSpPr>
                  <a:grpSpLocks/>
                </p:cNvGrpSpPr>
                <p:nvPr/>
              </p:nvGrpSpPr>
              <p:grpSpPr bwMode="auto">
                <a:xfrm rot="5400000">
                  <a:off x="3328" y="2782"/>
                  <a:ext cx="48" cy="144"/>
                  <a:chOff x="1440" y="2400"/>
                  <a:chExt cx="48" cy="144"/>
                </a:xfrm>
              </p:grpSpPr>
              <p:sp>
                <p:nvSpPr>
                  <p:cNvPr id="6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69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52" name="Group 122"/>
              <p:cNvGrpSpPr>
                <a:grpSpLocks/>
              </p:cNvGrpSpPr>
              <p:nvPr/>
            </p:nvGrpSpPr>
            <p:grpSpPr bwMode="auto">
              <a:xfrm>
                <a:off x="3744" y="2583"/>
                <a:ext cx="252" cy="297"/>
                <a:chOff x="3972" y="2583"/>
                <a:chExt cx="252" cy="297"/>
              </a:xfrm>
            </p:grpSpPr>
            <p:sp>
              <p:nvSpPr>
                <p:cNvPr id="5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972" y="2592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F</a:t>
                  </a:r>
                </a:p>
              </p:txBody>
            </p:sp>
            <p:grpSp>
              <p:nvGrpSpPr>
                <p:cNvPr id="55" name="Group 111"/>
                <p:cNvGrpSpPr>
                  <a:grpSpLocks/>
                </p:cNvGrpSpPr>
                <p:nvPr/>
              </p:nvGrpSpPr>
              <p:grpSpPr bwMode="auto">
                <a:xfrm>
                  <a:off x="4176" y="2663"/>
                  <a:ext cx="48" cy="144"/>
                  <a:chOff x="1440" y="2400"/>
                  <a:chExt cx="48" cy="144"/>
                </a:xfrm>
              </p:grpSpPr>
              <p:sp>
                <p:nvSpPr>
                  <p:cNvPr id="6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63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56" name="Group 115"/>
                <p:cNvGrpSpPr>
                  <a:grpSpLocks/>
                </p:cNvGrpSpPr>
                <p:nvPr/>
              </p:nvGrpSpPr>
              <p:grpSpPr bwMode="auto">
                <a:xfrm rot="5400000">
                  <a:off x="4056" y="2535"/>
                  <a:ext cx="48" cy="144"/>
                  <a:chOff x="1440" y="2400"/>
                  <a:chExt cx="48" cy="144"/>
                </a:xfrm>
              </p:grpSpPr>
              <p:sp>
                <p:nvSpPr>
                  <p:cNvPr id="60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61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57" name="Group 118"/>
                <p:cNvGrpSpPr>
                  <a:grpSpLocks/>
                </p:cNvGrpSpPr>
                <p:nvPr/>
              </p:nvGrpSpPr>
              <p:grpSpPr bwMode="auto">
                <a:xfrm rot="5400000">
                  <a:off x="4056" y="2783"/>
                  <a:ext cx="48" cy="144"/>
                  <a:chOff x="1440" y="2400"/>
                  <a:chExt cx="48" cy="144"/>
                </a:xfrm>
              </p:grpSpPr>
              <p:sp>
                <p:nvSpPr>
                  <p:cNvPr id="58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9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53" name="Line 123"/>
              <p:cNvSpPr>
                <a:spLocks noChangeShapeType="1"/>
              </p:cNvSpPr>
              <p:nvPr/>
            </p:nvSpPr>
            <p:spPr bwMode="auto">
              <a:xfrm>
                <a:off x="3467" y="2731"/>
                <a:ext cx="28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8" name="Text Box 126"/>
            <p:cNvSpPr txBox="1">
              <a:spLocks noChangeArrowheads="1"/>
            </p:cNvSpPr>
            <p:nvPr/>
          </p:nvSpPr>
          <p:spPr bwMode="auto">
            <a:xfrm>
              <a:off x="3106738" y="3697288"/>
              <a:ext cx="2955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Lewis structure of F</a:t>
              </a:r>
              <a:r>
                <a:rPr lang="en-US" baseline="-25000"/>
                <a:t>2</a:t>
              </a:r>
              <a:endParaRPr lang="en-US"/>
            </a:p>
          </p:txBody>
        </p:sp>
        <p:grpSp>
          <p:nvGrpSpPr>
            <p:cNvPr id="19" name="Group 158"/>
            <p:cNvGrpSpPr>
              <a:grpSpLocks/>
            </p:cNvGrpSpPr>
            <p:nvPr/>
          </p:nvGrpSpPr>
          <p:grpSpPr bwMode="auto">
            <a:xfrm>
              <a:off x="161925" y="4267200"/>
              <a:ext cx="8947150" cy="2057400"/>
              <a:chOff x="102" y="2688"/>
              <a:chExt cx="5636" cy="1296"/>
            </a:xfrm>
          </p:grpSpPr>
          <p:grpSp>
            <p:nvGrpSpPr>
              <p:cNvPr id="28" name="Group 150"/>
              <p:cNvGrpSpPr>
                <a:grpSpLocks/>
              </p:cNvGrpSpPr>
              <p:nvPr/>
            </p:nvGrpSpPr>
            <p:grpSpPr bwMode="auto">
              <a:xfrm>
                <a:off x="4416" y="2688"/>
                <a:ext cx="1322" cy="640"/>
                <a:chOff x="4416" y="2688"/>
                <a:chExt cx="1322" cy="640"/>
              </a:xfrm>
            </p:grpSpPr>
            <p:grpSp>
              <p:nvGrpSpPr>
                <p:cNvPr id="46" name="Group 134"/>
                <p:cNvGrpSpPr>
                  <a:grpSpLocks/>
                </p:cNvGrpSpPr>
                <p:nvPr/>
              </p:nvGrpSpPr>
              <p:grpSpPr bwMode="auto">
                <a:xfrm>
                  <a:off x="4416" y="2688"/>
                  <a:ext cx="528" cy="640"/>
                  <a:chOff x="4416" y="2904"/>
                  <a:chExt cx="528" cy="640"/>
                </a:xfrm>
              </p:grpSpPr>
              <p:sp>
                <p:nvSpPr>
                  <p:cNvPr id="48" name="Freeform 128"/>
                  <p:cNvSpPr>
                    <a:spLocks/>
                  </p:cNvSpPr>
                  <p:nvPr/>
                </p:nvSpPr>
                <p:spPr bwMode="auto">
                  <a:xfrm>
                    <a:off x="4416" y="2904"/>
                    <a:ext cx="528" cy="264"/>
                  </a:xfrm>
                  <a:custGeom>
                    <a:avLst/>
                    <a:gdLst>
                      <a:gd name="T0" fmla="*/ 0 w 528"/>
                      <a:gd name="T1" fmla="*/ 120 h 264"/>
                      <a:gd name="T2" fmla="*/ 144 w 528"/>
                      <a:gd name="T3" fmla="*/ 24 h 264"/>
                      <a:gd name="T4" fmla="*/ 528 w 528"/>
                      <a:gd name="T5" fmla="*/ 264 h 26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8" h="264">
                        <a:moveTo>
                          <a:pt x="0" y="120"/>
                        </a:moveTo>
                        <a:cubicBezTo>
                          <a:pt x="28" y="60"/>
                          <a:pt x="56" y="0"/>
                          <a:pt x="144" y="24"/>
                        </a:cubicBezTo>
                        <a:cubicBezTo>
                          <a:pt x="232" y="48"/>
                          <a:pt x="380" y="156"/>
                          <a:pt x="528" y="264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49" name="Freeform 129"/>
                  <p:cNvSpPr>
                    <a:spLocks/>
                  </p:cNvSpPr>
                  <p:nvPr/>
                </p:nvSpPr>
                <p:spPr bwMode="auto">
                  <a:xfrm flipV="1">
                    <a:off x="4416" y="3280"/>
                    <a:ext cx="528" cy="264"/>
                  </a:xfrm>
                  <a:custGeom>
                    <a:avLst/>
                    <a:gdLst>
                      <a:gd name="T0" fmla="*/ 0 w 528"/>
                      <a:gd name="T1" fmla="*/ 120 h 264"/>
                      <a:gd name="T2" fmla="*/ 144 w 528"/>
                      <a:gd name="T3" fmla="*/ 24 h 264"/>
                      <a:gd name="T4" fmla="*/ 528 w 528"/>
                      <a:gd name="T5" fmla="*/ 264 h 26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8" h="264">
                        <a:moveTo>
                          <a:pt x="0" y="120"/>
                        </a:moveTo>
                        <a:cubicBezTo>
                          <a:pt x="28" y="60"/>
                          <a:pt x="56" y="0"/>
                          <a:pt x="144" y="24"/>
                        </a:cubicBezTo>
                        <a:cubicBezTo>
                          <a:pt x="232" y="48"/>
                          <a:pt x="380" y="156"/>
                          <a:pt x="528" y="264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5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3216"/>
                    <a:ext cx="3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47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928" y="2872"/>
                  <a:ext cx="81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>
                      <a:solidFill>
                        <a:srgbClr val="FF0000"/>
                      </a:solidFill>
                    </a:rPr>
                    <a:t>lone</a:t>
                  </a:r>
                  <a:r>
                    <a:rPr lang="en-US" sz="2000"/>
                    <a:t> </a:t>
                  </a:r>
                  <a:r>
                    <a:rPr lang="en-US" sz="2000">
                      <a:solidFill>
                        <a:srgbClr val="FF0000"/>
                      </a:solidFill>
                    </a:rPr>
                    <a:t>pairs</a:t>
                  </a:r>
                </a:p>
              </p:txBody>
            </p:sp>
          </p:grpSp>
          <p:grpSp>
            <p:nvGrpSpPr>
              <p:cNvPr id="29" name="Group 149"/>
              <p:cNvGrpSpPr>
                <a:grpSpLocks/>
              </p:cNvGrpSpPr>
              <p:nvPr/>
            </p:nvGrpSpPr>
            <p:grpSpPr bwMode="auto">
              <a:xfrm>
                <a:off x="2542" y="2688"/>
                <a:ext cx="1298" cy="640"/>
                <a:chOff x="2542" y="2688"/>
                <a:chExt cx="1298" cy="640"/>
              </a:xfrm>
            </p:grpSpPr>
            <p:grpSp>
              <p:nvGrpSpPr>
                <p:cNvPr id="41" name="Group 135"/>
                <p:cNvGrpSpPr>
                  <a:grpSpLocks/>
                </p:cNvGrpSpPr>
                <p:nvPr/>
              </p:nvGrpSpPr>
              <p:grpSpPr bwMode="auto">
                <a:xfrm flipH="1">
                  <a:off x="3312" y="2688"/>
                  <a:ext cx="528" cy="640"/>
                  <a:chOff x="4416" y="2904"/>
                  <a:chExt cx="528" cy="640"/>
                </a:xfrm>
              </p:grpSpPr>
              <p:sp>
                <p:nvSpPr>
                  <p:cNvPr id="43" name="Freeform 136"/>
                  <p:cNvSpPr>
                    <a:spLocks/>
                  </p:cNvSpPr>
                  <p:nvPr/>
                </p:nvSpPr>
                <p:spPr bwMode="auto">
                  <a:xfrm>
                    <a:off x="4416" y="2904"/>
                    <a:ext cx="528" cy="264"/>
                  </a:xfrm>
                  <a:custGeom>
                    <a:avLst/>
                    <a:gdLst>
                      <a:gd name="T0" fmla="*/ 0 w 528"/>
                      <a:gd name="T1" fmla="*/ 120 h 264"/>
                      <a:gd name="T2" fmla="*/ 144 w 528"/>
                      <a:gd name="T3" fmla="*/ 24 h 264"/>
                      <a:gd name="T4" fmla="*/ 528 w 528"/>
                      <a:gd name="T5" fmla="*/ 264 h 26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8" h="264">
                        <a:moveTo>
                          <a:pt x="0" y="120"/>
                        </a:moveTo>
                        <a:cubicBezTo>
                          <a:pt x="28" y="60"/>
                          <a:pt x="56" y="0"/>
                          <a:pt x="144" y="24"/>
                        </a:cubicBezTo>
                        <a:cubicBezTo>
                          <a:pt x="232" y="48"/>
                          <a:pt x="380" y="156"/>
                          <a:pt x="528" y="264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44" name="Freeform 137"/>
                  <p:cNvSpPr>
                    <a:spLocks/>
                  </p:cNvSpPr>
                  <p:nvPr/>
                </p:nvSpPr>
                <p:spPr bwMode="auto">
                  <a:xfrm flipV="1">
                    <a:off x="4416" y="3280"/>
                    <a:ext cx="528" cy="264"/>
                  </a:xfrm>
                  <a:custGeom>
                    <a:avLst/>
                    <a:gdLst>
                      <a:gd name="T0" fmla="*/ 0 w 528"/>
                      <a:gd name="T1" fmla="*/ 120 h 264"/>
                      <a:gd name="T2" fmla="*/ 144 w 528"/>
                      <a:gd name="T3" fmla="*/ 24 h 264"/>
                      <a:gd name="T4" fmla="*/ 528 w 528"/>
                      <a:gd name="T5" fmla="*/ 264 h 26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8" h="264">
                        <a:moveTo>
                          <a:pt x="0" y="120"/>
                        </a:moveTo>
                        <a:cubicBezTo>
                          <a:pt x="28" y="60"/>
                          <a:pt x="56" y="0"/>
                          <a:pt x="144" y="24"/>
                        </a:cubicBezTo>
                        <a:cubicBezTo>
                          <a:pt x="232" y="48"/>
                          <a:pt x="380" y="156"/>
                          <a:pt x="528" y="264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45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3216"/>
                    <a:ext cx="3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42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2542" y="2864"/>
                  <a:ext cx="81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>
                      <a:solidFill>
                        <a:srgbClr val="FF0000"/>
                      </a:solidFill>
                    </a:rPr>
                    <a:t>lone</a:t>
                  </a:r>
                  <a:r>
                    <a:rPr lang="en-US" sz="2000"/>
                    <a:t> </a:t>
                  </a:r>
                  <a:r>
                    <a:rPr lang="en-US" sz="2000">
                      <a:solidFill>
                        <a:srgbClr val="FF0000"/>
                      </a:solidFill>
                    </a:rPr>
                    <a:t>pairs</a:t>
                  </a:r>
                </a:p>
              </p:txBody>
            </p:sp>
          </p:grpSp>
          <p:grpSp>
            <p:nvGrpSpPr>
              <p:cNvPr id="30" name="Group 148"/>
              <p:cNvGrpSpPr>
                <a:grpSpLocks/>
              </p:cNvGrpSpPr>
              <p:nvPr/>
            </p:nvGrpSpPr>
            <p:grpSpPr bwMode="auto">
              <a:xfrm>
                <a:off x="1702" y="3344"/>
                <a:ext cx="1322" cy="640"/>
                <a:chOff x="1702" y="3200"/>
                <a:chExt cx="1322" cy="640"/>
              </a:xfrm>
            </p:grpSpPr>
            <p:sp>
              <p:nvSpPr>
                <p:cNvPr id="37" name="Freeform 131"/>
                <p:cNvSpPr>
                  <a:spLocks/>
                </p:cNvSpPr>
                <p:nvPr/>
              </p:nvSpPr>
              <p:spPr bwMode="auto">
                <a:xfrm>
                  <a:off x="1702" y="3200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8" name="Freeform 132"/>
                <p:cNvSpPr>
                  <a:spLocks/>
                </p:cNvSpPr>
                <p:nvPr/>
              </p:nvSpPr>
              <p:spPr bwMode="auto">
                <a:xfrm flipV="1">
                  <a:off x="1702" y="3576"/>
                  <a:ext cx="528" cy="264"/>
                </a:xfrm>
                <a:custGeom>
                  <a:avLst/>
                  <a:gdLst>
                    <a:gd name="T0" fmla="*/ 0 w 528"/>
                    <a:gd name="T1" fmla="*/ 120 h 264"/>
                    <a:gd name="T2" fmla="*/ 144 w 528"/>
                    <a:gd name="T3" fmla="*/ 24 h 264"/>
                    <a:gd name="T4" fmla="*/ 528 w 528"/>
                    <a:gd name="T5" fmla="*/ 264 h 2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28" h="264">
                      <a:moveTo>
                        <a:pt x="0" y="120"/>
                      </a:moveTo>
                      <a:cubicBezTo>
                        <a:pt x="28" y="60"/>
                        <a:pt x="56" y="0"/>
                        <a:pt x="144" y="24"/>
                      </a:cubicBezTo>
                      <a:cubicBezTo>
                        <a:pt x="232" y="48"/>
                        <a:pt x="380" y="156"/>
                        <a:pt x="528" y="264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9" name="Line 133"/>
                <p:cNvSpPr>
                  <a:spLocks noChangeShapeType="1"/>
                </p:cNvSpPr>
                <p:nvPr/>
              </p:nvSpPr>
              <p:spPr bwMode="auto">
                <a:xfrm>
                  <a:off x="1846" y="351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40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2214" y="3390"/>
                  <a:ext cx="81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>
                      <a:solidFill>
                        <a:srgbClr val="FF0000"/>
                      </a:solidFill>
                    </a:rPr>
                    <a:t>lone</a:t>
                  </a:r>
                  <a:r>
                    <a:rPr lang="en-US" sz="2000"/>
                    <a:t> </a:t>
                  </a:r>
                  <a:r>
                    <a:rPr lang="en-US" sz="2000">
                      <a:solidFill>
                        <a:srgbClr val="FF0000"/>
                      </a:solidFill>
                    </a:rPr>
                    <a:t>pairs</a:t>
                  </a:r>
                </a:p>
              </p:txBody>
            </p:sp>
          </p:grpSp>
          <p:grpSp>
            <p:nvGrpSpPr>
              <p:cNvPr id="31" name="Group 147"/>
              <p:cNvGrpSpPr>
                <a:grpSpLocks/>
              </p:cNvGrpSpPr>
              <p:nvPr/>
            </p:nvGrpSpPr>
            <p:grpSpPr bwMode="auto">
              <a:xfrm>
                <a:off x="102" y="3344"/>
                <a:ext cx="1296" cy="640"/>
                <a:chOff x="102" y="3200"/>
                <a:chExt cx="1296" cy="640"/>
              </a:xfrm>
            </p:grpSpPr>
            <p:grpSp>
              <p:nvGrpSpPr>
                <p:cNvPr id="32" name="Group 139"/>
                <p:cNvGrpSpPr>
                  <a:grpSpLocks/>
                </p:cNvGrpSpPr>
                <p:nvPr/>
              </p:nvGrpSpPr>
              <p:grpSpPr bwMode="auto">
                <a:xfrm flipH="1">
                  <a:off x="870" y="3200"/>
                  <a:ext cx="528" cy="640"/>
                  <a:chOff x="4416" y="2904"/>
                  <a:chExt cx="528" cy="640"/>
                </a:xfrm>
              </p:grpSpPr>
              <p:sp>
                <p:nvSpPr>
                  <p:cNvPr id="34" name="Freeform 140"/>
                  <p:cNvSpPr>
                    <a:spLocks/>
                  </p:cNvSpPr>
                  <p:nvPr/>
                </p:nvSpPr>
                <p:spPr bwMode="auto">
                  <a:xfrm>
                    <a:off x="4416" y="2904"/>
                    <a:ext cx="528" cy="264"/>
                  </a:xfrm>
                  <a:custGeom>
                    <a:avLst/>
                    <a:gdLst>
                      <a:gd name="T0" fmla="*/ 0 w 528"/>
                      <a:gd name="T1" fmla="*/ 120 h 264"/>
                      <a:gd name="T2" fmla="*/ 144 w 528"/>
                      <a:gd name="T3" fmla="*/ 24 h 264"/>
                      <a:gd name="T4" fmla="*/ 528 w 528"/>
                      <a:gd name="T5" fmla="*/ 264 h 26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8" h="264">
                        <a:moveTo>
                          <a:pt x="0" y="120"/>
                        </a:moveTo>
                        <a:cubicBezTo>
                          <a:pt x="28" y="60"/>
                          <a:pt x="56" y="0"/>
                          <a:pt x="144" y="24"/>
                        </a:cubicBezTo>
                        <a:cubicBezTo>
                          <a:pt x="232" y="48"/>
                          <a:pt x="380" y="156"/>
                          <a:pt x="528" y="264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35" name="Freeform 141"/>
                  <p:cNvSpPr>
                    <a:spLocks/>
                  </p:cNvSpPr>
                  <p:nvPr/>
                </p:nvSpPr>
                <p:spPr bwMode="auto">
                  <a:xfrm flipV="1">
                    <a:off x="4416" y="3280"/>
                    <a:ext cx="528" cy="264"/>
                  </a:xfrm>
                  <a:custGeom>
                    <a:avLst/>
                    <a:gdLst>
                      <a:gd name="T0" fmla="*/ 0 w 528"/>
                      <a:gd name="T1" fmla="*/ 120 h 264"/>
                      <a:gd name="T2" fmla="*/ 144 w 528"/>
                      <a:gd name="T3" fmla="*/ 24 h 264"/>
                      <a:gd name="T4" fmla="*/ 528 w 528"/>
                      <a:gd name="T5" fmla="*/ 264 h 26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28" h="264">
                        <a:moveTo>
                          <a:pt x="0" y="120"/>
                        </a:moveTo>
                        <a:cubicBezTo>
                          <a:pt x="28" y="60"/>
                          <a:pt x="56" y="0"/>
                          <a:pt x="144" y="24"/>
                        </a:cubicBezTo>
                        <a:cubicBezTo>
                          <a:pt x="232" y="48"/>
                          <a:pt x="380" y="156"/>
                          <a:pt x="528" y="264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3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3216"/>
                    <a:ext cx="3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33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102" y="3392"/>
                  <a:ext cx="81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>
                      <a:solidFill>
                        <a:srgbClr val="FF0000"/>
                      </a:solidFill>
                    </a:rPr>
                    <a:t>lone</a:t>
                  </a:r>
                  <a:r>
                    <a:rPr lang="en-US" sz="2000"/>
                    <a:t> </a:t>
                  </a:r>
                  <a:r>
                    <a:rPr lang="en-US" sz="2000">
                      <a:solidFill>
                        <a:srgbClr val="FF0000"/>
                      </a:solidFill>
                    </a:rPr>
                    <a:t>pairs</a:t>
                  </a:r>
                </a:p>
              </p:txBody>
            </p:sp>
          </p:grpSp>
        </p:grpSp>
        <p:grpSp>
          <p:nvGrpSpPr>
            <p:cNvPr id="20" name="Group 154"/>
            <p:cNvGrpSpPr>
              <a:grpSpLocks/>
            </p:cNvGrpSpPr>
            <p:nvPr/>
          </p:nvGrpSpPr>
          <p:grpSpPr bwMode="auto">
            <a:xfrm>
              <a:off x="1181100" y="4648200"/>
              <a:ext cx="2500313" cy="1371600"/>
              <a:chOff x="744" y="2928"/>
              <a:chExt cx="1575" cy="864"/>
            </a:xfrm>
          </p:grpSpPr>
          <p:sp>
            <p:nvSpPr>
              <p:cNvPr id="25" name="Oval 151"/>
              <p:cNvSpPr>
                <a:spLocks noChangeArrowheads="1"/>
              </p:cNvSpPr>
              <p:nvPr/>
            </p:nvSpPr>
            <p:spPr bwMode="auto">
              <a:xfrm>
                <a:off x="1472" y="3504"/>
                <a:ext cx="96" cy="2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6" name="Text Box 152"/>
              <p:cNvSpPr txBox="1">
                <a:spLocks noChangeArrowheads="1"/>
              </p:cNvSpPr>
              <p:nvPr/>
            </p:nvSpPr>
            <p:spPr bwMode="auto">
              <a:xfrm>
                <a:off x="744" y="2928"/>
                <a:ext cx="157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single covalent bond</a:t>
                </a:r>
              </a:p>
            </p:txBody>
          </p:sp>
          <p:sp>
            <p:nvSpPr>
              <p:cNvPr id="27" name="Line 153"/>
              <p:cNvSpPr>
                <a:spLocks noChangeShapeType="1"/>
              </p:cNvSpPr>
              <p:nvPr/>
            </p:nvSpPr>
            <p:spPr bwMode="auto">
              <a:xfrm>
                <a:off x="1520" y="3168"/>
                <a:ext cx="0" cy="28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21" name="Group 157"/>
            <p:cNvGrpSpPr>
              <a:grpSpLocks/>
            </p:cNvGrpSpPr>
            <p:nvPr/>
          </p:nvGrpSpPr>
          <p:grpSpPr bwMode="auto">
            <a:xfrm>
              <a:off x="5283200" y="4876800"/>
              <a:ext cx="2500313" cy="854075"/>
              <a:chOff x="3328" y="3072"/>
              <a:chExt cx="1575" cy="538"/>
            </a:xfrm>
          </p:grpSpPr>
          <p:sp>
            <p:nvSpPr>
              <p:cNvPr id="23" name="Text Box 155"/>
              <p:cNvSpPr txBox="1">
                <a:spLocks noChangeArrowheads="1"/>
              </p:cNvSpPr>
              <p:nvPr/>
            </p:nvSpPr>
            <p:spPr bwMode="auto">
              <a:xfrm>
                <a:off x="3328" y="3360"/>
                <a:ext cx="157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single covalent bond</a:t>
                </a:r>
              </a:p>
            </p:txBody>
          </p:sp>
          <p:sp>
            <p:nvSpPr>
              <p:cNvPr id="24" name="Line 156"/>
              <p:cNvSpPr>
                <a:spLocks noChangeShapeType="1"/>
              </p:cNvSpPr>
              <p:nvPr/>
            </p:nvSpPr>
            <p:spPr bwMode="auto">
              <a:xfrm flipV="1">
                <a:off x="4112" y="3072"/>
                <a:ext cx="0" cy="33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62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 covalent Bond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1716" y="951813"/>
            <a:ext cx="7864227" cy="5719762"/>
            <a:chOff x="492125" y="268288"/>
            <a:chExt cx="8154988" cy="6116637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635500" y="901700"/>
              <a:ext cx="685800" cy="1155700"/>
              <a:chOff x="1576" y="1432"/>
              <a:chExt cx="432" cy="728"/>
            </a:xfrm>
          </p:grpSpPr>
          <p:sp>
            <p:nvSpPr>
              <p:cNvPr id="180" name="Oval 41"/>
              <p:cNvSpPr>
                <a:spLocks noChangeArrowheads="1"/>
              </p:cNvSpPr>
              <p:nvPr/>
            </p:nvSpPr>
            <p:spPr bwMode="auto">
              <a:xfrm>
                <a:off x="1576" y="1432"/>
                <a:ext cx="432" cy="43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81" name="Text Box 42"/>
              <p:cNvSpPr txBox="1">
                <a:spLocks noChangeArrowheads="1"/>
              </p:cNvSpPr>
              <p:nvPr/>
            </p:nvSpPr>
            <p:spPr bwMode="auto">
              <a:xfrm>
                <a:off x="1606" y="1872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609600" y="1017588"/>
              <a:ext cx="430213" cy="457200"/>
              <a:chOff x="1313" y="313"/>
              <a:chExt cx="271" cy="288"/>
            </a:xfrm>
          </p:grpSpPr>
          <p:sp>
            <p:nvSpPr>
              <p:cNvPr id="178" name="Text Box 45"/>
              <p:cNvSpPr txBox="1">
                <a:spLocks noChangeArrowheads="1"/>
              </p:cNvSpPr>
              <p:nvPr/>
            </p:nvSpPr>
            <p:spPr bwMode="auto">
              <a:xfrm>
                <a:off x="1313" y="31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H</a:t>
                </a:r>
              </a:p>
            </p:txBody>
          </p:sp>
          <p:sp>
            <p:nvSpPr>
              <p:cNvPr id="179" name="Oval 46"/>
              <p:cNvSpPr>
                <a:spLocks noChangeArrowheads="1"/>
              </p:cNvSpPr>
              <p:nvPr/>
            </p:nvSpPr>
            <p:spPr bwMode="auto">
              <a:xfrm>
                <a:off x="1536" y="3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2643188" y="1016000"/>
              <a:ext cx="430212" cy="457200"/>
              <a:chOff x="3536" y="336"/>
              <a:chExt cx="271" cy="288"/>
            </a:xfrm>
          </p:grpSpPr>
          <p:sp>
            <p:nvSpPr>
              <p:cNvPr id="176" name="Text Box 49"/>
              <p:cNvSpPr txBox="1">
                <a:spLocks noChangeArrowheads="1"/>
              </p:cNvSpPr>
              <p:nvPr/>
            </p:nvSpPr>
            <p:spPr bwMode="auto">
              <a:xfrm>
                <a:off x="3552" y="336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H</a:t>
                </a:r>
              </a:p>
            </p:txBody>
          </p:sp>
          <p:sp>
            <p:nvSpPr>
              <p:cNvPr id="177" name="Oval 50"/>
              <p:cNvSpPr>
                <a:spLocks noChangeArrowheads="1"/>
              </p:cNvSpPr>
              <p:nvPr/>
            </p:nvSpPr>
            <p:spPr bwMode="auto">
              <a:xfrm>
                <a:off x="3536" y="4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1612900" y="1003300"/>
              <a:ext cx="444500" cy="471488"/>
              <a:chOff x="2256" y="816"/>
              <a:chExt cx="280" cy="297"/>
            </a:xfrm>
          </p:grpSpPr>
          <p:sp>
            <p:nvSpPr>
              <p:cNvPr id="167" name="Text Box 52"/>
              <p:cNvSpPr txBox="1">
                <a:spLocks noChangeArrowheads="1"/>
              </p:cNvSpPr>
              <p:nvPr/>
            </p:nvSpPr>
            <p:spPr bwMode="auto">
              <a:xfrm>
                <a:off x="2268" y="825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sp>
            <p:nvSpPr>
              <p:cNvPr id="168" name="Oval 55"/>
              <p:cNvSpPr>
                <a:spLocks noChangeArrowheads="1"/>
              </p:cNvSpPr>
              <p:nvPr/>
            </p:nvSpPr>
            <p:spPr bwMode="auto">
              <a:xfrm>
                <a:off x="2256" y="9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9" name="Oval 56"/>
              <p:cNvSpPr>
                <a:spLocks noChangeArrowheads="1"/>
              </p:cNvSpPr>
              <p:nvPr/>
            </p:nvSpPr>
            <p:spPr bwMode="auto">
              <a:xfrm>
                <a:off x="2488" y="8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70" name="Group 57"/>
              <p:cNvGrpSpPr>
                <a:grpSpLocks/>
              </p:cNvGrpSpPr>
              <p:nvPr/>
            </p:nvGrpSpPr>
            <p:grpSpPr bwMode="auto">
              <a:xfrm rot="5400000">
                <a:off x="2368" y="768"/>
                <a:ext cx="48" cy="144"/>
                <a:chOff x="1440" y="2400"/>
                <a:chExt cx="48" cy="144"/>
              </a:xfrm>
            </p:grpSpPr>
            <p:sp>
              <p:nvSpPr>
                <p:cNvPr id="174" name="Oval 5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5" name="Oval 5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71" name="Group 60"/>
              <p:cNvGrpSpPr>
                <a:grpSpLocks/>
              </p:cNvGrpSpPr>
              <p:nvPr/>
            </p:nvGrpSpPr>
            <p:grpSpPr bwMode="auto">
              <a:xfrm rot="5400000">
                <a:off x="2368" y="1016"/>
                <a:ext cx="48" cy="144"/>
                <a:chOff x="1440" y="2400"/>
                <a:chExt cx="48" cy="144"/>
              </a:xfrm>
            </p:grpSpPr>
            <p:sp>
              <p:nvSpPr>
                <p:cNvPr id="172" name="Oval 6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73" name="Oval 6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sp>
          <p:nvSpPr>
            <p:cNvPr id="10" name="Text Box 65"/>
            <p:cNvSpPr txBox="1">
              <a:spLocks noChangeArrowheads="1"/>
            </p:cNvSpPr>
            <p:nvPr/>
          </p:nvSpPr>
          <p:spPr bwMode="auto">
            <a:xfrm>
              <a:off x="1136650" y="10033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+</a:t>
              </a:r>
            </a:p>
          </p:txBody>
        </p: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2152650" y="1003300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+</a:t>
              </a:r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3225800" y="1244600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4419600" y="1003300"/>
              <a:ext cx="3670300" cy="471488"/>
              <a:chOff x="2784" y="392"/>
              <a:chExt cx="2312" cy="297"/>
            </a:xfrm>
          </p:grpSpPr>
          <p:grpSp>
            <p:nvGrpSpPr>
              <p:cNvPr id="138" name="Group 68"/>
              <p:cNvGrpSpPr>
                <a:grpSpLocks/>
              </p:cNvGrpSpPr>
              <p:nvPr/>
            </p:nvGrpSpPr>
            <p:grpSpPr bwMode="auto">
              <a:xfrm>
                <a:off x="2784" y="392"/>
                <a:ext cx="720" cy="297"/>
                <a:chOff x="2784" y="392"/>
                <a:chExt cx="720" cy="297"/>
              </a:xfrm>
            </p:grpSpPr>
            <p:grpSp>
              <p:nvGrpSpPr>
                <p:cNvPr id="152" name="Group 16"/>
                <p:cNvGrpSpPr>
                  <a:grpSpLocks/>
                </p:cNvGrpSpPr>
                <p:nvPr/>
              </p:nvGrpSpPr>
              <p:grpSpPr bwMode="auto">
                <a:xfrm>
                  <a:off x="3000" y="392"/>
                  <a:ext cx="280" cy="297"/>
                  <a:chOff x="1440" y="2320"/>
                  <a:chExt cx="280" cy="297"/>
                </a:xfrm>
              </p:grpSpPr>
              <p:sp>
                <p:nvSpPr>
                  <p:cNvPr id="15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2" y="2329"/>
                    <a:ext cx="26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/>
                      <a:t>O</a:t>
                    </a:r>
                  </a:p>
                </p:txBody>
              </p:sp>
              <p:grpSp>
                <p:nvGrpSpPr>
                  <p:cNvPr id="15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440" y="240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6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6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15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672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grpSp>
                <p:nvGrpSpPr>
                  <p:cNvPr id="159" name="Group 2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272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63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64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160" name="Group 2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1552" y="2520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161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62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153" name="Oval 33"/>
                <p:cNvSpPr>
                  <a:spLocks noChangeArrowheads="1"/>
                </p:cNvSpPr>
                <p:nvPr/>
              </p:nvSpPr>
              <p:spPr bwMode="auto">
                <a:xfrm>
                  <a:off x="3232" y="5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5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784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H</a:t>
                  </a:r>
                </a:p>
              </p:txBody>
            </p:sp>
            <p:sp>
              <p:nvSpPr>
                <p:cNvPr id="15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249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H</a:t>
                  </a:r>
                </a:p>
              </p:txBody>
            </p:sp>
          </p:grpSp>
          <p:grpSp>
            <p:nvGrpSpPr>
              <p:cNvPr id="139" name="Group 83"/>
              <p:cNvGrpSpPr>
                <a:grpSpLocks/>
              </p:cNvGrpSpPr>
              <p:nvPr/>
            </p:nvGrpSpPr>
            <p:grpSpPr bwMode="auto">
              <a:xfrm>
                <a:off x="4144" y="392"/>
                <a:ext cx="952" cy="297"/>
                <a:chOff x="4144" y="392"/>
                <a:chExt cx="952" cy="297"/>
              </a:xfrm>
            </p:grpSpPr>
            <p:sp>
              <p:nvSpPr>
                <p:cNvPr id="141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484" y="401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O</a:t>
                  </a:r>
                </a:p>
              </p:txBody>
            </p:sp>
            <p:grpSp>
              <p:nvGrpSpPr>
                <p:cNvPr id="142" name="Group 73"/>
                <p:cNvGrpSpPr>
                  <a:grpSpLocks/>
                </p:cNvGrpSpPr>
                <p:nvPr/>
              </p:nvGrpSpPr>
              <p:grpSpPr bwMode="auto">
                <a:xfrm rot="5400000">
                  <a:off x="4584" y="344"/>
                  <a:ext cx="48" cy="144"/>
                  <a:chOff x="1440" y="2400"/>
                  <a:chExt cx="48" cy="144"/>
                </a:xfrm>
              </p:grpSpPr>
              <p:sp>
                <p:nvSpPr>
                  <p:cNvPr id="15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5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43" name="Group 76"/>
                <p:cNvGrpSpPr>
                  <a:grpSpLocks/>
                </p:cNvGrpSpPr>
                <p:nvPr/>
              </p:nvGrpSpPr>
              <p:grpSpPr bwMode="auto">
                <a:xfrm rot="5400000">
                  <a:off x="4584" y="592"/>
                  <a:ext cx="48" cy="144"/>
                  <a:chOff x="1440" y="2400"/>
                  <a:chExt cx="48" cy="144"/>
                </a:xfrm>
              </p:grpSpPr>
              <p:sp>
                <p:nvSpPr>
                  <p:cNvPr id="148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49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44" name="Line 79"/>
                <p:cNvSpPr>
                  <a:spLocks noChangeShapeType="1"/>
                </p:cNvSpPr>
                <p:nvPr/>
              </p:nvSpPr>
              <p:spPr bwMode="auto">
                <a:xfrm>
                  <a:off x="4704" y="54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5" name="Line 80"/>
                <p:cNvSpPr>
                  <a:spLocks noChangeShapeType="1"/>
                </p:cNvSpPr>
                <p:nvPr/>
              </p:nvSpPr>
              <p:spPr bwMode="auto">
                <a:xfrm>
                  <a:off x="4336" y="54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841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H</a:t>
                  </a:r>
                </a:p>
              </p:txBody>
            </p:sp>
            <p:sp>
              <p:nvSpPr>
                <p:cNvPr id="14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144" y="400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H</a:t>
                  </a:r>
                </a:p>
              </p:txBody>
            </p:sp>
          </p:grpSp>
          <p:sp>
            <p:nvSpPr>
              <p:cNvPr id="140" name="Text Box 84"/>
              <p:cNvSpPr txBox="1">
                <a:spLocks noChangeArrowheads="1"/>
              </p:cNvSpPr>
              <p:nvPr/>
            </p:nvSpPr>
            <p:spPr bwMode="auto">
              <a:xfrm>
                <a:off x="3696" y="400"/>
                <a:ext cx="2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or</a:t>
                </a:r>
              </a:p>
            </p:txBody>
          </p:sp>
        </p:grp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4343400" y="914400"/>
              <a:ext cx="592138" cy="1143000"/>
              <a:chOff x="2736" y="336"/>
              <a:chExt cx="373" cy="720"/>
            </a:xfrm>
          </p:grpSpPr>
          <p:sp>
            <p:nvSpPr>
              <p:cNvPr id="136" name="Oval 85"/>
              <p:cNvSpPr>
                <a:spLocks noChangeArrowheads="1"/>
              </p:cNvSpPr>
              <p:nvPr/>
            </p:nvSpPr>
            <p:spPr bwMode="auto">
              <a:xfrm>
                <a:off x="2784" y="336"/>
                <a:ext cx="288" cy="38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7" name="Text Box 86"/>
              <p:cNvSpPr txBox="1">
                <a:spLocks noChangeArrowheads="1"/>
              </p:cNvSpPr>
              <p:nvPr/>
            </p:nvSpPr>
            <p:spPr bwMode="auto">
              <a:xfrm>
                <a:off x="2736" y="768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2e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5033963" y="914400"/>
              <a:ext cx="592137" cy="1143000"/>
              <a:chOff x="2736" y="336"/>
              <a:chExt cx="373" cy="720"/>
            </a:xfrm>
          </p:grpSpPr>
          <p:sp>
            <p:nvSpPr>
              <p:cNvPr id="134" name="Oval 89"/>
              <p:cNvSpPr>
                <a:spLocks noChangeArrowheads="1"/>
              </p:cNvSpPr>
              <p:nvPr/>
            </p:nvSpPr>
            <p:spPr bwMode="auto">
              <a:xfrm>
                <a:off x="2784" y="336"/>
                <a:ext cx="288" cy="38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5" name="Text Box 90"/>
              <p:cNvSpPr txBox="1">
                <a:spLocks noChangeArrowheads="1"/>
              </p:cNvSpPr>
              <p:nvPr/>
            </p:nvSpPr>
            <p:spPr bwMode="auto">
              <a:xfrm>
                <a:off x="2736" y="768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2e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 Box 92"/>
            <p:cNvSpPr txBox="1">
              <a:spLocks noChangeArrowheads="1"/>
            </p:cNvSpPr>
            <p:nvPr/>
          </p:nvSpPr>
          <p:spPr bwMode="auto">
            <a:xfrm>
              <a:off x="593725" y="268288"/>
              <a:ext cx="3403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dirty="0"/>
                <a:t>Lewis structure of water</a:t>
              </a:r>
            </a:p>
          </p:txBody>
        </p:sp>
        <p:sp>
          <p:nvSpPr>
            <p:cNvPr id="17" name="Text Box 93"/>
            <p:cNvSpPr txBox="1">
              <a:spLocks noChangeArrowheads="1"/>
            </p:cNvSpPr>
            <p:nvPr/>
          </p:nvSpPr>
          <p:spPr bwMode="auto">
            <a:xfrm>
              <a:off x="492125" y="2478088"/>
              <a:ext cx="75834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="1" i="1" dirty="0"/>
                <a:t>Double bond</a:t>
              </a:r>
              <a:r>
                <a:rPr lang="en-US" dirty="0"/>
                <a:t> – two atoms share two pairs of electrons</a:t>
              </a:r>
              <a:endParaRPr lang="en-US" b="1" i="1" dirty="0"/>
            </a:p>
          </p:txBody>
        </p:sp>
        <p:grpSp>
          <p:nvGrpSpPr>
            <p:cNvPr id="18" name="Group 99"/>
            <p:cNvGrpSpPr>
              <a:grpSpLocks/>
            </p:cNvGrpSpPr>
            <p:nvPr/>
          </p:nvGrpSpPr>
          <p:grpSpPr bwMode="auto">
            <a:xfrm>
              <a:off x="6019800" y="381000"/>
              <a:ext cx="2627313" cy="762000"/>
              <a:chOff x="3792" y="240"/>
              <a:chExt cx="1655" cy="480"/>
            </a:xfrm>
          </p:grpSpPr>
          <p:sp>
            <p:nvSpPr>
              <p:cNvPr id="131" name="Text Box 95"/>
              <p:cNvSpPr txBox="1">
                <a:spLocks noChangeArrowheads="1"/>
              </p:cNvSpPr>
              <p:nvPr/>
            </p:nvSpPr>
            <p:spPr bwMode="auto">
              <a:xfrm>
                <a:off x="3792" y="240"/>
                <a:ext cx="165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single covalent bonds</a:t>
                </a:r>
              </a:p>
            </p:txBody>
          </p:sp>
          <p:sp>
            <p:nvSpPr>
              <p:cNvPr id="132" name="Freeform 97"/>
              <p:cNvSpPr>
                <a:spLocks/>
              </p:cNvSpPr>
              <p:nvPr/>
            </p:nvSpPr>
            <p:spPr bwMode="auto">
              <a:xfrm>
                <a:off x="4392" y="432"/>
                <a:ext cx="168" cy="288"/>
              </a:xfrm>
              <a:custGeom>
                <a:avLst/>
                <a:gdLst>
                  <a:gd name="T0" fmla="*/ 168 w 168"/>
                  <a:gd name="T1" fmla="*/ 0 h 288"/>
                  <a:gd name="T2" fmla="*/ 24 w 168"/>
                  <a:gd name="T3" fmla="*/ 144 h 288"/>
                  <a:gd name="T4" fmla="*/ 24 w 168"/>
                  <a:gd name="T5" fmla="*/ 288 h 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288">
                    <a:moveTo>
                      <a:pt x="168" y="0"/>
                    </a:moveTo>
                    <a:cubicBezTo>
                      <a:pt x="108" y="48"/>
                      <a:pt x="48" y="96"/>
                      <a:pt x="24" y="144"/>
                    </a:cubicBezTo>
                    <a:cubicBezTo>
                      <a:pt x="0" y="192"/>
                      <a:pt x="12" y="240"/>
                      <a:pt x="24" y="288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" name="Freeform 98"/>
              <p:cNvSpPr>
                <a:spLocks/>
              </p:cNvSpPr>
              <p:nvPr/>
            </p:nvSpPr>
            <p:spPr bwMode="auto">
              <a:xfrm flipH="1">
                <a:off x="4656" y="432"/>
                <a:ext cx="168" cy="288"/>
              </a:xfrm>
              <a:custGeom>
                <a:avLst/>
                <a:gdLst>
                  <a:gd name="T0" fmla="*/ 168 w 168"/>
                  <a:gd name="T1" fmla="*/ 0 h 288"/>
                  <a:gd name="T2" fmla="*/ 24 w 168"/>
                  <a:gd name="T3" fmla="*/ 144 h 288"/>
                  <a:gd name="T4" fmla="*/ 24 w 168"/>
                  <a:gd name="T5" fmla="*/ 288 h 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8" h="288">
                    <a:moveTo>
                      <a:pt x="168" y="0"/>
                    </a:moveTo>
                    <a:cubicBezTo>
                      <a:pt x="108" y="48"/>
                      <a:pt x="48" y="96"/>
                      <a:pt x="24" y="144"/>
                    </a:cubicBezTo>
                    <a:cubicBezTo>
                      <a:pt x="0" y="192"/>
                      <a:pt x="12" y="240"/>
                      <a:pt x="24" y="288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9" name="Group 152"/>
            <p:cNvGrpSpPr>
              <a:grpSpLocks/>
            </p:cNvGrpSpPr>
            <p:nvPr/>
          </p:nvGrpSpPr>
          <p:grpSpPr bwMode="auto">
            <a:xfrm>
              <a:off x="2178050" y="3276600"/>
              <a:ext cx="1403350" cy="482600"/>
              <a:chOff x="1020" y="2064"/>
              <a:chExt cx="884" cy="304"/>
            </a:xfrm>
          </p:grpSpPr>
          <p:sp>
            <p:nvSpPr>
              <p:cNvPr id="107" name="Text Box 101"/>
              <p:cNvSpPr txBox="1">
                <a:spLocks noChangeArrowheads="1"/>
              </p:cNvSpPr>
              <p:nvPr/>
            </p:nvSpPr>
            <p:spPr bwMode="auto">
              <a:xfrm>
                <a:off x="1020" y="2073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sp>
            <p:nvSpPr>
              <p:cNvPr id="108" name="Oval 102"/>
              <p:cNvSpPr>
                <a:spLocks noChangeArrowheads="1"/>
              </p:cNvSpPr>
              <p:nvPr/>
            </p:nvSpPr>
            <p:spPr bwMode="auto">
              <a:xfrm>
                <a:off x="1240" y="22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9" name="Oval 103"/>
              <p:cNvSpPr>
                <a:spLocks noChangeArrowheads="1"/>
              </p:cNvSpPr>
              <p:nvPr/>
            </p:nvSpPr>
            <p:spPr bwMode="auto">
              <a:xfrm>
                <a:off x="1240" y="21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110" name="Group 104"/>
              <p:cNvGrpSpPr>
                <a:grpSpLocks/>
              </p:cNvGrpSpPr>
              <p:nvPr/>
            </p:nvGrpSpPr>
            <p:grpSpPr bwMode="auto">
              <a:xfrm rot="5400000">
                <a:off x="1120" y="2016"/>
                <a:ext cx="48" cy="144"/>
                <a:chOff x="1440" y="2400"/>
                <a:chExt cx="48" cy="144"/>
              </a:xfrm>
            </p:grpSpPr>
            <p:sp>
              <p:nvSpPr>
                <p:cNvPr id="129" name="Oval 10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0" name="Oval 10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11" name="Group 107"/>
              <p:cNvGrpSpPr>
                <a:grpSpLocks/>
              </p:cNvGrpSpPr>
              <p:nvPr/>
            </p:nvGrpSpPr>
            <p:grpSpPr bwMode="auto">
              <a:xfrm rot="5400000">
                <a:off x="1120" y="2264"/>
                <a:ext cx="48" cy="144"/>
                <a:chOff x="1440" y="2400"/>
                <a:chExt cx="48" cy="144"/>
              </a:xfrm>
            </p:grpSpPr>
            <p:sp>
              <p:nvSpPr>
                <p:cNvPr id="127" name="Oval 10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28" name="Oval 10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112" name="Oval 110"/>
              <p:cNvSpPr>
                <a:spLocks noChangeArrowheads="1"/>
              </p:cNvSpPr>
              <p:nvPr/>
            </p:nvSpPr>
            <p:spPr bwMode="auto">
              <a:xfrm>
                <a:off x="1328" y="22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3" name="Oval 111"/>
              <p:cNvSpPr>
                <a:spLocks noChangeArrowheads="1"/>
              </p:cNvSpPr>
              <p:nvPr/>
            </p:nvSpPr>
            <p:spPr bwMode="auto">
              <a:xfrm>
                <a:off x="1328" y="21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14" name="Text Box 112"/>
              <p:cNvSpPr txBox="1">
                <a:spLocks noChangeArrowheads="1"/>
              </p:cNvSpPr>
              <p:nvPr/>
            </p:nvSpPr>
            <p:spPr bwMode="auto">
              <a:xfrm>
                <a:off x="1337" y="208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C</a:t>
                </a:r>
              </a:p>
            </p:txBody>
          </p:sp>
          <p:grpSp>
            <p:nvGrpSpPr>
              <p:cNvPr id="115" name="Group 124"/>
              <p:cNvGrpSpPr>
                <a:grpSpLocks/>
              </p:cNvGrpSpPr>
              <p:nvPr/>
            </p:nvGrpSpPr>
            <p:grpSpPr bwMode="auto">
              <a:xfrm flipH="1">
                <a:off x="1548" y="2064"/>
                <a:ext cx="356" cy="297"/>
                <a:chOff x="1852" y="2160"/>
                <a:chExt cx="356" cy="297"/>
              </a:xfrm>
            </p:grpSpPr>
            <p:sp>
              <p:nvSpPr>
                <p:cNvPr id="116" name="Text Box 113"/>
                <p:cNvSpPr txBox="1">
                  <a:spLocks noChangeArrowheads="1"/>
                </p:cNvSpPr>
                <p:nvPr/>
              </p:nvSpPr>
              <p:spPr bwMode="auto">
                <a:xfrm flipH="1">
                  <a:off x="1852" y="2169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O</a:t>
                  </a:r>
                </a:p>
              </p:txBody>
            </p:sp>
            <p:sp>
              <p:nvSpPr>
                <p:cNvPr id="117" name="Oval 114"/>
                <p:cNvSpPr>
                  <a:spLocks noChangeArrowheads="1"/>
                </p:cNvSpPr>
                <p:nvPr/>
              </p:nvSpPr>
              <p:spPr bwMode="auto">
                <a:xfrm flipH="1">
                  <a:off x="2072" y="2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18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2072" y="224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grpSp>
              <p:nvGrpSpPr>
                <p:cNvPr id="119" name="Group 116"/>
                <p:cNvGrpSpPr>
                  <a:grpSpLocks/>
                </p:cNvGrpSpPr>
                <p:nvPr/>
              </p:nvGrpSpPr>
              <p:grpSpPr bwMode="auto">
                <a:xfrm rot="16200000" flipH="1">
                  <a:off x="1952" y="2112"/>
                  <a:ext cx="48" cy="144"/>
                  <a:chOff x="1440" y="2400"/>
                  <a:chExt cx="48" cy="144"/>
                </a:xfrm>
              </p:grpSpPr>
              <p:sp>
                <p:nvSpPr>
                  <p:cNvPr id="125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26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20" name="Group 119"/>
                <p:cNvGrpSpPr>
                  <a:grpSpLocks/>
                </p:cNvGrpSpPr>
                <p:nvPr/>
              </p:nvGrpSpPr>
              <p:grpSpPr bwMode="auto">
                <a:xfrm rot="16200000" flipH="1">
                  <a:off x="1952" y="2360"/>
                  <a:ext cx="48" cy="144"/>
                  <a:chOff x="1440" y="2400"/>
                  <a:chExt cx="48" cy="144"/>
                </a:xfrm>
              </p:grpSpPr>
              <p:sp>
                <p:nvSpPr>
                  <p:cNvPr id="123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24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21" name="Oval 122"/>
                <p:cNvSpPr>
                  <a:spLocks noChangeArrowheads="1"/>
                </p:cNvSpPr>
                <p:nvPr/>
              </p:nvSpPr>
              <p:spPr bwMode="auto">
                <a:xfrm flipH="1">
                  <a:off x="2160" y="2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22" name="Oval 123"/>
                <p:cNvSpPr>
                  <a:spLocks noChangeArrowheads="1"/>
                </p:cNvSpPr>
                <p:nvPr/>
              </p:nvSpPr>
              <p:spPr bwMode="auto">
                <a:xfrm flipH="1">
                  <a:off x="2160" y="224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sp>
          <p:nvSpPr>
            <p:cNvPr id="20" name="Text Box 126"/>
            <p:cNvSpPr txBox="1">
              <a:spLocks noChangeArrowheads="1"/>
            </p:cNvSpPr>
            <p:nvPr/>
          </p:nvSpPr>
          <p:spPr bwMode="auto">
            <a:xfrm>
              <a:off x="4337050" y="3289300"/>
              <a:ext cx="4556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or</a:t>
              </a:r>
            </a:p>
          </p:txBody>
        </p:sp>
        <p:grpSp>
          <p:nvGrpSpPr>
            <p:cNvPr id="21" name="Group 151"/>
            <p:cNvGrpSpPr>
              <a:grpSpLocks/>
            </p:cNvGrpSpPr>
            <p:nvPr/>
          </p:nvGrpSpPr>
          <p:grpSpPr bwMode="auto">
            <a:xfrm>
              <a:off x="5548313" y="3282950"/>
              <a:ext cx="1893887" cy="469900"/>
              <a:chOff x="3143" y="2064"/>
              <a:chExt cx="1193" cy="296"/>
            </a:xfrm>
          </p:grpSpPr>
          <p:sp>
            <p:nvSpPr>
              <p:cNvPr id="83" name="Text Box 127"/>
              <p:cNvSpPr txBox="1">
                <a:spLocks noChangeArrowheads="1"/>
              </p:cNvSpPr>
              <p:nvPr/>
            </p:nvSpPr>
            <p:spPr bwMode="auto">
              <a:xfrm>
                <a:off x="3143" y="2069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O</a:t>
                </a:r>
              </a:p>
            </p:txBody>
          </p:sp>
          <p:grpSp>
            <p:nvGrpSpPr>
              <p:cNvPr id="84" name="Group 137"/>
              <p:cNvGrpSpPr>
                <a:grpSpLocks/>
              </p:cNvGrpSpPr>
              <p:nvPr/>
            </p:nvGrpSpPr>
            <p:grpSpPr bwMode="auto">
              <a:xfrm>
                <a:off x="3195" y="2064"/>
                <a:ext cx="144" cy="296"/>
                <a:chOff x="3195" y="2064"/>
                <a:chExt cx="144" cy="296"/>
              </a:xfrm>
            </p:grpSpPr>
            <p:grpSp>
              <p:nvGrpSpPr>
                <p:cNvPr id="101" name="Group 128"/>
                <p:cNvGrpSpPr>
                  <a:grpSpLocks/>
                </p:cNvGrpSpPr>
                <p:nvPr/>
              </p:nvGrpSpPr>
              <p:grpSpPr bwMode="auto">
                <a:xfrm rot="5400000">
                  <a:off x="3243" y="2016"/>
                  <a:ext cx="48" cy="144"/>
                  <a:chOff x="1440" y="2400"/>
                  <a:chExt cx="48" cy="144"/>
                </a:xfrm>
              </p:grpSpPr>
              <p:sp>
                <p:nvSpPr>
                  <p:cNvPr id="105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6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2" name="Group 131"/>
                <p:cNvGrpSpPr>
                  <a:grpSpLocks/>
                </p:cNvGrpSpPr>
                <p:nvPr/>
              </p:nvGrpSpPr>
              <p:grpSpPr bwMode="auto">
                <a:xfrm rot="5400000">
                  <a:off x="3243" y="2264"/>
                  <a:ext cx="48" cy="144"/>
                  <a:chOff x="1440" y="2400"/>
                  <a:chExt cx="48" cy="144"/>
                </a:xfrm>
              </p:grpSpPr>
              <p:sp>
                <p:nvSpPr>
                  <p:cNvPr id="103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104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</p:grpSp>
          </p:grpSp>
          <p:grpSp>
            <p:nvGrpSpPr>
              <p:cNvPr id="85" name="Group 136"/>
              <p:cNvGrpSpPr>
                <a:grpSpLocks/>
              </p:cNvGrpSpPr>
              <p:nvPr/>
            </p:nvGrpSpPr>
            <p:grpSpPr bwMode="auto">
              <a:xfrm>
                <a:off x="3408" y="2188"/>
                <a:ext cx="240" cy="48"/>
                <a:chOff x="3408" y="2160"/>
                <a:chExt cx="240" cy="48"/>
              </a:xfrm>
            </p:grpSpPr>
            <p:sp>
              <p:nvSpPr>
                <p:cNvPr id="99" name="Line 134"/>
                <p:cNvSpPr>
                  <a:spLocks noChangeShapeType="1"/>
                </p:cNvSpPr>
                <p:nvPr/>
              </p:nvSpPr>
              <p:spPr bwMode="auto">
                <a:xfrm>
                  <a:off x="3408" y="216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00" name="Line 135"/>
                <p:cNvSpPr>
                  <a:spLocks noChangeShapeType="1"/>
                </p:cNvSpPr>
                <p:nvPr/>
              </p:nvSpPr>
              <p:spPr bwMode="auto">
                <a:xfrm>
                  <a:off x="3408" y="220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86" name="Text Box 138"/>
              <p:cNvSpPr txBox="1">
                <a:spLocks noChangeArrowheads="1"/>
              </p:cNvSpPr>
              <p:nvPr/>
            </p:nvSpPr>
            <p:spPr bwMode="auto">
              <a:xfrm>
                <a:off x="3617" y="207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C</a:t>
                </a:r>
              </a:p>
            </p:txBody>
          </p:sp>
          <p:grpSp>
            <p:nvGrpSpPr>
              <p:cNvPr id="87" name="Group 150"/>
              <p:cNvGrpSpPr>
                <a:grpSpLocks/>
              </p:cNvGrpSpPr>
              <p:nvPr/>
            </p:nvGrpSpPr>
            <p:grpSpPr bwMode="auto">
              <a:xfrm flipH="1">
                <a:off x="3831" y="2064"/>
                <a:ext cx="505" cy="296"/>
                <a:chOff x="3239" y="2632"/>
                <a:chExt cx="505" cy="296"/>
              </a:xfrm>
            </p:grpSpPr>
            <p:sp>
              <p:nvSpPr>
                <p:cNvPr id="88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3239" y="2637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O</a:t>
                  </a:r>
                </a:p>
              </p:txBody>
            </p:sp>
            <p:grpSp>
              <p:nvGrpSpPr>
                <p:cNvPr id="89" name="Group 140"/>
                <p:cNvGrpSpPr>
                  <a:grpSpLocks/>
                </p:cNvGrpSpPr>
                <p:nvPr/>
              </p:nvGrpSpPr>
              <p:grpSpPr bwMode="auto">
                <a:xfrm>
                  <a:off x="3291" y="2632"/>
                  <a:ext cx="144" cy="296"/>
                  <a:chOff x="3195" y="2064"/>
                  <a:chExt cx="144" cy="296"/>
                </a:xfrm>
              </p:grpSpPr>
              <p:grpSp>
                <p:nvGrpSpPr>
                  <p:cNvPr id="93" name="Group 14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243" y="2016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97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98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94" name="Group 14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243" y="226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95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96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grpSp>
              <p:nvGrpSpPr>
                <p:cNvPr id="90" name="Group 147"/>
                <p:cNvGrpSpPr>
                  <a:grpSpLocks/>
                </p:cNvGrpSpPr>
                <p:nvPr/>
              </p:nvGrpSpPr>
              <p:grpSpPr bwMode="auto">
                <a:xfrm>
                  <a:off x="3504" y="2756"/>
                  <a:ext cx="240" cy="48"/>
                  <a:chOff x="3408" y="2160"/>
                  <a:chExt cx="240" cy="48"/>
                </a:xfrm>
              </p:grpSpPr>
              <p:sp>
                <p:nvSpPr>
                  <p:cNvPr id="9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160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92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208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</p:grpSp>
        </p:grpSp>
        <p:grpSp>
          <p:nvGrpSpPr>
            <p:cNvPr id="22" name="Group 155"/>
            <p:cNvGrpSpPr>
              <a:grpSpLocks/>
            </p:cNvGrpSpPr>
            <p:nvPr/>
          </p:nvGrpSpPr>
          <p:grpSpPr bwMode="auto">
            <a:xfrm>
              <a:off x="2120900" y="3200400"/>
              <a:ext cx="685800" cy="1143000"/>
              <a:chOff x="1336" y="2016"/>
              <a:chExt cx="432" cy="720"/>
            </a:xfrm>
          </p:grpSpPr>
          <p:sp>
            <p:nvSpPr>
              <p:cNvPr id="81" name="Oval 153"/>
              <p:cNvSpPr>
                <a:spLocks noChangeArrowheads="1"/>
              </p:cNvSpPr>
              <p:nvPr/>
            </p:nvSpPr>
            <p:spPr bwMode="auto">
              <a:xfrm>
                <a:off x="1336" y="2016"/>
                <a:ext cx="432" cy="38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2" name="Text Box 154"/>
              <p:cNvSpPr txBox="1">
                <a:spLocks noChangeArrowheads="1"/>
              </p:cNvSpPr>
              <p:nvPr/>
            </p:nvSpPr>
            <p:spPr bwMode="auto">
              <a:xfrm>
                <a:off x="1366" y="2448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156"/>
            <p:cNvGrpSpPr>
              <a:grpSpLocks/>
            </p:cNvGrpSpPr>
            <p:nvPr/>
          </p:nvGrpSpPr>
          <p:grpSpPr bwMode="auto">
            <a:xfrm>
              <a:off x="2984500" y="3200400"/>
              <a:ext cx="685800" cy="1143000"/>
              <a:chOff x="1336" y="2016"/>
              <a:chExt cx="432" cy="720"/>
            </a:xfrm>
          </p:grpSpPr>
          <p:sp>
            <p:nvSpPr>
              <p:cNvPr id="79" name="Oval 157"/>
              <p:cNvSpPr>
                <a:spLocks noChangeArrowheads="1"/>
              </p:cNvSpPr>
              <p:nvPr/>
            </p:nvSpPr>
            <p:spPr bwMode="auto">
              <a:xfrm>
                <a:off x="1336" y="2016"/>
                <a:ext cx="432" cy="38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80" name="Text Box 158"/>
              <p:cNvSpPr txBox="1">
                <a:spLocks noChangeArrowheads="1"/>
              </p:cNvSpPr>
              <p:nvPr/>
            </p:nvSpPr>
            <p:spPr bwMode="auto">
              <a:xfrm>
                <a:off x="1366" y="2448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Group 161"/>
            <p:cNvGrpSpPr>
              <a:grpSpLocks/>
            </p:cNvGrpSpPr>
            <p:nvPr/>
          </p:nvGrpSpPr>
          <p:grpSpPr bwMode="auto">
            <a:xfrm>
              <a:off x="2501900" y="3200400"/>
              <a:ext cx="762000" cy="1143000"/>
              <a:chOff x="1576" y="2016"/>
              <a:chExt cx="480" cy="720"/>
            </a:xfrm>
          </p:grpSpPr>
          <p:sp>
            <p:nvSpPr>
              <p:cNvPr id="77" name="Oval 159"/>
              <p:cNvSpPr>
                <a:spLocks noChangeArrowheads="1"/>
              </p:cNvSpPr>
              <p:nvPr/>
            </p:nvSpPr>
            <p:spPr bwMode="auto">
              <a:xfrm>
                <a:off x="1576" y="2016"/>
                <a:ext cx="480" cy="38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8" name="Text Box 160"/>
              <p:cNvSpPr txBox="1">
                <a:spLocks noChangeArrowheads="1"/>
              </p:cNvSpPr>
              <p:nvPr/>
            </p:nvSpPr>
            <p:spPr bwMode="auto">
              <a:xfrm>
                <a:off x="1632" y="2448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166"/>
            <p:cNvGrpSpPr>
              <a:grpSpLocks/>
            </p:cNvGrpSpPr>
            <p:nvPr/>
          </p:nvGrpSpPr>
          <p:grpSpPr bwMode="auto">
            <a:xfrm>
              <a:off x="2005013" y="3276600"/>
              <a:ext cx="1709737" cy="1352550"/>
              <a:chOff x="1263" y="2064"/>
              <a:chExt cx="1077" cy="852"/>
            </a:xfrm>
          </p:grpSpPr>
          <p:sp>
            <p:nvSpPr>
              <p:cNvPr id="74" name="Oval 163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240" cy="288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5" name="Oval 164"/>
              <p:cNvSpPr>
                <a:spLocks noChangeArrowheads="1"/>
              </p:cNvSpPr>
              <p:nvPr/>
            </p:nvSpPr>
            <p:spPr bwMode="auto">
              <a:xfrm>
                <a:off x="1848" y="2064"/>
                <a:ext cx="240" cy="288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6" name="Text Box 165"/>
              <p:cNvSpPr txBox="1">
                <a:spLocks noChangeArrowheads="1"/>
              </p:cNvSpPr>
              <p:nvPr/>
            </p:nvSpPr>
            <p:spPr bwMode="auto">
              <a:xfrm>
                <a:off x="1263" y="2666"/>
                <a:ext cx="10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double bonds</a:t>
                </a:r>
              </a:p>
            </p:txBody>
          </p:sp>
        </p:grpSp>
        <p:grpSp>
          <p:nvGrpSpPr>
            <p:cNvPr id="26" name="Group 171"/>
            <p:cNvGrpSpPr>
              <a:grpSpLocks/>
            </p:cNvGrpSpPr>
            <p:nvPr/>
          </p:nvGrpSpPr>
          <p:grpSpPr bwMode="auto">
            <a:xfrm>
              <a:off x="5638800" y="3657600"/>
              <a:ext cx="1709738" cy="574675"/>
              <a:chOff x="3552" y="2304"/>
              <a:chExt cx="1077" cy="362"/>
            </a:xfrm>
          </p:grpSpPr>
          <p:sp>
            <p:nvSpPr>
              <p:cNvPr id="71" name="Line 168"/>
              <p:cNvSpPr>
                <a:spLocks noChangeShapeType="1"/>
              </p:cNvSpPr>
              <p:nvPr/>
            </p:nvSpPr>
            <p:spPr bwMode="auto">
              <a:xfrm flipH="1" flipV="1">
                <a:off x="3888" y="230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" name="Line 169"/>
              <p:cNvSpPr>
                <a:spLocks noChangeShapeType="1"/>
              </p:cNvSpPr>
              <p:nvPr/>
            </p:nvSpPr>
            <p:spPr bwMode="auto">
              <a:xfrm flipV="1">
                <a:off x="4128" y="2304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3" name="Text Box 170"/>
              <p:cNvSpPr txBox="1">
                <a:spLocks noChangeArrowheads="1"/>
              </p:cNvSpPr>
              <p:nvPr/>
            </p:nvSpPr>
            <p:spPr bwMode="auto">
              <a:xfrm>
                <a:off x="3552" y="2416"/>
                <a:ext cx="10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double bonds</a:t>
                </a:r>
              </a:p>
            </p:txBody>
          </p:sp>
        </p:grpSp>
        <p:sp>
          <p:nvSpPr>
            <p:cNvPr id="27" name="Text Box 172"/>
            <p:cNvSpPr txBox="1">
              <a:spLocks noChangeArrowheads="1"/>
            </p:cNvSpPr>
            <p:nvPr/>
          </p:nvSpPr>
          <p:spPr bwMode="auto">
            <a:xfrm>
              <a:off x="495300" y="4495800"/>
              <a:ext cx="7600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b="1" i="1"/>
                <a:t>Triple bond</a:t>
              </a:r>
              <a:r>
                <a:rPr lang="en-US"/>
                <a:t> – two atoms share three pairs of electrons</a:t>
              </a:r>
              <a:endParaRPr lang="en-US" b="1" i="1"/>
            </a:p>
          </p:txBody>
        </p:sp>
        <p:grpSp>
          <p:nvGrpSpPr>
            <p:cNvPr id="28" name="Group 221"/>
            <p:cNvGrpSpPr>
              <a:grpSpLocks/>
            </p:cNvGrpSpPr>
            <p:nvPr/>
          </p:nvGrpSpPr>
          <p:grpSpPr bwMode="auto">
            <a:xfrm>
              <a:off x="2120900" y="5257800"/>
              <a:ext cx="1092200" cy="458788"/>
              <a:chOff x="1336" y="3312"/>
              <a:chExt cx="688" cy="289"/>
            </a:xfrm>
          </p:grpSpPr>
          <p:grpSp>
            <p:nvGrpSpPr>
              <p:cNvPr id="52" name="Group 195"/>
              <p:cNvGrpSpPr>
                <a:grpSpLocks/>
              </p:cNvGrpSpPr>
              <p:nvPr/>
            </p:nvGrpSpPr>
            <p:grpSpPr bwMode="auto">
              <a:xfrm>
                <a:off x="1353" y="3312"/>
                <a:ext cx="671" cy="289"/>
                <a:chOff x="1121" y="3672"/>
                <a:chExt cx="671" cy="289"/>
              </a:xfrm>
            </p:grpSpPr>
            <p:sp>
              <p:nvSpPr>
                <p:cNvPr id="5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121" y="3673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N</a:t>
                  </a:r>
                </a:p>
              </p:txBody>
            </p:sp>
            <p:grpSp>
              <p:nvGrpSpPr>
                <p:cNvPr id="60" name="Group 194"/>
                <p:cNvGrpSpPr>
                  <a:grpSpLocks/>
                </p:cNvGrpSpPr>
                <p:nvPr/>
              </p:nvGrpSpPr>
              <p:grpSpPr bwMode="auto">
                <a:xfrm>
                  <a:off x="1344" y="3744"/>
                  <a:ext cx="224" cy="144"/>
                  <a:chOff x="1344" y="3744"/>
                  <a:chExt cx="224" cy="144"/>
                </a:xfrm>
              </p:grpSpPr>
              <p:grpSp>
                <p:nvGrpSpPr>
                  <p:cNvPr id="62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1344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69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70" name="Oval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3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1432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67" name="Oval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8" name="Oval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64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1520" y="3744"/>
                    <a:ext cx="48" cy="144"/>
                    <a:chOff x="1440" y="2400"/>
                    <a:chExt cx="48" cy="144"/>
                  </a:xfrm>
                </p:grpSpPr>
                <p:sp>
                  <p:nvSpPr>
                    <p:cNvPr id="65" name="Oval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0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6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249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61" name="Text Box 193"/>
                <p:cNvSpPr txBox="1">
                  <a:spLocks noChangeArrowheads="1"/>
                </p:cNvSpPr>
                <p:nvPr/>
              </p:nvSpPr>
              <p:spPr bwMode="auto">
                <a:xfrm>
                  <a:off x="1537" y="367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/>
                    <a:t>N</a:t>
                  </a:r>
                </a:p>
              </p:txBody>
            </p:sp>
          </p:grpSp>
          <p:grpSp>
            <p:nvGrpSpPr>
              <p:cNvPr id="53" name="Group 196"/>
              <p:cNvGrpSpPr>
                <a:grpSpLocks/>
              </p:cNvGrpSpPr>
              <p:nvPr/>
            </p:nvGrpSpPr>
            <p:grpSpPr bwMode="auto">
              <a:xfrm>
                <a:off x="1968" y="3384"/>
                <a:ext cx="48" cy="144"/>
                <a:chOff x="1440" y="2400"/>
                <a:chExt cx="48" cy="144"/>
              </a:xfrm>
            </p:grpSpPr>
            <p:sp>
              <p:nvSpPr>
                <p:cNvPr id="57" name="Oval 19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58" name="Oval 19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54" name="Group 199"/>
              <p:cNvGrpSpPr>
                <a:grpSpLocks/>
              </p:cNvGrpSpPr>
              <p:nvPr/>
            </p:nvGrpSpPr>
            <p:grpSpPr bwMode="auto">
              <a:xfrm>
                <a:off x="1336" y="3384"/>
                <a:ext cx="48" cy="144"/>
                <a:chOff x="1440" y="2400"/>
                <a:chExt cx="48" cy="144"/>
              </a:xfrm>
            </p:grpSpPr>
            <p:sp>
              <p:nvSpPr>
                <p:cNvPr id="55" name="Oval 20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56" name="Oval 20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  <p:grpSp>
          <p:nvGrpSpPr>
            <p:cNvPr id="29" name="Group 204"/>
            <p:cNvGrpSpPr>
              <a:grpSpLocks/>
            </p:cNvGrpSpPr>
            <p:nvPr/>
          </p:nvGrpSpPr>
          <p:grpSpPr bwMode="auto">
            <a:xfrm>
              <a:off x="1981200" y="5295900"/>
              <a:ext cx="990600" cy="838200"/>
              <a:chOff x="1016" y="3696"/>
              <a:chExt cx="624" cy="528"/>
            </a:xfrm>
          </p:grpSpPr>
          <p:sp>
            <p:nvSpPr>
              <p:cNvPr id="50" name="Oval 202"/>
              <p:cNvSpPr>
                <a:spLocks noChangeArrowheads="1"/>
              </p:cNvSpPr>
              <p:nvPr/>
            </p:nvSpPr>
            <p:spPr bwMode="auto">
              <a:xfrm>
                <a:off x="1016" y="3696"/>
                <a:ext cx="624" cy="24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51" name="Text Box 203"/>
              <p:cNvSpPr txBox="1">
                <a:spLocks noChangeArrowheads="1"/>
              </p:cNvSpPr>
              <p:nvPr/>
            </p:nvSpPr>
            <p:spPr bwMode="auto">
              <a:xfrm>
                <a:off x="1142" y="3936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" name="Group 205"/>
            <p:cNvGrpSpPr>
              <a:grpSpLocks/>
            </p:cNvGrpSpPr>
            <p:nvPr/>
          </p:nvGrpSpPr>
          <p:grpSpPr bwMode="auto">
            <a:xfrm>
              <a:off x="2362200" y="5295900"/>
              <a:ext cx="990600" cy="838200"/>
              <a:chOff x="1016" y="3696"/>
              <a:chExt cx="624" cy="528"/>
            </a:xfrm>
          </p:grpSpPr>
          <p:sp>
            <p:nvSpPr>
              <p:cNvPr id="48" name="Oval 206"/>
              <p:cNvSpPr>
                <a:spLocks noChangeArrowheads="1"/>
              </p:cNvSpPr>
              <p:nvPr/>
            </p:nvSpPr>
            <p:spPr bwMode="auto">
              <a:xfrm>
                <a:off x="1016" y="3696"/>
                <a:ext cx="624" cy="24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9" name="Text Box 207"/>
              <p:cNvSpPr txBox="1">
                <a:spLocks noChangeArrowheads="1"/>
              </p:cNvSpPr>
              <p:nvPr/>
            </p:nvSpPr>
            <p:spPr bwMode="auto">
              <a:xfrm>
                <a:off x="1142" y="3936"/>
                <a:ext cx="3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8e</a:t>
                </a:r>
                <a:r>
                  <a:rPr lang="en-US" baseline="30000">
                    <a:solidFill>
                      <a:srgbClr val="FF0000"/>
                    </a:solidFill>
                  </a:rPr>
                  <a:t>-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245"/>
            <p:cNvGrpSpPr>
              <a:grpSpLocks/>
            </p:cNvGrpSpPr>
            <p:nvPr/>
          </p:nvGrpSpPr>
          <p:grpSpPr bwMode="auto">
            <a:xfrm>
              <a:off x="5930900" y="5257800"/>
              <a:ext cx="1155700" cy="458788"/>
              <a:chOff x="3648" y="3312"/>
              <a:chExt cx="728" cy="289"/>
            </a:xfrm>
          </p:grpSpPr>
          <p:sp>
            <p:nvSpPr>
              <p:cNvPr id="39" name="Text Box 224"/>
              <p:cNvSpPr txBox="1">
                <a:spLocks noChangeArrowheads="1"/>
              </p:cNvSpPr>
              <p:nvPr/>
            </p:nvSpPr>
            <p:spPr bwMode="auto">
              <a:xfrm>
                <a:off x="3665" y="3313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N</a:t>
                </a:r>
              </a:p>
            </p:txBody>
          </p:sp>
          <p:sp>
            <p:nvSpPr>
              <p:cNvPr id="40" name="Text Box 235"/>
              <p:cNvSpPr txBox="1">
                <a:spLocks noChangeArrowheads="1"/>
              </p:cNvSpPr>
              <p:nvPr/>
            </p:nvSpPr>
            <p:spPr bwMode="auto">
              <a:xfrm>
                <a:off x="4121" y="331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N</a:t>
                </a:r>
              </a:p>
            </p:txBody>
          </p:sp>
          <p:sp>
            <p:nvSpPr>
              <p:cNvPr id="41" name="Oval 237"/>
              <p:cNvSpPr>
                <a:spLocks noChangeArrowheads="1"/>
              </p:cNvSpPr>
              <p:nvPr/>
            </p:nvSpPr>
            <p:spPr bwMode="auto">
              <a:xfrm>
                <a:off x="4320" y="33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2" name="Oval 238"/>
              <p:cNvSpPr>
                <a:spLocks noChangeArrowheads="1"/>
              </p:cNvSpPr>
              <p:nvPr/>
            </p:nvSpPr>
            <p:spPr bwMode="auto">
              <a:xfrm>
                <a:off x="4320" y="34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3" name="Oval 240"/>
              <p:cNvSpPr>
                <a:spLocks noChangeArrowheads="1"/>
              </p:cNvSpPr>
              <p:nvPr/>
            </p:nvSpPr>
            <p:spPr bwMode="auto">
              <a:xfrm>
                <a:off x="3648" y="33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4" name="Oval 241"/>
              <p:cNvSpPr>
                <a:spLocks noChangeArrowheads="1"/>
              </p:cNvSpPr>
              <p:nvPr/>
            </p:nvSpPr>
            <p:spPr bwMode="auto">
              <a:xfrm>
                <a:off x="3648" y="348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45" name="Line 242"/>
              <p:cNvSpPr>
                <a:spLocks noChangeShapeType="1"/>
              </p:cNvSpPr>
              <p:nvPr/>
            </p:nvSpPr>
            <p:spPr bwMode="auto">
              <a:xfrm>
                <a:off x="3888" y="3408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6" name="Line 243"/>
              <p:cNvSpPr>
                <a:spLocks noChangeShapeType="1"/>
              </p:cNvSpPr>
              <p:nvPr/>
            </p:nvSpPr>
            <p:spPr bwMode="auto">
              <a:xfrm>
                <a:off x="3888" y="3456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7" name="Line 244"/>
              <p:cNvSpPr>
                <a:spLocks noChangeShapeType="1"/>
              </p:cNvSpPr>
              <p:nvPr/>
            </p:nvSpPr>
            <p:spPr bwMode="auto">
              <a:xfrm>
                <a:off x="3888" y="3504"/>
                <a:ext cx="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2" name="Group 249"/>
            <p:cNvGrpSpPr>
              <a:grpSpLocks/>
            </p:cNvGrpSpPr>
            <p:nvPr/>
          </p:nvGrpSpPr>
          <p:grpSpPr bwMode="auto">
            <a:xfrm>
              <a:off x="5830888" y="5638800"/>
              <a:ext cx="1370012" cy="688975"/>
              <a:chOff x="3673" y="3552"/>
              <a:chExt cx="863" cy="434"/>
            </a:xfrm>
          </p:grpSpPr>
          <p:sp>
            <p:nvSpPr>
              <p:cNvPr id="37" name="Line 247"/>
              <p:cNvSpPr>
                <a:spLocks noChangeShapeType="1"/>
              </p:cNvSpPr>
              <p:nvPr/>
            </p:nvSpPr>
            <p:spPr bwMode="auto">
              <a:xfrm flipV="1">
                <a:off x="4104" y="355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" name="Text Box 248"/>
              <p:cNvSpPr txBox="1">
                <a:spLocks noChangeArrowheads="1"/>
              </p:cNvSpPr>
              <p:nvPr/>
            </p:nvSpPr>
            <p:spPr bwMode="auto">
              <a:xfrm>
                <a:off x="3673" y="3736"/>
                <a:ext cx="8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triple bond</a:t>
                </a:r>
              </a:p>
            </p:txBody>
          </p:sp>
        </p:grpSp>
        <p:grpSp>
          <p:nvGrpSpPr>
            <p:cNvPr id="33" name="Group 252"/>
            <p:cNvGrpSpPr>
              <a:grpSpLocks/>
            </p:cNvGrpSpPr>
            <p:nvPr/>
          </p:nvGrpSpPr>
          <p:grpSpPr bwMode="auto">
            <a:xfrm>
              <a:off x="1984375" y="5295900"/>
              <a:ext cx="1370013" cy="1089025"/>
              <a:chOff x="1250" y="3336"/>
              <a:chExt cx="863" cy="686"/>
            </a:xfrm>
          </p:grpSpPr>
          <p:sp>
            <p:nvSpPr>
              <p:cNvPr id="35" name="Oval 250"/>
              <p:cNvSpPr>
                <a:spLocks noChangeArrowheads="1"/>
              </p:cNvSpPr>
              <p:nvPr/>
            </p:nvSpPr>
            <p:spPr bwMode="auto">
              <a:xfrm>
                <a:off x="1520" y="3336"/>
                <a:ext cx="336" cy="2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36" name="Text Box 251"/>
              <p:cNvSpPr txBox="1">
                <a:spLocks noChangeArrowheads="1"/>
              </p:cNvSpPr>
              <p:nvPr/>
            </p:nvSpPr>
            <p:spPr bwMode="auto">
              <a:xfrm>
                <a:off x="1250" y="3772"/>
                <a:ext cx="86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0000"/>
                    </a:solidFill>
                  </a:rPr>
                  <a:t>triple bond</a:t>
                </a:r>
              </a:p>
            </p:txBody>
          </p:sp>
        </p:grpSp>
        <p:sp>
          <p:nvSpPr>
            <p:cNvPr id="34" name="Text Box 253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4556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5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Lengths of Covalent Bonds</a:t>
            </a:r>
          </a:p>
        </p:txBody>
      </p:sp>
      <p:pic>
        <p:nvPicPr>
          <p:cNvPr id="5" name="Picture 28" descr="cha56011_090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39158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8" descr="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2942" r="14601" b="2942"/>
          <a:stretch>
            <a:fillRect/>
          </a:stretch>
        </p:blipFill>
        <p:spPr bwMode="auto">
          <a:xfrm>
            <a:off x="5652120" y="980728"/>
            <a:ext cx="3254896" cy="576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5"/>
          <p:cNvSpPr txBox="1">
            <a:spLocks noChangeArrowheads="1"/>
          </p:cNvSpPr>
          <p:nvPr/>
        </p:nvSpPr>
        <p:spPr bwMode="auto">
          <a:xfrm>
            <a:off x="251520" y="4869160"/>
            <a:ext cx="4968552" cy="769441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Bond Lengths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Triple bond &lt; Double Bond &lt; Single Bond</a:t>
            </a:r>
          </a:p>
        </p:txBody>
      </p:sp>
    </p:spTree>
    <p:extLst>
      <p:ext uri="{BB962C8B-B14F-4D97-AF65-F5344CB8AC3E}">
        <p14:creationId xmlns:p14="http://schemas.microsoft.com/office/powerpoint/2010/main" val="6216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Polar covalent bond 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54262" y="980728"/>
            <a:ext cx="8352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b="1" i="1" dirty="0"/>
              <a:t>Polar covalent bond</a:t>
            </a:r>
            <a:r>
              <a:rPr lang="en-US" dirty="0"/>
              <a:t> or </a:t>
            </a:r>
            <a:r>
              <a:rPr lang="en-US" b="1" i="1" dirty="0"/>
              <a:t>polar bond</a:t>
            </a:r>
            <a:r>
              <a:rPr lang="en-US" dirty="0"/>
              <a:t> is a covalent bond with greater electron density around one of the two atoms</a:t>
            </a:r>
            <a:endParaRPr lang="en-US" b="1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499510"/>
            <a:ext cx="4937497" cy="3285728"/>
            <a:chOff x="282575" y="1978025"/>
            <a:chExt cx="5486400" cy="3584575"/>
          </a:xfrm>
        </p:grpSpPr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282575" y="1978025"/>
              <a:ext cx="5486400" cy="3584575"/>
              <a:chOff x="178" y="1246"/>
              <a:chExt cx="3456" cy="2258"/>
            </a:xfrm>
          </p:grpSpPr>
          <p:pic>
            <p:nvPicPr>
              <p:cNvPr id="14" name="Picture 21" descr="cha56011_09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" y="1246"/>
                <a:ext cx="3456" cy="2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944" y="2240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H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2408" y="2216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</p:grp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3224213" y="2551113"/>
              <a:ext cx="15668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</a:rPr>
                <a:t>electron rich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region</a:t>
              </a: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841375" y="2703513"/>
              <a:ext cx="166528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</a:rPr>
                <a:t>electron poor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region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8575" y="3084513"/>
            <a:ext cx="2068253" cy="1371600"/>
            <a:chOff x="6378575" y="3084513"/>
            <a:chExt cx="2068253" cy="1371600"/>
          </a:xfrm>
        </p:grpSpPr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6911975" y="3529013"/>
              <a:ext cx="1052513" cy="482600"/>
              <a:chOff x="2073" y="1488"/>
              <a:chExt cx="663" cy="304"/>
            </a:xfrm>
          </p:grpSpPr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2484" y="1497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  <p:grpSp>
            <p:nvGrpSpPr>
              <p:cNvPr id="24" name="Group 7"/>
              <p:cNvGrpSpPr>
                <a:grpSpLocks/>
              </p:cNvGrpSpPr>
              <p:nvPr/>
            </p:nvGrpSpPr>
            <p:grpSpPr bwMode="auto">
              <a:xfrm>
                <a:off x="2688" y="1568"/>
                <a:ext cx="48" cy="144"/>
                <a:chOff x="1440" y="2400"/>
                <a:chExt cx="48" cy="144"/>
              </a:xfrm>
            </p:grpSpPr>
            <p:sp>
              <p:nvSpPr>
                <p:cNvPr id="33" name="Oval 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4" name="Oval 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5" name="Group 11"/>
              <p:cNvGrpSpPr>
                <a:grpSpLocks/>
              </p:cNvGrpSpPr>
              <p:nvPr/>
            </p:nvGrpSpPr>
            <p:grpSpPr bwMode="auto">
              <a:xfrm rot="5400000">
                <a:off x="2568" y="1440"/>
                <a:ext cx="48" cy="144"/>
                <a:chOff x="1440" y="2400"/>
                <a:chExt cx="48" cy="144"/>
              </a:xfrm>
            </p:grpSpPr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26" name="Group 14"/>
              <p:cNvGrpSpPr>
                <a:grpSpLocks/>
              </p:cNvGrpSpPr>
              <p:nvPr/>
            </p:nvGrpSpPr>
            <p:grpSpPr bwMode="auto">
              <a:xfrm rot="5400000">
                <a:off x="2568" y="1688"/>
                <a:ext cx="48" cy="144"/>
                <a:chOff x="1440" y="2400"/>
                <a:chExt cx="48" cy="144"/>
              </a:xfrm>
            </p:grpSpPr>
            <p:sp>
              <p:nvSpPr>
                <p:cNvPr id="29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30" name="Oval 16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auto">
              <a:xfrm>
                <a:off x="2073" y="1504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H</a:t>
                </a:r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2288" y="164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7521575" y="3084513"/>
              <a:ext cx="9252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>
                  <a:solidFill>
                    <a:srgbClr val="FF0000"/>
                  </a:solidFill>
                </a:rPr>
                <a:t>e</a:t>
              </a:r>
              <a:r>
                <a:rPr lang="en-US" sz="2000" b="1" baseline="30000" dirty="0">
                  <a:solidFill>
                    <a:srgbClr val="FF0000"/>
                  </a:solidFill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</a:rPr>
                <a:t> rich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6378575" y="3084513"/>
              <a:ext cx="102624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dirty="0">
                  <a:solidFill>
                    <a:srgbClr val="0070C0"/>
                  </a:solidFill>
                </a:rPr>
                <a:t>e</a:t>
              </a:r>
              <a:r>
                <a:rPr lang="en-US" sz="2000" b="1" baseline="30000" dirty="0">
                  <a:solidFill>
                    <a:srgbClr val="0070C0"/>
                  </a:solidFill>
                </a:rPr>
                <a:t>-</a:t>
              </a:r>
              <a:r>
                <a:rPr lang="en-US" sz="2000" b="1" dirty="0">
                  <a:solidFill>
                    <a:srgbClr val="0070C0"/>
                  </a:solidFill>
                </a:rPr>
                <a:t> poor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6911975" y="3998913"/>
              <a:ext cx="4540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b="1" baseline="30000" dirty="0">
                  <a:solidFill>
                    <a:srgbClr val="0070C0"/>
                  </a:solidFill>
                </a:rPr>
                <a:t>+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7600950" y="3998913"/>
              <a:ext cx="403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b="1" baseline="30000" dirty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3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10" y="14145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Polar covalent bond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5580" y="1041158"/>
            <a:ext cx="7929562" cy="5644480"/>
            <a:chOff x="114300" y="304800"/>
            <a:chExt cx="8915400" cy="6400800"/>
          </a:xfrm>
        </p:grpSpPr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114300" y="304800"/>
              <a:ext cx="8915400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b="1" i="1" dirty="0"/>
                <a:t>Electronegativity </a:t>
              </a:r>
              <a:r>
                <a:rPr lang="en-US" dirty="0"/>
                <a:t>is the ability of an atom to attract toward itself the electrons in a chemical bond.</a:t>
              </a: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100138" y="1752600"/>
              <a:ext cx="69723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Electron Affinity - </a:t>
              </a:r>
              <a:r>
                <a:rPr lang="en-US" dirty="0">
                  <a:solidFill>
                    <a:srgbClr val="FF0000"/>
                  </a:solidFill>
                </a:rPr>
                <a:t>measurable</a:t>
              </a:r>
              <a:r>
                <a:rPr lang="en-US" dirty="0"/>
                <a:t>, </a:t>
              </a:r>
              <a:r>
                <a:rPr lang="en-US" dirty="0" err="1"/>
                <a:t>Cl</a:t>
              </a:r>
              <a:r>
                <a:rPr lang="en-US" dirty="0"/>
                <a:t> is highest</a:t>
              </a: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1100138" y="3475474"/>
              <a:ext cx="62801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dirty="0"/>
                <a:t>Electronegativity - </a:t>
              </a:r>
              <a:r>
                <a:rPr lang="en-US" dirty="0">
                  <a:solidFill>
                    <a:srgbClr val="FF0000"/>
                  </a:solidFill>
                </a:rPr>
                <a:t>relative</a:t>
              </a:r>
              <a:r>
                <a:rPr lang="en-US" dirty="0"/>
                <a:t>, F is highest</a:t>
              </a:r>
            </a:p>
          </p:txBody>
        </p:sp>
        <p:grpSp>
          <p:nvGrpSpPr>
            <p:cNvPr id="39" name="Group 12"/>
            <p:cNvGrpSpPr>
              <a:grpSpLocks/>
            </p:cNvGrpSpPr>
            <p:nvPr/>
          </p:nvGrpSpPr>
          <p:grpSpPr bwMode="auto">
            <a:xfrm>
              <a:off x="2895600" y="2590800"/>
              <a:ext cx="3333750" cy="457200"/>
              <a:chOff x="528" y="1200"/>
              <a:chExt cx="2100" cy="288"/>
            </a:xfrm>
          </p:grpSpPr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528" y="1200"/>
                <a:ext cx="21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/>
                  <a:t>X </a:t>
                </a:r>
                <a:r>
                  <a:rPr lang="en-US" baseline="-25000"/>
                  <a:t>(</a:t>
                </a:r>
                <a:r>
                  <a:rPr lang="en-US" i="1" baseline="-25000"/>
                  <a:t>g)</a:t>
                </a:r>
                <a:r>
                  <a:rPr lang="en-US" i="1"/>
                  <a:t> + e</a:t>
                </a:r>
                <a:r>
                  <a:rPr lang="en-US" i="1" baseline="30000"/>
                  <a:t>-</a:t>
                </a:r>
                <a:r>
                  <a:rPr lang="en-US"/>
                  <a:t>          X</a:t>
                </a:r>
                <a:r>
                  <a:rPr lang="en-US" sz="2800" baseline="30000"/>
                  <a:t>-</a:t>
                </a:r>
                <a:r>
                  <a:rPr lang="en-US" baseline="-25000"/>
                  <a:t>(</a:t>
                </a:r>
                <a:r>
                  <a:rPr lang="en-US" i="1" baseline="-25000"/>
                  <a:t>g)</a:t>
                </a:r>
                <a:endParaRPr lang="en-US" sz="2800" b="1" i="1"/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pic>
          <p:nvPicPr>
            <p:cNvPr id="40" name="Picture 16" descr="cha56011_09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4340225"/>
              <a:ext cx="3460750" cy="236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0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474</Words>
  <Application>Microsoft Office PowerPoint</Application>
  <PresentationFormat>On-screen Show (4:3)</PresentationFormat>
  <Paragraphs>198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139</cp:revision>
  <dcterms:created xsi:type="dcterms:W3CDTF">2019-08-22T11:25:16Z</dcterms:created>
  <dcterms:modified xsi:type="dcterms:W3CDTF">2020-10-08T09:55:39Z</dcterms:modified>
</cp:coreProperties>
</file>