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</p:sldIdLst>
  <p:sldSz cx="9144000" cy="6858000" type="screen4x3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38" d="100"/>
          <a:sy n="38" d="100"/>
        </p:scale>
        <p:origin x="-522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Rectangle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Rectangle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Rectangle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Rectangle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Rounded Rectangle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Rounded Rectangle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B7F9589D-58A8-4327-8294-A00F066AB5F6}" type="datetimeFigureOut">
              <a:rPr lang="id-ID" smtClean="0"/>
              <a:pPr/>
              <a:t>10/11/2020</a:t>
            </a:fld>
            <a:endParaRPr lang="id-ID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id-ID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733B4BE8-F812-4FCE-A67C-227C534B2538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F9589D-58A8-4327-8294-A00F066AB5F6}" type="datetimeFigureOut">
              <a:rPr lang="id-ID" smtClean="0"/>
              <a:pPr/>
              <a:t>10/11/2020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B4BE8-F812-4FCE-A67C-227C534B2538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F9589D-58A8-4327-8294-A00F066AB5F6}" type="datetimeFigureOut">
              <a:rPr lang="id-ID" smtClean="0"/>
              <a:pPr/>
              <a:t>10/11/2020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B4BE8-F812-4FCE-A67C-227C534B2538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F9589D-58A8-4327-8294-A00F066AB5F6}" type="datetimeFigureOut">
              <a:rPr lang="id-ID" smtClean="0"/>
              <a:pPr/>
              <a:t>10/11/2020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B4BE8-F812-4FCE-A67C-227C534B2538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F9589D-58A8-4327-8294-A00F066AB5F6}" type="datetimeFigureOut">
              <a:rPr lang="id-ID" smtClean="0"/>
              <a:pPr/>
              <a:t>10/11/2020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B4BE8-F812-4FCE-A67C-227C534B2538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F9589D-58A8-4327-8294-A00F066AB5F6}" type="datetimeFigureOut">
              <a:rPr lang="id-ID" smtClean="0"/>
              <a:pPr/>
              <a:t>10/11/2020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B4BE8-F812-4FCE-A67C-227C534B2538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Date Placeholder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B7F9589D-58A8-4327-8294-A00F066AB5F6}" type="datetimeFigureOut">
              <a:rPr lang="id-ID" smtClean="0"/>
              <a:pPr/>
              <a:t>10/11/2020</a:t>
            </a:fld>
            <a:endParaRPr lang="id-ID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33B4BE8-F812-4FCE-A67C-227C534B2538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id-ID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B7F9589D-58A8-4327-8294-A00F066AB5F6}" type="datetimeFigureOut">
              <a:rPr lang="id-ID" smtClean="0"/>
              <a:pPr/>
              <a:t>10/11/2020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733B4BE8-F812-4FCE-A67C-227C534B2538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F9589D-58A8-4327-8294-A00F066AB5F6}" type="datetimeFigureOut">
              <a:rPr lang="id-ID" smtClean="0"/>
              <a:pPr/>
              <a:t>10/11/2020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B4BE8-F812-4FCE-A67C-227C534B2538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F9589D-58A8-4327-8294-A00F066AB5F6}" type="datetimeFigureOut">
              <a:rPr lang="id-ID" smtClean="0"/>
              <a:pPr/>
              <a:t>10/11/2020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B4BE8-F812-4FCE-A67C-227C534B2538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F9589D-58A8-4327-8294-A00F066AB5F6}" type="datetimeFigureOut">
              <a:rPr lang="id-ID" smtClean="0"/>
              <a:pPr/>
              <a:t>10/11/2020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B4BE8-F812-4FCE-A67C-227C534B2538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Rectangle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Rectangle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Rounded Rectangle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Rounded Rectangle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Rectangle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Rectangle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Rectangle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Rectangle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Rectangle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B7F9589D-58A8-4327-8294-A00F066AB5F6}" type="datetimeFigureOut">
              <a:rPr lang="id-ID" smtClean="0"/>
              <a:pPr/>
              <a:t>10/11/2020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id-ID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733B4BE8-F812-4FCE-A67C-227C534B2538}" type="slidenum">
              <a:rPr lang="id-ID" smtClean="0"/>
              <a:pPr/>
              <a:t>‹#›</a:t>
            </a:fld>
            <a:endParaRPr lang="id-ID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10"/>
          <p:cNvSpPr txBox="1">
            <a:spLocks noChangeArrowheads="1"/>
          </p:cNvSpPr>
          <p:nvPr/>
        </p:nvSpPr>
        <p:spPr bwMode="auto">
          <a:xfrm>
            <a:off x="6858000" y="6357938"/>
            <a:ext cx="2286000" cy="500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marL="514350" indent="-514350" algn="ctr" eaLnBrk="1" hangingPunct="1">
              <a:defRPr/>
            </a:pPr>
            <a:r>
              <a:rPr lang="en-US" sz="1600" b="1" kern="0" dirty="0" err="1">
                <a:latin typeface="+mj-lt"/>
                <a:ea typeface="+mj-ea"/>
                <a:cs typeface="+mj-cs"/>
              </a:rPr>
              <a:t>marlia@FH_Unila</a:t>
            </a:r>
            <a:endParaRPr lang="en-US" sz="1600" b="1" kern="0" dirty="0">
              <a:latin typeface="+mj-lt"/>
              <a:ea typeface="+mj-ea"/>
              <a:cs typeface="+mj-cs"/>
            </a:endParaRPr>
          </a:p>
        </p:txBody>
      </p:sp>
      <p:sp>
        <p:nvSpPr>
          <p:cNvPr id="5" name="Title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UY" dirty="0" smtClean="0">
                <a:solidFill>
                  <a:srgbClr val="FF0000"/>
                </a:solidFill>
              </a:rPr>
              <a:t>UPAYA </a:t>
            </a:r>
            <a:r>
              <a:rPr lang="es-UY" dirty="0" smtClean="0">
                <a:solidFill>
                  <a:srgbClr val="FF0000"/>
                </a:solidFill>
              </a:rPr>
              <a:t>HUKUM</a:t>
            </a:r>
            <a:r>
              <a:rPr lang="id-ID" dirty="0" smtClean="0">
                <a:solidFill>
                  <a:srgbClr val="FF0000"/>
                </a:solidFill>
              </a:rPr>
              <a:t> (Bagian 1)</a:t>
            </a:r>
            <a:endParaRPr lang="id-ID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Content Placeholder 2"/>
          <p:cNvSpPr>
            <a:spLocks noGrp="1"/>
          </p:cNvSpPr>
          <p:nvPr>
            <p:ph idx="1"/>
          </p:nvPr>
        </p:nvSpPr>
        <p:spPr>
          <a:xfrm>
            <a:off x="214313" y="285750"/>
            <a:ext cx="8643937" cy="5697538"/>
          </a:xfrm>
        </p:spPr>
        <p:txBody>
          <a:bodyPr/>
          <a:lstStyle/>
          <a:p>
            <a:pPr eaLnBrk="1" hangingPunct="1"/>
            <a:r>
              <a:rPr lang="en-US" sz="2600" smtClean="0"/>
              <a:t>KTUN yg diajukan kasasi, kriterianya: </a:t>
            </a:r>
          </a:p>
          <a:p>
            <a:pPr marL="914400" lvl="1" indent="-514350" eaLnBrk="1" hangingPunct="1">
              <a:buFontTx/>
              <a:buAutoNum type="alphaLcPeriod"/>
            </a:pPr>
            <a:r>
              <a:rPr lang="en-US" sz="2500" smtClean="0"/>
              <a:t>Tdk dpt diajukan kasasi apabila keputusan pejabat </a:t>
            </a:r>
            <a:r>
              <a:rPr lang="sv-SE" sz="2500" smtClean="0"/>
              <a:t>daerah yg materi muatannya sbg pelaksanaan desentral</a:t>
            </a:r>
            <a:r>
              <a:rPr lang="en-US" sz="2500" smtClean="0"/>
              <a:t>isasi wewenang dari pemerintah pusat.</a:t>
            </a:r>
          </a:p>
          <a:p>
            <a:pPr marL="914400" lvl="1" indent="-514350" eaLnBrk="1" hangingPunct="1">
              <a:buFontTx/>
              <a:buAutoNum type="alphaLcPeriod"/>
            </a:pPr>
            <a:r>
              <a:rPr lang="en-US" sz="2500" smtClean="0"/>
              <a:t>Dpt diajukan kasasi apabila keputusan pejabat daerah yg materi muatannya sbg pelaksanaan dekonsentrasi (melaksanakan wewenang pemerintah pusat).</a:t>
            </a:r>
          </a:p>
          <a:p>
            <a:pPr marL="914400" lvl="1" indent="-514350" eaLnBrk="1" hangingPunct="1">
              <a:buFontTx/>
              <a:buAutoNum type="alphaLcPeriod"/>
            </a:pPr>
            <a:r>
              <a:rPr lang="en-US" sz="2500" smtClean="0"/>
              <a:t>Dpt diajukan kasasi apabila keputusan pejabat daerah dlm rangka tugas perbantuan (</a:t>
            </a:r>
            <a:r>
              <a:rPr lang="en-US" sz="2500" i="1" smtClean="0"/>
              <a:t>medebewind</a:t>
            </a:r>
            <a:r>
              <a:rPr lang="en-US" sz="2500" smtClean="0"/>
              <a:t>). </a:t>
            </a:r>
          </a:p>
          <a:p>
            <a:pPr marL="914400" lvl="1" indent="-514350" eaLnBrk="1" hangingPunct="1">
              <a:buFontTx/>
              <a:buAutoNum type="alphaLcPeriod"/>
            </a:pPr>
            <a:r>
              <a:rPr lang="en-US" sz="2500" smtClean="0"/>
              <a:t>Harus dikirim ke MA apabila keputusan pejabat daerah yg jangkauan berlakunya masuk dlm wilayah abu2. MA yg menentukan perkaranya dpt/tdk diajukan kasasi</a:t>
            </a:r>
          </a:p>
        </p:txBody>
      </p:sp>
      <p:sp>
        <p:nvSpPr>
          <p:cNvPr id="4" name="Rectangle 110"/>
          <p:cNvSpPr txBox="1">
            <a:spLocks noChangeArrowheads="1"/>
          </p:cNvSpPr>
          <p:nvPr/>
        </p:nvSpPr>
        <p:spPr bwMode="auto">
          <a:xfrm>
            <a:off x="6858000" y="6357938"/>
            <a:ext cx="2286000" cy="500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marL="514350" indent="-514350" algn="ctr" eaLnBrk="1" hangingPunct="1">
              <a:defRPr/>
            </a:pPr>
            <a:r>
              <a:rPr lang="en-US" sz="1600" b="1" kern="0" dirty="0" err="1">
                <a:latin typeface="+mj-lt"/>
                <a:ea typeface="+mj-ea"/>
                <a:cs typeface="+mj-cs"/>
              </a:rPr>
              <a:t>marlia@FH_Unila</a:t>
            </a:r>
            <a:endParaRPr lang="en-US" sz="1600" b="1" kern="0" dirty="0"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Content Placeholder 2"/>
          <p:cNvSpPr>
            <a:spLocks noGrp="1"/>
          </p:cNvSpPr>
          <p:nvPr>
            <p:ph idx="1"/>
          </p:nvPr>
        </p:nvSpPr>
        <p:spPr>
          <a:xfrm>
            <a:off x="285750" y="357188"/>
            <a:ext cx="8643938" cy="5768975"/>
          </a:xfrm>
        </p:spPr>
        <p:txBody>
          <a:bodyPr/>
          <a:lstStyle/>
          <a:p>
            <a:pPr eaLnBrk="1" hangingPunct="1"/>
            <a:r>
              <a:rPr lang="en-US" smtClean="0"/>
              <a:t>Utk menentukan keputusan pejabat daerah masuk dlm wilayah abu2:</a:t>
            </a:r>
          </a:p>
          <a:p>
            <a:pPr marL="914400" lvl="1" indent="-514350" eaLnBrk="1" hangingPunct="1">
              <a:buFontTx/>
              <a:buAutoNum type="arabicPeriod"/>
            </a:pPr>
            <a:r>
              <a:rPr lang="en-US" smtClean="0"/>
              <a:t>Keputusan pejabat daerah tsb sbg pelaksanaan desentralisasi, tetapi jangkauan berlakunya meluas sampai ke</a:t>
            </a:r>
            <a:r>
              <a:rPr lang="sv-SE" smtClean="0"/>
              <a:t>wenangan pemerintah pusat/kewenangan pem</a:t>
            </a:r>
            <a:r>
              <a:rPr lang="en-US" smtClean="0"/>
              <a:t>da lain</a:t>
            </a:r>
          </a:p>
          <a:p>
            <a:pPr marL="914400" lvl="1" indent="-514350" eaLnBrk="1" hangingPunct="1">
              <a:buFontTx/>
              <a:buAutoNum type="arabicPeriod"/>
            </a:pPr>
            <a:r>
              <a:rPr lang="en-US" smtClean="0"/>
              <a:t>Keputusan pejabat daerah bersifat </a:t>
            </a:r>
            <a:r>
              <a:rPr lang="en-US" i="1" smtClean="0"/>
              <a:t>derivatif </a:t>
            </a:r>
            <a:r>
              <a:rPr lang="en-US" smtClean="0"/>
              <a:t>(turunan) dari peraturan yg berlaku secara nasional, sehingga jangkauan berlakunya KTUN tdk hanya terbatas dlm wilayah daerah ybs, tapi sudah keluar wilayah daerah tsb &amp; masih ada kaitan dgn peraturan yg bersifat nasional</a:t>
            </a:r>
          </a:p>
        </p:txBody>
      </p:sp>
      <p:sp>
        <p:nvSpPr>
          <p:cNvPr id="4" name="Rectangle 110"/>
          <p:cNvSpPr txBox="1">
            <a:spLocks noChangeArrowheads="1"/>
          </p:cNvSpPr>
          <p:nvPr/>
        </p:nvSpPr>
        <p:spPr bwMode="auto">
          <a:xfrm>
            <a:off x="6858000" y="6357938"/>
            <a:ext cx="2286000" cy="500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marL="514350" indent="-514350" algn="ctr" eaLnBrk="1" hangingPunct="1">
              <a:defRPr/>
            </a:pPr>
            <a:r>
              <a:rPr lang="en-US" sz="1600" b="1" kern="0" dirty="0" err="1">
                <a:latin typeface="+mj-lt"/>
                <a:ea typeface="+mj-ea"/>
                <a:cs typeface="+mj-cs"/>
              </a:rPr>
              <a:t>marlia@FH_Unila</a:t>
            </a:r>
            <a:endParaRPr lang="en-US" sz="1600" b="1" kern="0" dirty="0"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Content Placeholder 2"/>
          <p:cNvSpPr>
            <a:spLocks noGrp="1"/>
          </p:cNvSpPr>
          <p:nvPr>
            <p:ph idx="1"/>
          </p:nvPr>
        </p:nvSpPr>
        <p:spPr>
          <a:xfrm>
            <a:off x="285750" y="214313"/>
            <a:ext cx="8401050" cy="5911850"/>
          </a:xfrm>
        </p:spPr>
        <p:txBody>
          <a:bodyPr/>
          <a:lstStyle/>
          <a:p>
            <a:pPr eaLnBrk="1" hangingPunct="1"/>
            <a:r>
              <a:rPr lang="fi-FI" smtClean="0"/>
              <a:t>Permohonan pemeriksaan di tingkat kasasi harus diajukan d</a:t>
            </a:r>
            <a:r>
              <a:rPr lang="en-US" smtClean="0"/>
              <a:t>lm tenggang waktu 14 hari setelah putusan PT.TUN diberitahukan kepada pemohon</a:t>
            </a:r>
          </a:p>
          <a:p>
            <a:pPr eaLnBrk="1" hangingPunct="1"/>
            <a:r>
              <a:rPr lang="en-US" smtClean="0"/>
              <a:t>M</a:t>
            </a:r>
            <a:r>
              <a:rPr lang="fi-FI" smtClean="0"/>
              <a:t>A dlm tingkat kasasi membatalkan putusan/peneta</a:t>
            </a:r>
            <a:r>
              <a:rPr lang="sv-SE" smtClean="0"/>
              <a:t>pan pengadilan, krn: </a:t>
            </a:r>
          </a:p>
          <a:p>
            <a:pPr marL="914400" lvl="1" indent="-514350" eaLnBrk="1" hangingPunct="1">
              <a:buFontTx/>
              <a:buAutoNum type="alphaLcPeriod"/>
            </a:pPr>
            <a:r>
              <a:rPr lang="en-US" smtClean="0"/>
              <a:t>tdk berwenang / melampaui batas wewenang;</a:t>
            </a:r>
          </a:p>
          <a:p>
            <a:pPr marL="914400" lvl="1" indent="-514350" eaLnBrk="1" hangingPunct="1">
              <a:buFontTx/>
              <a:buAutoNum type="alphaLcPeriod"/>
            </a:pPr>
            <a:r>
              <a:rPr lang="en-US" smtClean="0"/>
              <a:t>salah menerapkan / melanggar hukum yg berlaku; </a:t>
            </a:r>
          </a:p>
          <a:p>
            <a:pPr marL="914400" lvl="1" indent="-514350" eaLnBrk="1" hangingPunct="1">
              <a:buFontTx/>
              <a:buAutoNum type="alphaLcPeriod"/>
            </a:pPr>
            <a:r>
              <a:rPr lang="en-US" smtClean="0"/>
              <a:t>lalai memenuhi syarat2 yg diwajibkan oleh per-UU-an yg mengancam kelalaian itu dgn batalnya putusan ybs.</a:t>
            </a:r>
          </a:p>
        </p:txBody>
      </p:sp>
      <p:sp>
        <p:nvSpPr>
          <p:cNvPr id="4" name="Rectangle 110"/>
          <p:cNvSpPr txBox="1">
            <a:spLocks noChangeArrowheads="1"/>
          </p:cNvSpPr>
          <p:nvPr/>
        </p:nvSpPr>
        <p:spPr bwMode="auto">
          <a:xfrm>
            <a:off x="6858000" y="6357938"/>
            <a:ext cx="2286000" cy="500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marL="514350" indent="-514350" algn="ctr" eaLnBrk="1" hangingPunct="1">
              <a:defRPr/>
            </a:pPr>
            <a:r>
              <a:rPr lang="en-US" sz="1600" b="1" kern="0" dirty="0" err="1">
                <a:latin typeface="+mj-lt"/>
                <a:ea typeface="+mj-ea"/>
                <a:cs typeface="+mj-cs"/>
              </a:rPr>
              <a:t>marlia@FH_Unila</a:t>
            </a:r>
            <a:endParaRPr lang="en-US" sz="1600" b="1" kern="0" dirty="0"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Content Placeholder 2"/>
          <p:cNvSpPr>
            <a:spLocks noGrp="1"/>
          </p:cNvSpPr>
          <p:nvPr>
            <p:ph idx="1"/>
          </p:nvPr>
        </p:nvSpPr>
        <p:spPr>
          <a:xfrm>
            <a:off x="357188" y="428625"/>
            <a:ext cx="8501062" cy="5626100"/>
          </a:xfrm>
        </p:spPr>
        <p:txBody>
          <a:bodyPr>
            <a:normAutofit/>
          </a:bodyPr>
          <a:lstStyle/>
          <a:p>
            <a:pPr eaLnBrk="1" hangingPunct="1"/>
            <a:r>
              <a:rPr lang="fi-FI" smtClean="0"/>
              <a:t>Pemeriksaan di tingkat kasasi yg dinilai </a:t>
            </a:r>
            <a:r>
              <a:rPr lang="en-US" smtClean="0"/>
              <a:t>hanya masalah hukumnya saja, sedangkan masalah faktanya tdk dinilai &amp; tetap seperti yg terdapat dlm putusan PT.TUN</a:t>
            </a:r>
          </a:p>
          <a:p>
            <a:pPr eaLnBrk="1" hangingPunct="1"/>
            <a:r>
              <a:rPr lang="en-US" smtClean="0"/>
              <a:t>Setelah membayar biaya perkara permohonan pemeriksaan di </a:t>
            </a:r>
            <a:r>
              <a:rPr lang="sv-SE" smtClean="0"/>
              <a:t>tingkat kasasi dicatat Panitera dlm daftar perkara</a:t>
            </a:r>
          </a:p>
          <a:p>
            <a:pPr eaLnBrk="1" hangingPunct="1"/>
            <a:r>
              <a:rPr lang="en-US" smtClean="0"/>
              <a:t>Selambat2nya 30 hari setelah permohonan kasasi terdaftar, Panitera memberitahukan secara tertulis mengenai permohonan pemeriksaan di tingkat kasasi kpd pihak lawan &amp; pemohon.</a:t>
            </a:r>
          </a:p>
        </p:txBody>
      </p:sp>
      <p:sp>
        <p:nvSpPr>
          <p:cNvPr id="4" name="Rectangle 110"/>
          <p:cNvSpPr txBox="1">
            <a:spLocks noChangeArrowheads="1"/>
          </p:cNvSpPr>
          <p:nvPr/>
        </p:nvSpPr>
        <p:spPr bwMode="auto">
          <a:xfrm>
            <a:off x="6858000" y="6357938"/>
            <a:ext cx="2286000" cy="500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marL="514350" indent="-514350" algn="ctr" eaLnBrk="1" hangingPunct="1">
              <a:defRPr/>
            </a:pPr>
            <a:r>
              <a:rPr lang="en-US" sz="1600" b="1" kern="0" dirty="0" err="1">
                <a:latin typeface="+mj-lt"/>
                <a:ea typeface="+mj-ea"/>
                <a:cs typeface="+mj-cs"/>
              </a:rPr>
              <a:t>marlia@FH_Unila</a:t>
            </a:r>
            <a:endParaRPr lang="en-US" sz="1600" b="1" kern="0" dirty="0"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Content Placeholder 2"/>
          <p:cNvSpPr>
            <a:spLocks noGrp="1"/>
          </p:cNvSpPr>
          <p:nvPr>
            <p:ph idx="1"/>
          </p:nvPr>
        </p:nvSpPr>
        <p:spPr>
          <a:xfrm>
            <a:off x="457200" y="357188"/>
            <a:ext cx="8229600" cy="5768975"/>
          </a:xfrm>
        </p:spPr>
        <p:txBody>
          <a:bodyPr/>
          <a:lstStyle/>
          <a:p>
            <a:pPr eaLnBrk="1" hangingPunct="1"/>
            <a:r>
              <a:rPr lang="fi-FI" smtClean="0"/>
              <a:t>Dlm pengajuan permohonan pemeriksaan di tingkat kasasi, </a:t>
            </a:r>
            <a:r>
              <a:rPr lang="en-US" smtClean="0"/>
              <a:t>pemohon wajib mengajukan memori kasasi dlm 14 hari setelah permohonan pemeriksaan di tingkat </a:t>
            </a:r>
            <a:r>
              <a:rPr lang="sv-SE" smtClean="0"/>
              <a:t>kasasi dicatat dalam buku daftar perkara</a:t>
            </a:r>
          </a:p>
          <a:p>
            <a:pPr eaLnBrk="1" hangingPunct="1"/>
            <a:r>
              <a:rPr lang="en-US" smtClean="0"/>
              <a:t>Pihak lawan &amp; pemohon mempunyai hak mengajukan surat jawaban / kontra memori kasasi kpd Panitera dlm 14 hari sejak tgl diterimanya salinan memori kasasi</a:t>
            </a:r>
          </a:p>
        </p:txBody>
      </p:sp>
      <p:sp>
        <p:nvSpPr>
          <p:cNvPr id="4" name="Rectangle 110"/>
          <p:cNvSpPr txBox="1">
            <a:spLocks noChangeArrowheads="1"/>
          </p:cNvSpPr>
          <p:nvPr/>
        </p:nvSpPr>
        <p:spPr bwMode="auto">
          <a:xfrm>
            <a:off x="6858000" y="6357938"/>
            <a:ext cx="2286000" cy="500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marL="514350" indent="-514350" algn="ctr" eaLnBrk="1" hangingPunct="1">
              <a:defRPr/>
            </a:pPr>
            <a:r>
              <a:rPr lang="en-US" sz="1600" b="1" kern="0" dirty="0" err="1">
                <a:latin typeface="+mj-lt"/>
                <a:ea typeface="+mj-ea"/>
                <a:cs typeface="+mj-cs"/>
              </a:rPr>
              <a:t>marlia@FH_Unila</a:t>
            </a:r>
            <a:endParaRPr lang="en-US" sz="1600" b="1" kern="0" dirty="0"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Content Placeholder 2"/>
          <p:cNvSpPr>
            <a:spLocks noGrp="1"/>
          </p:cNvSpPr>
          <p:nvPr>
            <p:ph idx="1"/>
          </p:nvPr>
        </p:nvSpPr>
        <p:spPr>
          <a:xfrm>
            <a:off x="457200" y="357188"/>
            <a:ext cx="8229600" cy="5768975"/>
          </a:xfrm>
        </p:spPr>
        <p:txBody>
          <a:bodyPr/>
          <a:lstStyle/>
          <a:p>
            <a:pPr eaLnBrk="1" hangingPunct="1"/>
            <a:r>
              <a:rPr lang="fi-FI" smtClean="0"/>
              <a:t>Selanjutnya setelah menerima memori kasasi &amp; kontra memori kasasi, Panitera mengirimkan permohonan pemeriksaan di tingkat kasasi, memori kasasi, kontra memori kasasi beserta </a:t>
            </a:r>
            <a:r>
              <a:rPr lang="sv-SE" smtClean="0"/>
              <a:t>berkas perkaranya kepada MA selambat2nya 30 hari</a:t>
            </a:r>
          </a:p>
          <a:p>
            <a:pPr eaLnBrk="1" hangingPunct="1"/>
            <a:r>
              <a:rPr lang="sv-SE" smtClean="0"/>
              <a:t>Jika sebelum berkas perkara dikirimkan ke MA, </a:t>
            </a:r>
            <a:r>
              <a:rPr lang="fi-FI" smtClean="0"/>
              <a:t>permohonan pemeriksaan di tingkat kasasi dicabut, maka berkas </a:t>
            </a:r>
            <a:r>
              <a:rPr lang="sv-SE" smtClean="0"/>
              <a:t>perkara tdk perlu diteruskan ke MA</a:t>
            </a:r>
            <a:endParaRPr lang="en-US" smtClean="0"/>
          </a:p>
        </p:txBody>
      </p:sp>
      <p:sp>
        <p:nvSpPr>
          <p:cNvPr id="4" name="Rectangle 110"/>
          <p:cNvSpPr txBox="1">
            <a:spLocks noChangeArrowheads="1"/>
          </p:cNvSpPr>
          <p:nvPr/>
        </p:nvSpPr>
        <p:spPr bwMode="auto">
          <a:xfrm>
            <a:off x="6858000" y="6357938"/>
            <a:ext cx="2286000" cy="500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marL="514350" indent="-514350" algn="ctr" eaLnBrk="1" hangingPunct="1">
              <a:defRPr/>
            </a:pPr>
            <a:r>
              <a:rPr lang="en-US" sz="1600" b="1" kern="0" dirty="0" err="1">
                <a:latin typeface="+mj-lt"/>
                <a:ea typeface="+mj-ea"/>
                <a:cs typeface="+mj-cs"/>
              </a:rPr>
              <a:t>marlia@FH_Unila</a:t>
            </a:r>
            <a:endParaRPr lang="en-US" sz="1600" b="1" kern="0" dirty="0"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Content Placeholder 2"/>
          <p:cNvSpPr>
            <a:spLocks noGrp="1"/>
          </p:cNvSpPr>
          <p:nvPr>
            <p:ph idx="1"/>
          </p:nvPr>
        </p:nvSpPr>
        <p:spPr>
          <a:xfrm>
            <a:off x="457200" y="357188"/>
            <a:ext cx="8229600" cy="5768975"/>
          </a:xfrm>
        </p:spPr>
        <p:txBody>
          <a:bodyPr>
            <a:normAutofit lnSpcReduction="10000"/>
          </a:bodyPr>
          <a:lstStyle/>
          <a:p>
            <a:pPr eaLnBrk="1" hangingPunct="1"/>
            <a:r>
              <a:rPr lang="en-US" sz="3000" smtClean="0"/>
              <a:t>MA memeriksa &amp; memutus perkara sengketa </a:t>
            </a:r>
            <a:r>
              <a:rPr lang="nn-NO" sz="3000" smtClean="0"/>
              <a:t>TUN di tingkat kasasi dgn sekurang2nya 3 </a:t>
            </a:r>
            <a:r>
              <a:rPr lang="en-US" sz="3000" smtClean="0"/>
              <a:t>org Hakim</a:t>
            </a:r>
          </a:p>
          <a:p>
            <a:pPr eaLnBrk="1" hangingPunct="1"/>
            <a:r>
              <a:rPr lang="fi-FI" sz="3000" smtClean="0"/>
              <a:t>Pemeriksaan di tingkat kasasi dilakukan oleh </a:t>
            </a:r>
            <a:r>
              <a:rPr lang="sv-SE" sz="3000" smtClean="0"/>
              <a:t>MA bdsrkn surat2/berkas perkara saja</a:t>
            </a:r>
          </a:p>
          <a:p>
            <a:pPr eaLnBrk="1" hangingPunct="1"/>
            <a:r>
              <a:rPr lang="en-US" sz="3000" smtClean="0"/>
              <a:t>Dlm sidang permusyawaratan, setiap Hakim Agung wajib </a:t>
            </a:r>
            <a:r>
              <a:rPr lang="sv-SE" sz="3000" smtClean="0"/>
              <a:t>menyampaikan pertimbangan / pendapat tertulis thdp perkara </a:t>
            </a:r>
            <a:r>
              <a:rPr lang="en-US" sz="3000" smtClean="0"/>
              <a:t>yg sedang diperiksa &amp; mjd bagian yg tdk terpisahkan dari putusan. </a:t>
            </a:r>
          </a:p>
          <a:p>
            <a:pPr eaLnBrk="1" hangingPunct="1"/>
            <a:r>
              <a:rPr lang="en-US" sz="3000" smtClean="0"/>
              <a:t>Jika sidang musyawarah tdk dicapai mu</a:t>
            </a:r>
            <a:r>
              <a:rPr lang="sv-SE" sz="3000" smtClean="0"/>
              <a:t>fakat bulat, pendapat Hakim Agung yg berbeda wajib dimuat dlm </a:t>
            </a:r>
            <a:r>
              <a:rPr lang="en-US" sz="3000" smtClean="0"/>
              <a:t>putusan.</a:t>
            </a:r>
          </a:p>
        </p:txBody>
      </p:sp>
      <p:sp>
        <p:nvSpPr>
          <p:cNvPr id="4" name="Rectangle 110"/>
          <p:cNvSpPr txBox="1">
            <a:spLocks noChangeArrowheads="1"/>
          </p:cNvSpPr>
          <p:nvPr/>
        </p:nvSpPr>
        <p:spPr bwMode="auto">
          <a:xfrm>
            <a:off x="6858000" y="6357938"/>
            <a:ext cx="2286000" cy="500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marL="514350" indent="-514350" algn="ctr" eaLnBrk="1" hangingPunct="1">
              <a:defRPr/>
            </a:pPr>
            <a:r>
              <a:rPr lang="en-US" sz="1600" b="1" kern="0" dirty="0" err="1">
                <a:latin typeface="+mj-lt"/>
                <a:ea typeface="+mj-ea"/>
                <a:cs typeface="+mj-cs"/>
              </a:rPr>
              <a:t>marlia@FH_Unila</a:t>
            </a:r>
            <a:endParaRPr lang="en-US" sz="1600" b="1" kern="0" dirty="0"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Content Placeholder 2"/>
          <p:cNvSpPr>
            <a:spLocks noGrp="1"/>
          </p:cNvSpPr>
          <p:nvPr>
            <p:ph idx="1"/>
          </p:nvPr>
        </p:nvSpPr>
        <p:spPr>
          <a:xfrm>
            <a:off x="457200" y="285750"/>
            <a:ext cx="8229600" cy="5840413"/>
          </a:xfrm>
        </p:spPr>
        <p:txBody>
          <a:bodyPr/>
          <a:lstStyle/>
          <a:p>
            <a:pPr eaLnBrk="1" hangingPunct="1"/>
            <a:r>
              <a:rPr lang="fi-FI" smtClean="0"/>
              <a:t>Seblm permohonan pemeriksaan di tingkat kasasi diputus, </a:t>
            </a:r>
            <a:r>
              <a:rPr lang="en-US" smtClean="0"/>
              <a:t>permohonan tsb dpt dicabut kembali oleh pemohon &amp; tdk dpt lagi mengajukan permoho</a:t>
            </a:r>
            <a:r>
              <a:rPr lang="fi-FI" smtClean="0"/>
              <a:t>nan pemeriksaan di tingkat kasasi</a:t>
            </a:r>
          </a:p>
          <a:p>
            <a:pPr eaLnBrk="1" hangingPunct="1"/>
            <a:r>
              <a:rPr lang="en-US" smtClean="0"/>
              <a:t>Setelah MA menjatuhkan putusan thdp per</a:t>
            </a:r>
            <a:r>
              <a:rPr lang="fi-FI" smtClean="0"/>
              <a:t>mohonan pemeriksaan di tingkat kasasi, salinan putusan MA dikirim kpd Ka. P</a:t>
            </a:r>
            <a:r>
              <a:rPr lang="en-US" smtClean="0"/>
              <a:t>TUN, utk selanjutnya diberitahukan kpd kedua belah pihak selambat2 30 hari setelah putusan &amp; berkas perkara diterima oleh PTUN tsb</a:t>
            </a:r>
          </a:p>
        </p:txBody>
      </p:sp>
      <p:sp>
        <p:nvSpPr>
          <p:cNvPr id="4" name="Rectangle 110"/>
          <p:cNvSpPr txBox="1">
            <a:spLocks noChangeArrowheads="1"/>
          </p:cNvSpPr>
          <p:nvPr/>
        </p:nvSpPr>
        <p:spPr bwMode="auto">
          <a:xfrm>
            <a:off x="6858000" y="6357938"/>
            <a:ext cx="2286000" cy="500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marL="514350" indent="-514350" algn="ctr" eaLnBrk="1" hangingPunct="1">
              <a:defRPr/>
            </a:pPr>
            <a:r>
              <a:rPr lang="en-US" sz="1600" b="1" kern="0" dirty="0" err="1">
                <a:latin typeface="+mj-lt"/>
                <a:ea typeface="+mj-ea"/>
                <a:cs typeface="+mj-cs"/>
              </a:rPr>
              <a:t>marlia@FH_Unila</a:t>
            </a:r>
            <a:endParaRPr lang="en-US" sz="1600" b="1" kern="0" dirty="0"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3"/>
          <p:cNvSpPr>
            <a:spLocks noGrp="1" noChangeArrowheads="1"/>
          </p:cNvSpPr>
          <p:nvPr>
            <p:ph idx="1"/>
          </p:nvPr>
        </p:nvSpPr>
        <p:spPr>
          <a:xfrm>
            <a:off x="468313" y="428625"/>
            <a:ext cx="8229600" cy="5880100"/>
          </a:xfrm>
        </p:spPr>
        <p:txBody>
          <a:bodyPr/>
          <a:lstStyle/>
          <a:p>
            <a:pPr eaLnBrk="1" hangingPunct="1"/>
            <a:r>
              <a:rPr lang="en-US" smtClean="0"/>
              <a:t>Upaya hukum </a:t>
            </a:r>
            <a:r>
              <a:rPr lang="en-US" smtClean="0">
                <a:sym typeface="Wingdings" pitchFamily="2" charset="2"/>
              </a:rPr>
              <a:t> </a:t>
            </a:r>
            <a:r>
              <a:rPr lang="en-US" smtClean="0"/>
              <a:t>alat/sarana hukum utk memperbaiki kekeliruan pd putusan Pengadilan, berupa: </a:t>
            </a:r>
          </a:p>
          <a:p>
            <a:pPr marL="914400" lvl="1" indent="-514350" eaLnBrk="1" hangingPunct="1">
              <a:buFontTx/>
              <a:buAutoNum type="arabicPeriod"/>
            </a:pPr>
            <a:r>
              <a:rPr lang="en-US" smtClean="0"/>
              <a:t>Upaya hukum biasa, yg terdiri dari: </a:t>
            </a:r>
          </a:p>
          <a:p>
            <a:pPr marL="1314450" lvl="2" indent="-514350" eaLnBrk="1" hangingPunct="1">
              <a:buFontTx/>
              <a:buAutoNum type="alphaLcPeriod"/>
            </a:pPr>
            <a:r>
              <a:rPr lang="es-ES" smtClean="0"/>
              <a:t>Perlawanan thdp penetapan dismissal</a:t>
            </a:r>
          </a:p>
          <a:p>
            <a:pPr marL="1314450" lvl="2" indent="-514350" eaLnBrk="1" hangingPunct="1">
              <a:buFontTx/>
              <a:buAutoNum type="alphaLcPeriod"/>
            </a:pPr>
            <a:r>
              <a:rPr lang="en-US" smtClean="0"/>
              <a:t>Banding</a:t>
            </a:r>
          </a:p>
          <a:p>
            <a:pPr marL="1314450" lvl="2" indent="-514350" eaLnBrk="1" hangingPunct="1">
              <a:buFontTx/>
              <a:buAutoNum type="alphaLcPeriod"/>
            </a:pPr>
            <a:r>
              <a:rPr lang="en-US" smtClean="0"/>
              <a:t>Kasasi</a:t>
            </a:r>
          </a:p>
          <a:p>
            <a:pPr marL="914400" lvl="1" indent="-514350" eaLnBrk="1" hangingPunct="1">
              <a:buFontTx/>
              <a:buAutoNum type="arabicPeriod"/>
            </a:pPr>
            <a:r>
              <a:rPr lang="en-US" smtClean="0"/>
              <a:t>Upaya hukum luar biasa, yang terdiri dari: </a:t>
            </a:r>
          </a:p>
          <a:p>
            <a:pPr marL="1314450" lvl="2" indent="-514350" eaLnBrk="1" hangingPunct="1">
              <a:buFontTx/>
              <a:buAutoNum type="alphaLcPeriod"/>
            </a:pPr>
            <a:r>
              <a:rPr lang="en-US" smtClean="0"/>
              <a:t>Peninjauan kembali </a:t>
            </a:r>
          </a:p>
          <a:p>
            <a:pPr marL="1314450" lvl="2" indent="-514350" eaLnBrk="1" hangingPunct="1">
              <a:buFontTx/>
              <a:buAutoNum type="alphaLcPeriod"/>
            </a:pPr>
            <a:r>
              <a:rPr lang="en-US" smtClean="0"/>
              <a:t>Kasasi demi kepentingan hukum</a:t>
            </a:r>
            <a:endParaRPr lang="en-US" smtClean="0">
              <a:solidFill>
                <a:schemeClr val="bg1"/>
              </a:solidFill>
            </a:endParaRPr>
          </a:p>
        </p:txBody>
      </p:sp>
      <p:sp>
        <p:nvSpPr>
          <p:cNvPr id="4" name="Rectangle 110"/>
          <p:cNvSpPr txBox="1">
            <a:spLocks noChangeArrowheads="1"/>
          </p:cNvSpPr>
          <p:nvPr/>
        </p:nvSpPr>
        <p:spPr bwMode="auto">
          <a:xfrm>
            <a:off x="6858000" y="6357938"/>
            <a:ext cx="2286000" cy="500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marL="514350" indent="-514350" algn="ctr" eaLnBrk="1" hangingPunct="1">
              <a:defRPr/>
            </a:pPr>
            <a:r>
              <a:rPr lang="en-US" sz="1600" b="1" kern="0" dirty="0" err="1">
                <a:latin typeface="+mj-lt"/>
                <a:ea typeface="+mj-ea"/>
                <a:cs typeface="+mj-cs"/>
              </a:rPr>
              <a:t>marlia@FH_Unila</a:t>
            </a:r>
            <a:endParaRPr lang="en-US" sz="1600" b="1" kern="0" dirty="0"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Title 1"/>
          <p:cNvSpPr>
            <a:spLocks noGrp="1"/>
          </p:cNvSpPr>
          <p:nvPr>
            <p:ph type="title"/>
          </p:nvPr>
        </p:nvSpPr>
        <p:spPr>
          <a:xfrm>
            <a:off x="1066800" y="1143000"/>
            <a:ext cx="6553200" cy="5080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smtClean="0"/>
              <a:t/>
            </a:r>
            <a:br>
              <a:rPr lang="en-US" smtClean="0"/>
            </a:br>
            <a:r>
              <a:rPr lang="es-ES" b="1" smtClean="0"/>
              <a:t>PERLAWANAN TERHADAP PENETAPAN DISMISSAL</a:t>
            </a:r>
            <a:endParaRPr lang="en-US" smtClean="0"/>
          </a:p>
        </p:txBody>
      </p:sp>
      <p:sp>
        <p:nvSpPr>
          <p:cNvPr id="78851" name="Content Placeholder 2"/>
          <p:cNvSpPr>
            <a:spLocks noGrp="1"/>
          </p:cNvSpPr>
          <p:nvPr>
            <p:ph idx="1"/>
          </p:nvPr>
        </p:nvSpPr>
        <p:spPr>
          <a:xfrm>
            <a:off x="381000" y="2362200"/>
            <a:ext cx="8229600" cy="4054475"/>
          </a:xfrm>
        </p:spPr>
        <p:txBody>
          <a:bodyPr/>
          <a:lstStyle/>
          <a:p>
            <a:pPr eaLnBrk="1" hangingPunct="1"/>
            <a:r>
              <a:rPr lang="en-US" smtClean="0"/>
              <a:t>Cek kembali materi yg telah disampaikan sebelumnya!!!</a:t>
            </a:r>
          </a:p>
        </p:txBody>
      </p:sp>
      <p:sp>
        <p:nvSpPr>
          <p:cNvPr id="5" name="Rectangle 110"/>
          <p:cNvSpPr txBox="1">
            <a:spLocks noChangeArrowheads="1"/>
          </p:cNvSpPr>
          <p:nvPr/>
        </p:nvSpPr>
        <p:spPr bwMode="auto">
          <a:xfrm>
            <a:off x="6858000" y="6357938"/>
            <a:ext cx="2286000" cy="500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marL="514350" indent="-514350" algn="ctr" eaLnBrk="1" hangingPunct="1">
              <a:defRPr/>
            </a:pPr>
            <a:r>
              <a:rPr lang="en-US" sz="1600" b="1" kern="0" dirty="0" err="1">
                <a:latin typeface="+mj-lt"/>
                <a:ea typeface="+mj-ea"/>
                <a:cs typeface="+mj-cs"/>
              </a:rPr>
              <a:t>marlia@FH_Unila</a:t>
            </a:r>
            <a:endParaRPr lang="en-US" sz="1600" b="1" kern="0" dirty="0"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Title 1"/>
          <p:cNvSpPr>
            <a:spLocks noGrp="1"/>
          </p:cNvSpPr>
          <p:nvPr>
            <p:ph type="title"/>
          </p:nvPr>
        </p:nvSpPr>
        <p:spPr>
          <a:xfrm>
            <a:off x="1219200" y="228600"/>
            <a:ext cx="6553200" cy="5080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b="1" smtClean="0"/>
              <a:t>BANDING</a:t>
            </a:r>
            <a:endParaRPr lang="en-US" smtClean="0"/>
          </a:p>
        </p:txBody>
      </p:sp>
      <p:sp>
        <p:nvSpPr>
          <p:cNvPr id="79875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840288"/>
          </a:xfrm>
        </p:spPr>
        <p:txBody>
          <a:bodyPr/>
          <a:lstStyle/>
          <a:p>
            <a:pPr eaLnBrk="1" hangingPunct="1"/>
            <a:r>
              <a:rPr lang="en-US" smtClean="0"/>
              <a:t>Yg dpt mengajukan permohonan pemeriksaan di tingkat banding ke PT.TUN adalah penggugat, tergugat, &amp; penggugat intervensi</a:t>
            </a:r>
          </a:p>
          <a:p>
            <a:pPr eaLnBrk="1" hangingPunct="1"/>
            <a:r>
              <a:rPr lang="sv-SE" smtClean="0"/>
              <a:t>Putusan Pengadilan yg dpt diperiksa di tingkat </a:t>
            </a:r>
            <a:r>
              <a:rPr lang="en-US" smtClean="0"/>
              <a:t>Banding </a:t>
            </a:r>
            <a:r>
              <a:rPr lang="en-US" smtClean="0">
                <a:sym typeface="Wingdings" pitchFamily="2" charset="2"/>
              </a:rPr>
              <a:t></a:t>
            </a:r>
            <a:r>
              <a:rPr lang="en-US" smtClean="0"/>
              <a:t> putusan PTUN, baik putusan akhir maupun bukan putusan akhir</a:t>
            </a:r>
          </a:p>
        </p:txBody>
      </p:sp>
      <p:sp>
        <p:nvSpPr>
          <p:cNvPr id="5" name="Rectangle 110"/>
          <p:cNvSpPr txBox="1">
            <a:spLocks noChangeArrowheads="1"/>
          </p:cNvSpPr>
          <p:nvPr/>
        </p:nvSpPr>
        <p:spPr bwMode="auto">
          <a:xfrm>
            <a:off x="6858000" y="6357938"/>
            <a:ext cx="2286000" cy="500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marL="514350" indent="-514350" algn="ctr" eaLnBrk="1" hangingPunct="1">
              <a:defRPr/>
            </a:pPr>
            <a:r>
              <a:rPr lang="en-US" sz="1600" b="1" kern="0" dirty="0" err="1">
                <a:latin typeface="+mj-lt"/>
                <a:ea typeface="+mj-ea"/>
                <a:cs typeface="+mj-cs"/>
              </a:rPr>
              <a:t>marlia@FH_Unila</a:t>
            </a:r>
            <a:endParaRPr lang="en-US" sz="1600" b="1" kern="0" dirty="0"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Content Placeholder 2"/>
          <p:cNvSpPr>
            <a:spLocks noGrp="1"/>
          </p:cNvSpPr>
          <p:nvPr>
            <p:ph idx="1"/>
          </p:nvPr>
        </p:nvSpPr>
        <p:spPr>
          <a:xfrm>
            <a:off x="457200" y="500063"/>
            <a:ext cx="8229600" cy="5626100"/>
          </a:xfrm>
        </p:spPr>
        <p:txBody>
          <a:bodyPr/>
          <a:lstStyle/>
          <a:p>
            <a:pPr eaLnBrk="1" hangingPunct="1"/>
            <a:r>
              <a:rPr lang="en-US" smtClean="0"/>
              <a:t>Tenggang waktu </a:t>
            </a:r>
            <a:r>
              <a:rPr lang="en-US" smtClean="0">
                <a:sym typeface="Wingdings" pitchFamily="2" charset="2"/>
              </a:rPr>
              <a:t> </a:t>
            </a:r>
            <a:r>
              <a:rPr lang="en-US" smtClean="0"/>
              <a:t>harus diajukan dlm 14 hari (kalender) setelah putusan PTUN diberitahukan secara sah kpd Penggugat &amp; Tergugat</a:t>
            </a:r>
          </a:p>
          <a:p>
            <a:pPr eaLnBrk="1" hangingPunct="1"/>
            <a:r>
              <a:rPr lang="en-US" smtClean="0"/>
              <a:t>Tata cara </a:t>
            </a:r>
            <a:r>
              <a:rPr lang="en-US" smtClean="0">
                <a:sym typeface="Wingdings" pitchFamily="2" charset="2"/>
              </a:rPr>
              <a:t> </a:t>
            </a:r>
            <a:r>
              <a:rPr lang="en-US" smtClean="0"/>
              <a:t>diajukan secara tertulis kpd PTUN yg menjatuhkan pu</a:t>
            </a:r>
            <a:r>
              <a:rPr lang="nn-NO" smtClean="0"/>
              <a:t>tusan yg dimohonkan pemeriksaan di tingkat banding</a:t>
            </a:r>
          </a:p>
          <a:p>
            <a:pPr eaLnBrk="1" hangingPunct="1"/>
            <a:r>
              <a:rPr lang="en-US" smtClean="0"/>
              <a:t>Pemohon harus terlebih dahulu membayar uang muka biaya perkara yang besarnya ditaksir oleh Panitera.</a:t>
            </a:r>
          </a:p>
        </p:txBody>
      </p:sp>
      <p:sp>
        <p:nvSpPr>
          <p:cNvPr id="4" name="Rectangle 110"/>
          <p:cNvSpPr txBox="1">
            <a:spLocks noChangeArrowheads="1"/>
          </p:cNvSpPr>
          <p:nvPr/>
        </p:nvSpPr>
        <p:spPr bwMode="auto">
          <a:xfrm>
            <a:off x="6858000" y="6357938"/>
            <a:ext cx="2286000" cy="500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marL="514350" indent="-514350" algn="ctr" eaLnBrk="1" hangingPunct="1">
              <a:defRPr/>
            </a:pPr>
            <a:r>
              <a:rPr lang="en-US" sz="1600" b="1" kern="0" dirty="0" err="1">
                <a:latin typeface="+mj-lt"/>
                <a:ea typeface="+mj-ea"/>
                <a:cs typeface="+mj-cs"/>
              </a:rPr>
              <a:t>marlia@FH_Unila</a:t>
            </a:r>
            <a:endParaRPr lang="en-US" sz="1600" b="1" kern="0" dirty="0"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Content Placeholder 2"/>
          <p:cNvSpPr>
            <a:spLocks noGrp="1"/>
          </p:cNvSpPr>
          <p:nvPr>
            <p:ph idx="1"/>
          </p:nvPr>
        </p:nvSpPr>
        <p:spPr>
          <a:xfrm>
            <a:off x="214313" y="285750"/>
            <a:ext cx="8715375" cy="5857875"/>
          </a:xfrm>
        </p:spPr>
        <p:txBody>
          <a:bodyPr/>
          <a:lstStyle/>
          <a:p>
            <a:pPr eaLnBrk="1" hangingPunct="1"/>
            <a:r>
              <a:rPr lang="en-US" smtClean="0"/>
              <a:t>Setelah membayar uang muka, permohonan dicatat oleh Panitera dlm daftar perkara.</a:t>
            </a:r>
          </a:p>
          <a:p>
            <a:pPr eaLnBrk="1" hangingPunct="1"/>
            <a:r>
              <a:rPr lang="en-US" smtClean="0"/>
              <a:t>Para pihak dpt menyerahkan memori banding / kontra memori banding serta surat keterangan &amp; bukti kpd Panit</a:t>
            </a:r>
            <a:r>
              <a:rPr lang="it-IT" smtClean="0"/>
              <a:t>era PTUN</a:t>
            </a:r>
          </a:p>
          <a:p>
            <a:pPr eaLnBrk="1" hangingPunct="1"/>
            <a:r>
              <a:rPr lang="sv-SE" smtClean="0"/>
              <a:t>Selambat2nya 60 hari setelah </a:t>
            </a:r>
            <a:r>
              <a:rPr lang="en-US" smtClean="0"/>
              <a:t>pernyataan permohonan pemeriksaan di tingkat banding, salinan pu</a:t>
            </a:r>
            <a:r>
              <a:rPr lang="sv-SE" smtClean="0"/>
              <a:t>tusan, berita acara &amp; surat lain yg bersangkutan dgn berkas </a:t>
            </a:r>
            <a:r>
              <a:rPr lang="en-US" smtClean="0"/>
              <a:t>perkara, oleh Panitera PTUN harus dikirim </a:t>
            </a:r>
            <a:r>
              <a:rPr lang="it-IT" smtClean="0"/>
              <a:t>kpd Panitera PT.TUN</a:t>
            </a:r>
            <a:endParaRPr lang="en-US" smtClean="0"/>
          </a:p>
        </p:txBody>
      </p:sp>
      <p:sp>
        <p:nvSpPr>
          <p:cNvPr id="4" name="Rectangle 110"/>
          <p:cNvSpPr txBox="1">
            <a:spLocks noChangeArrowheads="1"/>
          </p:cNvSpPr>
          <p:nvPr/>
        </p:nvSpPr>
        <p:spPr bwMode="auto">
          <a:xfrm>
            <a:off x="6858000" y="6357938"/>
            <a:ext cx="2286000" cy="500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marL="514350" indent="-514350" algn="ctr" eaLnBrk="1" hangingPunct="1">
              <a:defRPr/>
            </a:pPr>
            <a:r>
              <a:rPr lang="en-US" sz="1600" b="1" kern="0" dirty="0" err="1">
                <a:latin typeface="+mj-lt"/>
                <a:ea typeface="+mj-ea"/>
                <a:cs typeface="+mj-cs"/>
              </a:rPr>
              <a:t>marlia@FH_Unila</a:t>
            </a:r>
            <a:endParaRPr lang="en-US" sz="1600" b="1" kern="0" dirty="0"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Content Placeholder 2"/>
          <p:cNvSpPr>
            <a:spLocks noGrp="1"/>
          </p:cNvSpPr>
          <p:nvPr>
            <p:ph idx="1"/>
          </p:nvPr>
        </p:nvSpPr>
        <p:spPr>
          <a:xfrm>
            <a:off x="457200" y="428625"/>
            <a:ext cx="8229600" cy="5697538"/>
          </a:xfrm>
        </p:spPr>
        <p:txBody>
          <a:bodyPr/>
          <a:lstStyle/>
          <a:p>
            <a:pPr eaLnBrk="1" hangingPunct="1"/>
            <a:r>
              <a:rPr lang="en-US" dirty="0" smtClean="0"/>
              <a:t>PT.TUN </a:t>
            </a:r>
            <a:r>
              <a:rPr lang="en-US" dirty="0" err="1" smtClean="0"/>
              <a:t>memeriksa</a:t>
            </a:r>
            <a:r>
              <a:rPr lang="en-US" dirty="0" smtClean="0"/>
              <a:t> &amp; </a:t>
            </a:r>
            <a:r>
              <a:rPr lang="sv-SE" dirty="0" smtClean="0"/>
              <a:t>memutus perkara banding dgn sekurang2nya 3 org </a:t>
            </a:r>
            <a:r>
              <a:rPr lang="en-US" dirty="0" smtClean="0"/>
              <a:t>Hakim.</a:t>
            </a:r>
          </a:p>
          <a:p>
            <a:pPr eaLnBrk="1" hangingPunct="1"/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diperiksa</a:t>
            </a:r>
            <a:r>
              <a:rPr lang="en-US" dirty="0" smtClean="0"/>
              <a:t> </a:t>
            </a:r>
            <a:r>
              <a:rPr lang="en-US" dirty="0" err="1" smtClean="0"/>
              <a:t>dlm</a:t>
            </a:r>
            <a:r>
              <a:rPr lang="en-US" dirty="0" smtClean="0"/>
              <a:t> </a:t>
            </a:r>
            <a:r>
              <a:rPr lang="en-US" dirty="0" err="1" smtClean="0"/>
              <a:t>pemeriksaan</a:t>
            </a:r>
            <a:r>
              <a:rPr lang="en-US" dirty="0" smtClean="0"/>
              <a:t> </a:t>
            </a:r>
            <a:r>
              <a:rPr lang="en-US" dirty="0" err="1" smtClean="0"/>
              <a:t>tingkat</a:t>
            </a:r>
            <a:r>
              <a:rPr lang="en-US" dirty="0" smtClean="0"/>
              <a:t> banding </a:t>
            </a:r>
            <a:r>
              <a:rPr lang="en-US" dirty="0" err="1" smtClean="0"/>
              <a:t>hanya</a:t>
            </a:r>
            <a:r>
              <a:rPr lang="en-US" dirty="0" smtClean="0"/>
              <a:t> </a:t>
            </a:r>
            <a:r>
              <a:rPr lang="en-US" dirty="0" err="1" smtClean="0"/>
              <a:t>berkas</a:t>
            </a:r>
            <a:r>
              <a:rPr lang="en-US" dirty="0" smtClean="0"/>
              <a:t> </a:t>
            </a:r>
            <a:r>
              <a:rPr lang="en-US" dirty="0" err="1" smtClean="0"/>
              <a:t>perkara</a:t>
            </a:r>
            <a:r>
              <a:rPr lang="en-US" dirty="0" smtClean="0"/>
              <a:t>,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dikirim</a:t>
            </a:r>
            <a:r>
              <a:rPr lang="en-US" dirty="0" smtClean="0"/>
              <a:t> </a:t>
            </a:r>
            <a:r>
              <a:rPr lang="en-US" dirty="0" err="1" smtClean="0"/>
              <a:t>Panitera</a:t>
            </a:r>
            <a:r>
              <a:rPr lang="en-US" dirty="0" smtClean="0"/>
              <a:t> PTUN (</a:t>
            </a:r>
            <a:r>
              <a:rPr lang="en-US" dirty="0" err="1" smtClean="0"/>
              <a:t>surat</a:t>
            </a:r>
            <a:r>
              <a:rPr lang="en-US" dirty="0" smtClean="0"/>
              <a:t> </a:t>
            </a:r>
            <a:r>
              <a:rPr lang="en-US" dirty="0" err="1" smtClean="0"/>
              <a:t>gugatan</a:t>
            </a:r>
            <a:r>
              <a:rPr lang="en-US" dirty="0" smtClean="0"/>
              <a:t>, </a:t>
            </a:r>
            <a:r>
              <a:rPr lang="en-US" dirty="0" err="1" smtClean="0"/>
              <a:t>jawaban</a:t>
            </a:r>
            <a:r>
              <a:rPr lang="en-US" dirty="0" smtClean="0"/>
              <a:t>, </a:t>
            </a:r>
            <a:r>
              <a:rPr lang="en-US" dirty="0" err="1" smtClean="0"/>
              <a:t>replik</a:t>
            </a:r>
            <a:r>
              <a:rPr lang="en-US" dirty="0" smtClean="0"/>
              <a:t>, </a:t>
            </a:r>
            <a:r>
              <a:rPr lang="en-US" dirty="0" err="1" smtClean="0"/>
              <a:t>duplik</a:t>
            </a:r>
            <a:r>
              <a:rPr lang="en-US" dirty="0" smtClean="0"/>
              <a:t>, </a:t>
            </a:r>
            <a:r>
              <a:rPr lang="en-US" dirty="0" err="1" smtClean="0"/>
              <a:t>kesimpulan</a:t>
            </a:r>
            <a:r>
              <a:rPr lang="en-US" dirty="0" smtClean="0"/>
              <a:t>, </a:t>
            </a:r>
            <a:r>
              <a:rPr lang="en-US" dirty="0" err="1" smtClean="0"/>
              <a:t>memori</a:t>
            </a:r>
            <a:r>
              <a:rPr lang="en-US" dirty="0" smtClean="0"/>
              <a:t> banding/</a:t>
            </a:r>
            <a:r>
              <a:rPr lang="en-US" dirty="0" err="1" smtClean="0"/>
              <a:t>kontra</a:t>
            </a:r>
            <a:r>
              <a:rPr lang="en-US" dirty="0" smtClean="0"/>
              <a:t> </a:t>
            </a:r>
            <a:r>
              <a:rPr lang="en-US" dirty="0" err="1" smtClean="0"/>
              <a:t>memori</a:t>
            </a:r>
            <a:r>
              <a:rPr lang="en-US" dirty="0" smtClean="0"/>
              <a:t> banding, alat2 </a:t>
            </a:r>
            <a:r>
              <a:rPr lang="en-US" dirty="0" err="1" smtClean="0"/>
              <a:t>bukti</a:t>
            </a:r>
            <a:r>
              <a:rPr lang="en-US" dirty="0" smtClean="0"/>
              <a:t>, </a:t>
            </a:r>
            <a:r>
              <a:rPr lang="it-IT" dirty="0" smtClean="0"/>
              <a:t>salinan putusan PTUN, berita acara sidang, </a:t>
            </a:r>
            <a:r>
              <a:rPr lang="sv-SE" dirty="0" smtClean="0"/>
              <a:t>serta surat2 lain yg bersangkutan dgn berkas perkara</a:t>
            </a:r>
            <a:endParaRPr lang="en-US" dirty="0" smtClean="0"/>
          </a:p>
        </p:txBody>
      </p:sp>
      <p:sp>
        <p:nvSpPr>
          <p:cNvPr id="4" name="Rectangle 110"/>
          <p:cNvSpPr txBox="1">
            <a:spLocks noChangeArrowheads="1"/>
          </p:cNvSpPr>
          <p:nvPr/>
        </p:nvSpPr>
        <p:spPr bwMode="auto">
          <a:xfrm>
            <a:off x="6858000" y="6357938"/>
            <a:ext cx="2286000" cy="500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marL="514350" indent="-514350" algn="ctr" eaLnBrk="1" hangingPunct="1">
              <a:defRPr/>
            </a:pPr>
            <a:r>
              <a:rPr lang="en-US" sz="1600" b="1" kern="0" dirty="0" err="1">
                <a:latin typeface="+mj-lt"/>
                <a:ea typeface="+mj-ea"/>
                <a:cs typeface="+mj-cs"/>
              </a:rPr>
              <a:t>marlia@FH_Unila</a:t>
            </a:r>
            <a:endParaRPr lang="en-US" sz="1600" b="1" kern="0" dirty="0"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Content Placeholder 2"/>
          <p:cNvSpPr>
            <a:spLocks noGrp="1"/>
          </p:cNvSpPr>
          <p:nvPr>
            <p:ph idx="1"/>
          </p:nvPr>
        </p:nvSpPr>
        <p:spPr>
          <a:xfrm>
            <a:off x="457200" y="428625"/>
            <a:ext cx="8229600" cy="5697538"/>
          </a:xfrm>
        </p:spPr>
        <p:txBody>
          <a:bodyPr/>
          <a:lstStyle/>
          <a:p>
            <a:pPr eaLnBrk="1" hangingPunct="1"/>
            <a:r>
              <a:rPr lang="en-US" smtClean="0"/>
              <a:t>Sebelum permohonan pemeriksaan banding diputus PT.TUN, permohonan tsb dpt dicabut kembali oleh pemohon &amp; tdk dpt diajukan lagi</a:t>
            </a:r>
          </a:p>
          <a:p>
            <a:pPr eaLnBrk="1" hangingPunct="1"/>
            <a:r>
              <a:rPr lang="fi-FI" smtClean="0"/>
              <a:t>Setelah PT.TUN menjatuhkan putusan </a:t>
            </a:r>
            <a:r>
              <a:rPr lang="en-US" smtClean="0"/>
              <a:t>thdp perkara yg diajukan permohonan pemeriksaan di tingkat banding, dlm waktu 30 hari setelah PT.</a:t>
            </a:r>
            <a:r>
              <a:rPr lang="fi-FI" smtClean="0"/>
              <a:t>TUN menjatuhkan putusan, Panitera PT.TUN mengirimkan salinan putusan PT.</a:t>
            </a:r>
            <a:r>
              <a:rPr lang="sv-SE" smtClean="0"/>
              <a:t>TUN beserta berkas perkaranya kpd PT</a:t>
            </a:r>
            <a:r>
              <a:rPr lang="nn-NO" smtClean="0"/>
              <a:t>UN yg memutus dlm pemeriksaan tingkat pertama</a:t>
            </a:r>
            <a:endParaRPr lang="en-US" smtClean="0"/>
          </a:p>
        </p:txBody>
      </p:sp>
      <p:sp>
        <p:nvSpPr>
          <p:cNvPr id="4" name="Rectangle 110"/>
          <p:cNvSpPr txBox="1">
            <a:spLocks noChangeArrowheads="1"/>
          </p:cNvSpPr>
          <p:nvPr/>
        </p:nvSpPr>
        <p:spPr bwMode="auto">
          <a:xfrm>
            <a:off x="6858000" y="6357938"/>
            <a:ext cx="2286000" cy="500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marL="514350" indent="-514350" algn="ctr" eaLnBrk="1" hangingPunct="1">
              <a:defRPr/>
            </a:pPr>
            <a:r>
              <a:rPr lang="en-US" sz="1600" b="1" kern="0" dirty="0" err="1">
                <a:latin typeface="+mj-lt"/>
                <a:ea typeface="+mj-ea"/>
                <a:cs typeface="+mj-cs"/>
              </a:rPr>
              <a:t>marlia@FH_Unila</a:t>
            </a:r>
            <a:endParaRPr lang="en-US" sz="1600" b="1" kern="0" dirty="0"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6925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smtClean="0"/>
              <a:t/>
            </a:r>
            <a:br>
              <a:rPr lang="en-US" smtClean="0"/>
            </a:br>
            <a:r>
              <a:rPr lang="en-US" b="1" smtClean="0"/>
              <a:t>KASASI</a:t>
            </a:r>
            <a:endParaRPr lang="en-US" smtClean="0"/>
          </a:p>
        </p:txBody>
      </p:sp>
      <p:sp>
        <p:nvSpPr>
          <p:cNvPr id="8499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nn-NO" smtClean="0"/>
              <a:t>Yg dpt mengajukan permohonan pemeriksaan di tingkat </a:t>
            </a:r>
            <a:r>
              <a:rPr lang="en-US" smtClean="0"/>
              <a:t>kasasi adalah Penggugat/kuasanya, Tergugat/kuasanya, </a:t>
            </a:r>
            <a:r>
              <a:rPr lang="it-IT" smtClean="0"/>
              <a:t>termasuk pula Penggugat Intervensi d</a:t>
            </a:r>
            <a:r>
              <a:rPr lang="en-US" smtClean="0"/>
              <a:t>lm pemeriksaan di tingkat banding</a:t>
            </a:r>
          </a:p>
          <a:p>
            <a:pPr eaLnBrk="1" hangingPunct="1"/>
            <a:r>
              <a:rPr lang="en-US" smtClean="0"/>
              <a:t>Putusan yg dpt diperiksa di tingkat kasasi adalah putusan PT.TUN</a:t>
            </a:r>
          </a:p>
        </p:txBody>
      </p:sp>
      <p:sp>
        <p:nvSpPr>
          <p:cNvPr id="5" name="Rectangle 110"/>
          <p:cNvSpPr txBox="1">
            <a:spLocks noChangeArrowheads="1"/>
          </p:cNvSpPr>
          <p:nvPr/>
        </p:nvSpPr>
        <p:spPr bwMode="auto">
          <a:xfrm>
            <a:off x="6858000" y="6357938"/>
            <a:ext cx="2286000" cy="500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marL="514350" indent="-514350" algn="ctr" eaLnBrk="1" hangingPunct="1">
              <a:defRPr/>
            </a:pPr>
            <a:r>
              <a:rPr lang="en-US" sz="1600" b="1" kern="0" dirty="0" err="1">
                <a:latin typeface="+mj-lt"/>
                <a:ea typeface="+mj-ea"/>
                <a:cs typeface="+mj-cs"/>
              </a:rPr>
              <a:t>marlia@FH_Unila</a:t>
            </a:r>
            <a:endParaRPr lang="en-US" sz="1600" b="1" kern="0" dirty="0"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">
  <a:themeElements>
    <a:clrScheme name="Urban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Urban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Urban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1</TotalTime>
  <Words>913</Words>
  <Application>Microsoft Office PowerPoint</Application>
  <PresentationFormat>On-screen Show (4:3)</PresentationFormat>
  <Paragraphs>70</Paragraphs>
  <Slides>17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Urban</vt:lpstr>
      <vt:lpstr>UPAYA HUKUM (Bagian 1)</vt:lpstr>
      <vt:lpstr>Slide 2</vt:lpstr>
      <vt:lpstr> PERLAWANAN TERHADAP PENETAPAN DISMISSAL</vt:lpstr>
      <vt:lpstr>BANDING</vt:lpstr>
      <vt:lpstr>Slide 5</vt:lpstr>
      <vt:lpstr>Slide 6</vt:lpstr>
      <vt:lpstr>Slide 7</vt:lpstr>
      <vt:lpstr>Slide 8</vt:lpstr>
      <vt:lpstr> KASASI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UPAYA HUKUM</dc:title>
  <dc:creator>USER</dc:creator>
  <cp:lastModifiedBy>USER</cp:lastModifiedBy>
  <cp:revision>2</cp:revision>
  <dcterms:created xsi:type="dcterms:W3CDTF">2020-11-10T07:12:14Z</dcterms:created>
  <dcterms:modified xsi:type="dcterms:W3CDTF">2020-11-10T07:15:58Z</dcterms:modified>
</cp:coreProperties>
</file>