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4" r:id="rId2"/>
    <p:sldId id="282" r:id="rId3"/>
    <p:sldId id="269" r:id="rId4"/>
    <p:sldId id="271" r:id="rId5"/>
    <p:sldId id="272" r:id="rId6"/>
    <p:sldId id="283" r:id="rId7"/>
    <p:sldId id="286" r:id="rId8"/>
    <p:sldId id="285" r:id="rId9"/>
    <p:sldId id="284" r:id="rId10"/>
    <p:sldId id="287" r:id="rId11"/>
    <p:sldId id="288" r:id="rId12"/>
    <p:sldId id="289" r:id="rId13"/>
    <p:sldId id="290" r:id="rId14"/>
    <p:sldId id="291" r:id="rId15"/>
    <p:sldId id="292" r:id="rId16"/>
    <p:sldId id="270" r:id="rId17"/>
    <p:sldId id="273" r:id="rId18"/>
    <p:sldId id="274" r:id="rId19"/>
    <p:sldId id="275" r:id="rId20"/>
    <p:sldId id="276" r:id="rId21"/>
    <p:sldId id="277" r:id="rId22"/>
    <p:sldId id="278" r:id="rId23"/>
    <p:sldId id="279" r:id="rId24"/>
    <p:sldId id="280" r:id="rId25"/>
    <p:sldId id="256" r:id="rId26"/>
    <p:sldId id="281" r:id="rId27"/>
    <p:sldId id="260" r:id="rId28"/>
    <p:sldId id="262" r:id="rId29"/>
    <p:sldId id="261" r:id="rId30"/>
    <p:sldId id="263" r:id="rId31"/>
    <p:sldId id="265" r:id="rId32"/>
    <p:sldId id="266" r:id="rId33"/>
    <p:sldId id="267" r:id="rId34"/>
    <p:sldId id="268" r:id="rId35"/>
    <p:sldId id="257" r:id="rId36"/>
    <p:sldId id="258" r:id="rId37"/>
    <p:sldId id="259" r:id="rId3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AABED-163D-4F1E-A25C-864B86B0E9FE}" type="datetimeFigureOut">
              <a:rPr lang="id-ID" smtClean="0"/>
              <a:t>27/04/2026</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6B0B3-C7F9-41FD-8CAC-150DAA889CB2}" type="slidenum">
              <a:rPr lang="id-ID" smtClean="0"/>
              <a:t>‹#›</a:t>
            </a:fld>
            <a:endParaRPr lang="id-ID"/>
          </a:p>
        </p:txBody>
      </p:sp>
    </p:spTree>
    <p:extLst>
      <p:ext uri="{BB962C8B-B14F-4D97-AF65-F5344CB8AC3E}">
        <p14:creationId xmlns:p14="http://schemas.microsoft.com/office/powerpoint/2010/main" val="93048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3C96B0B3-C7F9-41FD-8CAC-150DAA889CB2}" type="slidenum">
              <a:rPr lang="id-ID" smtClean="0"/>
              <a:t>34</a:t>
            </a:fld>
            <a:endParaRPr lang="id-ID"/>
          </a:p>
        </p:txBody>
      </p:sp>
    </p:spTree>
    <p:extLst>
      <p:ext uri="{BB962C8B-B14F-4D97-AF65-F5344CB8AC3E}">
        <p14:creationId xmlns:p14="http://schemas.microsoft.com/office/powerpoint/2010/main" val="3398563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78B0-670B-EF09-A43C-51B651225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07D3399C-93B8-B2DA-EF76-3808D96E5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1DB02909-6722-3366-25BF-1C810F01FBE9}"/>
              </a:ext>
            </a:extLst>
          </p:cNvPr>
          <p:cNvSpPr>
            <a:spLocks noGrp="1"/>
          </p:cNvSpPr>
          <p:nvPr>
            <p:ph type="dt" sz="half" idx="10"/>
          </p:nvPr>
        </p:nvSpPr>
        <p:spPr/>
        <p:txBody>
          <a:bodyPr/>
          <a:lstStyle/>
          <a:p>
            <a:fld id="{E9BCAD54-E354-4A5F-83F6-D521E135C094}" type="datetimeFigureOut">
              <a:rPr lang="id-ID" smtClean="0"/>
              <a:t>27/04/2026</a:t>
            </a:fld>
            <a:endParaRPr lang="id-ID"/>
          </a:p>
        </p:txBody>
      </p:sp>
      <p:sp>
        <p:nvSpPr>
          <p:cNvPr id="5" name="Footer Placeholder 4">
            <a:extLst>
              <a:ext uri="{FF2B5EF4-FFF2-40B4-BE49-F238E27FC236}">
                <a16:creationId xmlns:a16="http://schemas.microsoft.com/office/drawing/2014/main" id="{606C07C3-991E-BAF0-C977-13E65B6AA1B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51CE89EE-AC07-7572-A7D3-ECDD906C2E4F}"/>
              </a:ext>
            </a:extLst>
          </p:cNvPr>
          <p:cNvSpPr>
            <a:spLocks noGrp="1"/>
          </p:cNvSpPr>
          <p:nvPr>
            <p:ph type="sldNum" sz="quarter" idx="12"/>
          </p:nvPr>
        </p:nvSpPr>
        <p:spPr/>
        <p:txBody>
          <a:bodyPr/>
          <a:lstStyle/>
          <a:p>
            <a:fld id="{2EA061B6-9911-47BC-84DE-ACF794E368D7}" type="slidenum">
              <a:rPr lang="id-ID" smtClean="0"/>
              <a:t>‹#›</a:t>
            </a:fld>
            <a:endParaRPr lang="id-ID"/>
          </a:p>
        </p:txBody>
      </p:sp>
    </p:spTree>
    <p:extLst>
      <p:ext uri="{BB962C8B-B14F-4D97-AF65-F5344CB8AC3E}">
        <p14:creationId xmlns:p14="http://schemas.microsoft.com/office/powerpoint/2010/main" val="8486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922C-5EAD-3642-71EC-3C318A4CA016}"/>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75B6F54C-C180-6473-DF62-0E7CE3EACD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9955839-90B4-79F5-8506-88409A7D146C}"/>
              </a:ext>
            </a:extLst>
          </p:cNvPr>
          <p:cNvSpPr>
            <a:spLocks noGrp="1"/>
          </p:cNvSpPr>
          <p:nvPr>
            <p:ph type="dt" sz="half" idx="10"/>
          </p:nvPr>
        </p:nvSpPr>
        <p:spPr/>
        <p:txBody>
          <a:bodyPr/>
          <a:lstStyle/>
          <a:p>
            <a:fld id="{E9BCAD54-E354-4A5F-83F6-D521E135C094}" type="datetimeFigureOut">
              <a:rPr lang="id-ID" smtClean="0"/>
              <a:t>27/04/2026</a:t>
            </a:fld>
            <a:endParaRPr lang="id-ID"/>
          </a:p>
        </p:txBody>
      </p:sp>
      <p:sp>
        <p:nvSpPr>
          <p:cNvPr id="5" name="Footer Placeholder 4">
            <a:extLst>
              <a:ext uri="{FF2B5EF4-FFF2-40B4-BE49-F238E27FC236}">
                <a16:creationId xmlns:a16="http://schemas.microsoft.com/office/drawing/2014/main" id="{552EE9CE-D0B5-6FBC-B081-C35DA3745A5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0FAED3B3-894F-4932-11A9-DB3BA656C2CD}"/>
              </a:ext>
            </a:extLst>
          </p:cNvPr>
          <p:cNvSpPr>
            <a:spLocks noGrp="1"/>
          </p:cNvSpPr>
          <p:nvPr>
            <p:ph type="sldNum" sz="quarter" idx="12"/>
          </p:nvPr>
        </p:nvSpPr>
        <p:spPr/>
        <p:txBody>
          <a:bodyPr/>
          <a:lstStyle/>
          <a:p>
            <a:fld id="{2EA061B6-9911-47BC-84DE-ACF794E368D7}" type="slidenum">
              <a:rPr lang="id-ID" smtClean="0"/>
              <a:t>‹#›</a:t>
            </a:fld>
            <a:endParaRPr lang="id-ID"/>
          </a:p>
        </p:txBody>
      </p:sp>
    </p:spTree>
    <p:extLst>
      <p:ext uri="{BB962C8B-B14F-4D97-AF65-F5344CB8AC3E}">
        <p14:creationId xmlns:p14="http://schemas.microsoft.com/office/powerpoint/2010/main" val="362062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F90B7-D510-DD1B-5294-37105F944C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E88E1F3F-57B4-74B3-736B-79C5B1C35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9C16DEA-C920-FD88-6CA0-57372692A309}"/>
              </a:ext>
            </a:extLst>
          </p:cNvPr>
          <p:cNvSpPr>
            <a:spLocks noGrp="1"/>
          </p:cNvSpPr>
          <p:nvPr>
            <p:ph type="dt" sz="half" idx="10"/>
          </p:nvPr>
        </p:nvSpPr>
        <p:spPr/>
        <p:txBody>
          <a:bodyPr/>
          <a:lstStyle/>
          <a:p>
            <a:fld id="{E9BCAD54-E354-4A5F-83F6-D521E135C094}" type="datetimeFigureOut">
              <a:rPr lang="id-ID" smtClean="0"/>
              <a:t>27/04/2026</a:t>
            </a:fld>
            <a:endParaRPr lang="id-ID"/>
          </a:p>
        </p:txBody>
      </p:sp>
      <p:sp>
        <p:nvSpPr>
          <p:cNvPr id="5" name="Footer Placeholder 4">
            <a:extLst>
              <a:ext uri="{FF2B5EF4-FFF2-40B4-BE49-F238E27FC236}">
                <a16:creationId xmlns:a16="http://schemas.microsoft.com/office/drawing/2014/main" id="{BB2BDB9F-5F84-CAAB-D1F0-64A3E0B87DBC}"/>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BA1AFC62-847E-C079-CE4F-B395422E314C}"/>
              </a:ext>
            </a:extLst>
          </p:cNvPr>
          <p:cNvSpPr>
            <a:spLocks noGrp="1"/>
          </p:cNvSpPr>
          <p:nvPr>
            <p:ph type="sldNum" sz="quarter" idx="12"/>
          </p:nvPr>
        </p:nvSpPr>
        <p:spPr/>
        <p:txBody>
          <a:bodyPr/>
          <a:lstStyle/>
          <a:p>
            <a:fld id="{2EA061B6-9911-47BC-84DE-ACF794E368D7}" type="slidenum">
              <a:rPr lang="id-ID" smtClean="0"/>
              <a:t>‹#›</a:t>
            </a:fld>
            <a:endParaRPr lang="id-ID"/>
          </a:p>
        </p:txBody>
      </p:sp>
    </p:spTree>
    <p:extLst>
      <p:ext uri="{BB962C8B-B14F-4D97-AF65-F5344CB8AC3E}">
        <p14:creationId xmlns:p14="http://schemas.microsoft.com/office/powerpoint/2010/main" val="382380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9E92-96D3-D615-A800-8B3F08BF4487}"/>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AFB4AAF4-1E13-78D5-F49F-74E23C65A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CEC452D5-81E0-4361-4B10-27400A004A55}"/>
              </a:ext>
            </a:extLst>
          </p:cNvPr>
          <p:cNvSpPr>
            <a:spLocks noGrp="1"/>
          </p:cNvSpPr>
          <p:nvPr>
            <p:ph type="dt" sz="half" idx="10"/>
          </p:nvPr>
        </p:nvSpPr>
        <p:spPr/>
        <p:txBody>
          <a:bodyPr/>
          <a:lstStyle/>
          <a:p>
            <a:fld id="{E9BCAD54-E354-4A5F-83F6-D521E135C094}" type="datetimeFigureOut">
              <a:rPr lang="id-ID" smtClean="0"/>
              <a:t>27/04/2026</a:t>
            </a:fld>
            <a:endParaRPr lang="id-ID"/>
          </a:p>
        </p:txBody>
      </p:sp>
      <p:sp>
        <p:nvSpPr>
          <p:cNvPr id="5" name="Footer Placeholder 4">
            <a:extLst>
              <a:ext uri="{FF2B5EF4-FFF2-40B4-BE49-F238E27FC236}">
                <a16:creationId xmlns:a16="http://schemas.microsoft.com/office/drawing/2014/main" id="{B05A40E4-1BFC-7499-D1EC-114C8587D63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D1773B0-03EA-D326-F11A-6873EF143B7B}"/>
              </a:ext>
            </a:extLst>
          </p:cNvPr>
          <p:cNvSpPr>
            <a:spLocks noGrp="1"/>
          </p:cNvSpPr>
          <p:nvPr>
            <p:ph type="sldNum" sz="quarter" idx="12"/>
          </p:nvPr>
        </p:nvSpPr>
        <p:spPr/>
        <p:txBody>
          <a:bodyPr/>
          <a:lstStyle/>
          <a:p>
            <a:fld id="{2EA061B6-9911-47BC-84DE-ACF794E368D7}" type="slidenum">
              <a:rPr lang="id-ID" smtClean="0"/>
              <a:t>‹#›</a:t>
            </a:fld>
            <a:endParaRPr lang="id-ID"/>
          </a:p>
        </p:txBody>
      </p:sp>
    </p:spTree>
    <p:extLst>
      <p:ext uri="{BB962C8B-B14F-4D97-AF65-F5344CB8AC3E}">
        <p14:creationId xmlns:p14="http://schemas.microsoft.com/office/powerpoint/2010/main" val="134413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4899-B43D-3A84-E876-666999B29F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31B683B2-E92F-2134-CA61-6E0AE9FD45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91E30-03E5-CE4D-6C98-83BE22E8DEEA}"/>
              </a:ext>
            </a:extLst>
          </p:cNvPr>
          <p:cNvSpPr>
            <a:spLocks noGrp="1"/>
          </p:cNvSpPr>
          <p:nvPr>
            <p:ph type="dt" sz="half" idx="10"/>
          </p:nvPr>
        </p:nvSpPr>
        <p:spPr/>
        <p:txBody>
          <a:bodyPr/>
          <a:lstStyle/>
          <a:p>
            <a:fld id="{E9BCAD54-E354-4A5F-83F6-D521E135C094}" type="datetimeFigureOut">
              <a:rPr lang="id-ID" smtClean="0"/>
              <a:t>27/04/2026</a:t>
            </a:fld>
            <a:endParaRPr lang="id-ID"/>
          </a:p>
        </p:txBody>
      </p:sp>
      <p:sp>
        <p:nvSpPr>
          <p:cNvPr id="5" name="Footer Placeholder 4">
            <a:extLst>
              <a:ext uri="{FF2B5EF4-FFF2-40B4-BE49-F238E27FC236}">
                <a16:creationId xmlns:a16="http://schemas.microsoft.com/office/drawing/2014/main" id="{D4FF58DA-EB91-A9EF-79C4-27D63850D85C}"/>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26ABD18A-8896-4C9A-9D80-BB3C6E2EC64E}"/>
              </a:ext>
            </a:extLst>
          </p:cNvPr>
          <p:cNvSpPr>
            <a:spLocks noGrp="1"/>
          </p:cNvSpPr>
          <p:nvPr>
            <p:ph type="sldNum" sz="quarter" idx="12"/>
          </p:nvPr>
        </p:nvSpPr>
        <p:spPr/>
        <p:txBody>
          <a:bodyPr/>
          <a:lstStyle/>
          <a:p>
            <a:fld id="{2EA061B6-9911-47BC-84DE-ACF794E368D7}" type="slidenum">
              <a:rPr lang="id-ID" smtClean="0"/>
              <a:t>‹#›</a:t>
            </a:fld>
            <a:endParaRPr lang="id-ID"/>
          </a:p>
        </p:txBody>
      </p:sp>
    </p:spTree>
    <p:extLst>
      <p:ext uri="{BB962C8B-B14F-4D97-AF65-F5344CB8AC3E}">
        <p14:creationId xmlns:p14="http://schemas.microsoft.com/office/powerpoint/2010/main" val="383906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C739-F473-5A65-777F-52E4C7660D4A}"/>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B43B8AFD-69A9-979E-68A7-1490CC01A8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CC241166-E2D9-FF5C-D484-322436816F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A298E2C5-7732-74D3-035F-18543AD433C9}"/>
              </a:ext>
            </a:extLst>
          </p:cNvPr>
          <p:cNvSpPr>
            <a:spLocks noGrp="1"/>
          </p:cNvSpPr>
          <p:nvPr>
            <p:ph type="dt" sz="half" idx="10"/>
          </p:nvPr>
        </p:nvSpPr>
        <p:spPr/>
        <p:txBody>
          <a:bodyPr/>
          <a:lstStyle/>
          <a:p>
            <a:fld id="{E9BCAD54-E354-4A5F-83F6-D521E135C094}" type="datetimeFigureOut">
              <a:rPr lang="id-ID" smtClean="0"/>
              <a:t>27/04/2026</a:t>
            </a:fld>
            <a:endParaRPr lang="id-ID"/>
          </a:p>
        </p:txBody>
      </p:sp>
      <p:sp>
        <p:nvSpPr>
          <p:cNvPr id="6" name="Footer Placeholder 5">
            <a:extLst>
              <a:ext uri="{FF2B5EF4-FFF2-40B4-BE49-F238E27FC236}">
                <a16:creationId xmlns:a16="http://schemas.microsoft.com/office/drawing/2014/main" id="{55B73AE1-E8D6-A374-31E2-E550803881A8}"/>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CF43B7D7-D67A-D5F0-123F-3481B184A163}"/>
              </a:ext>
            </a:extLst>
          </p:cNvPr>
          <p:cNvSpPr>
            <a:spLocks noGrp="1"/>
          </p:cNvSpPr>
          <p:nvPr>
            <p:ph type="sldNum" sz="quarter" idx="12"/>
          </p:nvPr>
        </p:nvSpPr>
        <p:spPr/>
        <p:txBody>
          <a:bodyPr/>
          <a:lstStyle/>
          <a:p>
            <a:fld id="{2EA061B6-9911-47BC-84DE-ACF794E368D7}" type="slidenum">
              <a:rPr lang="id-ID" smtClean="0"/>
              <a:t>‹#›</a:t>
            </a:fld>
            <a:endParaRPr lang="id-ID"/>
          </a:p>
        </p:txBody>
      </p:sp>
    </p:spTree>
    <p:extLst>
      <p:ext uri="{BB962C8B-B14F-4D97-AF65-F5344CB8AC3E}">
        <p14:creationId xmlns:p14="http://schemas.microsoft.com/office/powerpoint/2010/main" val="48226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B78A-6D02-5BC1-F016-5AAF5F251F90}"/>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F415533F-BC45-6A3F-9B06-8C9CC99CC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6865F2-4D19-AD72-7BB4-114DB820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E4F6566C-6A48-ED89-80DB-0AF2278A3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7324D3-A986-3AC1-C671-B849D247D3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EB43B608-A290-BF26-22F9-3D89BD25B255}"/>
              </a:ext>
            </a:extLst>
          </p:cNvPr>
          <p:cNvSpPr>
            <a:spLocks noGrp="1"/>
          </p:cNvSpPr>
          <p:nvPr>
            <p:ph type="dt" sz="half" idx="10"/>
          </p:nvPr>
        </p:nvSpPr>
        <p:spPr/>
        <p:txBody>
          <a:bodyPr/>
          <a:lstStyle/>
          <a:p>
            <a:fld id="{E9BCAD54-E354-4A5F-83F6-D521E135C094}" type="datetimeFigureOut">
              <a:rPr lang="id-ID" smtClean="0"/>
              <a:t>27/04/2026</a:t>
            </a:fld>
            <a:endParaRPr lang="id-ID"/>
          </a:p>
        </p:txBody>
      </p:sp>
      <p:sp>
        <p:nvSpPr>
          <p:cNvPr id="8" name="Footer Placeholder 7">
            <a:extLst>
              <a:ext uri="{FF2B5EF4-FFF2-40B4-BE49-F238E27FC236}">
                <a16:creationId xmlns:a16="http://schemas.microsoft.com/office/drawing/2014/main" id="{32A4D05F-F341-A367-FD45-59D7A04C42BF}"/>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B4350D9D-DED0-7C05-3AB0-DF59DF6A0F81}"/>
              </a:ext>
            </a:extLst>
          </p:cNvPr>
          <p:cNvSpPr>
            <a:spLocks noGrp="1"/>
          </p:cNvSpPr>
          <p:nvPr>
            <p:ph type="sldNum" sz="quarter" idx="12"/>
          </p:nvPr>
        </p:nvSpPr>
        <p:spPr/>
        <p:txBody>
          <a:bodyPr/>
          <a:lstStyle/>
          <a:p>
            <a:fld id="{2EA061B6-9911-47BC-84DE-ACF794E368D7}" type="slidenum">
              <a:rPr lang="id-ID" smtClean="0"/>
              <a:t>‹#›</a:t>
            </a:fld>
            <a:endParaRPr lang="id-ID"/>
          </a:p>
        </p:txBody>
      </p:sp>
    </p:spTree>
    <p:extLst>
      <p:ext uri="{BB962C8B-B14F-4D97-AF65-F5344CB8AC3E}">
        <p14:creationId xmlns:p14="http://schemas.microsoft.com/office/powerpoint/2010/main" val="76299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40EB8-5E07-FB98-F3BA-90FBF7B0B1C3}"/>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5F62B066-13F3-0588-3AC0-BBA8AC0ACD78}"/>
              </a:ext>
            </a:extLst>
          </p:cNvPr>
          <p:cNvSpPr>
            <a:spLocks noGrp="1"/>
          </p:cNvSpPr>
          <p:nvPr>
            <p:ph type="dt" sz="half" idx="10"/>
          </p:nvPr>
        </p:nvSpPr>
        <p:spPr/>
        <p:txBody>
          <a:bodyPr/>
          <a:lstStyle/>
          <a:p>
            <a:fld id="{E9BCAD54-E354-4A5F-83F6-D521E135C094}" type="datetimeFigureOut">
              <a:rPr lang="id-ID" smtClean="0"/>
              <a:t>27/04/2026</a:t>
            </a:fld>
            <a:endParaRPr lang="id-ID"/>
          </a:p>
        </p:txBody>
      </p:sp>
      <p:sp>
        <p:nvSpPr>
          <p:cNvPr id="4" name="Footer Placeholder 3">
            <a:extLst>
              <a:ext uri="{FF2B5EF4-FFF2-40B4-BE49-F238E27FC236}">
                <a16:creationId xmlns:a16="http://schemas.microsoft.com/office/drawing/2014/main" id="{316E446A-03AE-D61C-A0C6-6A5FF63D3515}"/>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42FDF358-D952-AFE7-7DE4-969B1479D0F9}"/>
              </a:ext>
            </a:extLst>
          </p:cNvPr>
          <p:cNvSpPr>
            <a:spLocks noGrp="1"/>
          </p:cNvSpPr>
          <p:nvPr>
            <p:ph type="sldNum" sz="quarter" idx="12"/>
          </p:nvPr>
        </p:nvSpPr>
        <p:spPr/>
        <p:txBody>
          <a:bodyPr/>
          <a:lstStyle/>
          <a:p>
            <a:fld id="{2EA061B6-9911-47BC-84DE-ACF794E368D7}" type="slidenum">
              <a:rPr lang="id-ID" smtClean="0"/>
              <a:t>‹#›</a:t>
            </a:fld>
            <a:endParaRPr lang="id-ID"/>
          </a:p>
        </p:txBody>
      </p:sp>
    </p:spTree>
    <p:extLst>
      <p:ext uri="{BB962C8B-B14F-4D97-AF65-F5344CB8AC3E}">
        <p14:creationId xmlns:p14="http://schemas.microsoft.com/office/powerpoint/2010/main" val="43115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ABE67F-0996-4245-3AF4-AAC87F154D84}"/>
              </a:ext>
            </a:extLst>
          </p:cNvPr>
          <p:cNvSpPr>
            <a:spLocks noGrp="1"/>
          </p:cNvSpPr>
          <p:nvPr>
            <p:ph type="dt" sz="half" idx="10"/>
          </p:nvPr>
        </p:nvSpPr>
        <p:spPr/>
        <p:txBody>
          <a:bodyPr/>
          <a:lstStyle/>
          <a:p>
            <a:fld id="{E9BCAD54-E354-4A5F-83F6-D521E135C094}" type="datetimeFigureOut">
              <a:rPr lang="id-ID" smtClean="0"/>
              <a:t>27/04/2026</a:t>
            </a:fld>
            <a:endParaRPr lang="id-ID"/>
          </a:p>
        </p:txBody>
      </p:sp>
      <p:sp>
        <p:nvSpPr>
          <p:cNvPr id="3" name="Footer Placeholder 2">
            <a:extLst>
              <a:ext uri="{FF2B5EF4-FFF2-40B4-BE49-F238E27FC236}">
                <a16:creationId xmlns:a16="http://schemas.microsoft.com/office/drawing/2014/main" id="{96606C5F-30DF-245F-A1E8-160927B76D31}"/>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03BEC56A-CBFA-2A5C-CCC3-43EA246C57CD}"/>
              </a:ext>
            </a:extLst>
          </p:cNvPr>
          <p:cNvSpPr>
            <a:spLocks noGrp="1"/>
          </p:cNvSpPr>
          <p:nvPr>
            <p:ph type="sldNum" sz="quarter" idx="12"/>
          </p:nvPr>
        </p:nvSpPr>
        <p:spPr/>
        <p:txBody>
          <a:bodyPr/>
          <a:lstStyle/>
          <a:p>
            <a:fld id="{2EA061B6-9911-47BC-84DE-ACF794E368D7}" type="slidenum">
              <a:rPr lang="id-ID" smtClean="0"/>
              <a:t>‹#›</a:t>
            </a:fld>
            <a:endParaRPr lang="id-ID"/>
          </a:p>
        </p:txBody>
      </p:sp>
    </p:spTree>
    <p:extLst>
      <p:ext uri="{BB962C8B-B14F-4D97-AF65-F5344CB8AC3E}">
        <p14:creationId xmlns:p14="http://schemas.microsoft.com/office/powerpoint/2010/main" val="89817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31AA-F413-FBEA-449C-32F60D9F1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AF268F59-589D-8502-CDCB-6CB0AF971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DD52CDAE-17D8-D19A-411C-B4E863F92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CB5F2-EDD8-ADB1-EB4B-EB7886265A2E}"/>
              </a:ext>
            </a:extLst>
          </p:cNvPr>
          <p:cNvSpPr>
            <a:spLocks noGrp="1"/>
          </p:cNvSpPr>
          <p:nvPr>
            <p:ph type="dt" sz="half" idx="10"/>
          </p:nvPr>
        </p:nvSpPr>
        <p:spPr/>
        <p:txBody>
          <a:bodyPr/>
          <a:lstStyle/>
          <a:p>
            <a:fld id="{E9BCAD54-E354-4A5F-83F6-D521E135C094}" type="datetimeFigureOut">
              <a:rPr lang="id-ID" smtClean="0"/>
              <a:t>27/04/2026</a:t>
            </a:fld>
            <a:endParaRPr lang="id-ID"/>
          </a:p>
        </p:txBody>
      </p:sp>
      <p:sp>
        <p:nvSpPr>
          <p:cNvPr id="6" name="Footer Placeholder 5">
            <a:extLst>
              <a:ext uri="{FF2B5EF4-FFF2-40B4-BE49-F238E27FC236}">
                <a16:creationId xmlns:a16="http://schemas.microsoft.com/office/drawing/2014/main" id="{E843E5CA-1817-0C76-4F08-7AF09A6FCDCD}"/>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82FA1A32-B343-3CCF-913F-07354EBBB088}"/>
              </a:ext>
            </a:extLst>
          </p:cNvPr>
          <p:cNvSpPr>
            <a:spLocks noGrp="1"/>
          </p:cNvSpPr>
          <p:nvPr>
            <p:ph type="sldNum" sz="quarter" idx="12"/>
          </p:nvPr>
        </p:nvSpPr>
        <p:spPr/>
        <p:txBody>
          <a:bodyPr/>
          <a:lstStyle/>
          <a:p>
            <a:fld id="{2EA061B6-9911-47BC-84DE-ACF794E368D7}" type="slidenum">
              <a:rPr lang="id-ID" smtClean="0"/>
              <a:t>‹#›</a:t>
            </a:fld>
            <a:endParaRPr lang="id-ID"/>
          </a:p>
        </p:txBody>
      </p:sp>
    </p:spTree>
    <p:extLst>
      <p:ext uri="{BB962C8B-B14F-4D97-AF65-F5344CB8AC3E}">
        <p14:creationId xmlns:p14="http://schemas.microsoft.com/office/powerpoint/2010/main" val="40743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0EBA-7578-4067-B8B9-BEF6E0E65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FA15C172-42B2-647D-3E42-845101181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CC3613A9-9FD1-E384-9666-1E327200C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B1070-EAA9-F2D9-85E8-9B69D415E264}"/>
              </a:ext>
            </a:extLst>
          </p:cNvPr>
          <p:cNvSpPr>
            <a:spLocks noGrp="1"/>
          </p:cNvSpPr>
          <p:nvPr>
            <p:ph type="dt" sz="half" idx="10"/>
          </p:nvPr>
        </p:nvSpPr>
        <p:spPr/>
        <p:txBody>
          <a:bodyPr/>
          <a:lstStyle/>
          <a:p>
            <a:fld id="{E9BCAD54-E354-4A5F-83F6-D521E135C094}" type="datetimeFigureOut">
              <a:rPr lang="id-ID" smtClean="0"/>
              <a:t>27/04/2026</a:t>
            </a:fld>
            <a:endParaRPr lang="id-ID"/>
          </a:p>
        </p:txBody>
      </p:sp>
      <p:sp>
        <p:nvSpPr>
          <p:cNvPr id="6" name="Footer Placeholder 5">
            <a:extLst>
              <a:ext uri="{FF2B5EF4-FFF2-40B4-BE49-F238E27FC236}">
                <a16:creationId xmlns:a16="http://schemas.microsoft.com/office/drawing/2014/main" id="{27A54048-1C8C-EAE1-B1CB-EDE1297BE5A9}"/>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3982B627-FCD7-568E-6429-006EC8CE0DC4}"/>
              </a:ext>
            </a:extLst>
          </p:cNvPr>
          <p:cNvSpPr>
            <a:spLocks noGrp="1"/>
          </p:cNvSpPr>
          <p:nvPr>
            <p:ph type="sldNum" sz="quarter" idx="12"/>
          </p:nvPr>
        </p:nvSpPr>
        <p:spPr/>
        <p:txBody>
          <a:bodyPr/>
          <a:lstStyle/>
          <a:p>
            <a:fld id="{2EA061B6-9911-47BC-84DE-ACF794E368D7}" type="slidenum">
              <a:rPr lang="id-ID" smtClean="0"/>
              <a:t>‹#›</a:t>
            </a:fld>
            <a:endParaRPr lang="id-ID"/>
          </a:p>
        </p:txBody>
      </p:sp>
    </p:spTree>
    <p:extLst>
      <p:ext uri="{BB962C8B-B14F-4D97-AF65-F5344CB8AC3E}">
        <p14:creationId xmlns:p14="http://schemas.microsoft.com/office/powerpoint/2010/main" val="210186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5C4DB1-2B2C-C321-78AF-0A4B25D363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2D0F6BEC-8C86-9B1D-F913-019DD1D6E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CC8986B4-0060-FE6D-72F2-E9E2A319B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BCAD54-E354-4A5F-83F6-D521E135C094}" type="datetimeFigureOut">
              <a:rPr lang="id-ID" smtClean="0"/>
              <a:t>27/04/2026</a:t>
            </a:fld>
            <a:endParaRPr lang="id-ID"/>
          </a:p>
        </p:txBody>
      </p:sp>
      <p:sp>
        <p:nvSpPr>
          <p:cNvPr id="5" name="Footer Placeholder 4">
            <a:extLst>
              <a:ext uri="{FF2B5EF4-FFF2-40B4-BE49-F238E27FC236}">
                <a16:creationId xmlns:a16="http://schemas.microsoft.com/office/drawing/2014/main" id="{0A91BE9C-DCB5-8B5A-7CB8-1EC09ADA4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d-ID"/>
          </a:p>
        </p:txBody>
      </p:sp>
      <p:sp>
        <p:nvSpPr>
          <p:cNvPr id="6" name="Slide Number Placeholder 5">
            <a:extLst>
              <a:ext uri="{FF2B5EF4-FFF2-40B4-BE49-F238E27FC236}">
                <a16:creationId xmlns:a16="http://schemas.microsoft.com/office/drawing/2014/main" id="{4271032D-6081-26D7-A370-1B3E1DA09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A061B6-9911-47BC-84DE-ACF794E368D7}" type="slidenum">
              <a:rPr lang="id-ID" smtClean="0"/>
              <a:t>‹#›</a:t>
            </a:fld>
            <a:endParaRPr lang="id-ID"/>
          </a:p>
        </p:txBody>
      </p:sp>
    </p:spTree>
    <p:extLst>
      <p:ext uri="{BB962C8B-B14F-4D97-AF65-F5344CB8AC3E}">
        <p14:creationId xmlns:p14="http://schemas.microsoft.com/office/powerpoint/2010/main" val="419944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B9379E-4558-DFA5-D8B6-2EF294F1B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Tree>
    <p:extLst>
      <p:ext uri="{BB962C8B-B14F-4D97-AF65-F5344CB8AC3E}">
        <p14:creationId xmlns:p14="http://schemas.microsoft.com/office/powerpoint/2010/main" val="66209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205F33-D0C5-85DB-A55E-82A60D8EB2D1}"/>
              </a:ext>
            </a:extLst>
          </p:cNvPr>
          <p:cNvSpPr txBox="1"/>
          <p:nvPr/>
        </p:nvSpPr>
        <p:spPr>
          <a:xfrm>
            <a:off x="3048000" y="3105835"/>
            <a:ext cx="6096000" cy="1569660"/>
          </a:xfrm>
          <a:prstGeom prst="rect">
            <a:avLst/>
          </a:prstGeom>
          <a:noFill/>
        </p:spPr>
        <p:txBody>
          <a:bodyPr wrap="square">
            <a:spAutoFit/>
          </a:bodyPr>
          <a:lstStyle/>
          <a:p>
            <a:pPr algn="ctr">
              <a:buNone/>
            </a:pPr>
            <a:r>
              <a:rPr lang="en-ID" sz="2400" b="1" dirty="0"/>
              <a:t>“Every + and” (</a:t>
            </a:r>
            <a:r>
              <a:rPr lang="en-ID" sz="2400" b="1" dirty="0" err="1"/>
              <a:t>tetap</a:t>
            </a:r>
            <a:r>
              <a:rPr lang="en-ID" sz="2400" b="1" dirty="0"/>
              <a:t> singular)</a:t>
            </a:r>
          </a:p>
          <a:p>
            <a:pPr algn="ctr">
              <a:buNone/>
            </a:pPr>
            <a:endParaRPr lang="en-ID" sz="2400" b="1" dirty="0"/>
          </a:p>
          <a:p>
            <a:pPr>
              <a:buFont typeface="Arial" panose="020B0604020202020204" pitchFamily="34" charset="0"/>
              <a:buChar char="•"/>
            </a:pPr>
            <a:r>
              <a:rPr lang="en-ID" sz="2400" dirty="0"/>
              <a:t>Every compound and reaction </a:t>
            </a:r>
            <a:r>
              <a:rPr lang="en-ID" sz="2400" b="1" dirty="0"/>
              <a:t>is</a:t>
            </a:r>
            <a:r>
              <a:rPr lang="en-ID" sz="2400" dirty="0"/>
              <a:t> important</a:t>
            </a:r>
          </a:p>
          <a:p>
            <a:endParaRPr lang="en-ID" sz="2400" dirty="0"/>
          </a:p>
        </p:txBody>
      </p:sp>
    </p:spTree>
    <p:extLst>
      <p:ext uri="{BB962C8B-B14F-4D97-AF65-F5344CB8AC3E}">
        <p14:creationId xmlns:p14="http://schemas.microsoft.com/office/powerpoint/2010/main" val="1608102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3D63D0-3E49-E8E2-FD6D-53F98E8F751C}"/>
              </a:ext>
            </a:extLst>
          </p:cNvPr>
          <p:cNvSpPr txBox="1"/>
          <p:nvPr/>
        </p:nvSpPr>
        <p:spPr>
          <a:xfrm>
            <a:off x="1023257" y="1096167"/>
            <a:ext cx="10145485" cy="3416320"/>
          </a:xfrm>
          <a:prstGeom prst="rect">
            <a:avLst/>
          </a:prstGeom>
          <a:noFill/>
        </p:spPr>
        <p:txBody>
          <a:bodyPr wrap="square">
            <a:spAutoFit/>
          </a:bodyPr>
          <a:lstStyle/>
          <a:p>
            <a:pPr algn="ctr">
              <a:buNone/>
            </a:pPr>
            <a:r>
              <a:rPr lang="id-ID" sz="2400" b="1" dirty="0">
                <a:highlight>
                  <a:srgbClr val="00FF00"/>
                </a:highlight>
              </a:rPr>
              <a:t>2. EITHER / NEITHER → </a:t>
            </a:r>
            <a:r>
              <a:rPr lang="id-ID" sz="2400" b="1" dirty="0" err="1">
                <a:highlight>
                  <a:srgbClr val="00FF00"/>
                </a:highlight>
              </a:rPr>
              <a:t>Singular</a:t>
            </a:r>
            <a:r>
              <a:rPr lang="id-ID" sz="2400" b="1" dirty="0">
                <a:highlight>
                  <a:srgbClr val="00FF00"/>
                </a:highlight>
              </a:rPr>
              <a:t> (Kalau Sendiri)</a:t>
            </a:r>
            <a:endParaRPr lang="en-US" sz="2400" b="1" dirty="0">
              <a:highlight>
                <a:srgbClr val="00FF00"/>
              </a:highlight>
            </a:endParaRPr>
          </a:p>
          <a:p>
            <a:pPr algn="ctr">
              <a:buNone/>
            </a:pPr>
            <a:endParaRPr lang="id-ID" sz="2400" b="1" dirty="0">
              <a:highlight>
                <a:srgbClr val="00FF00"/>
              </a:highlight>
            </a:endParaRPr>
          </a:p>
          <a:p>
            <a:pPr>
              <a:buNone/>
            </a:pPr>
            <a:r>
              <a:rPr lang="id-ID" sz="2400" b="1" dirty="0"/>
              <a:t>✅ Aturan:</a:t>
            </a:r>
          </a:p>
          <a:p>
            <a:pPr>
              <a:buFont typeface="Arial" panose="020B0604020202020204" pitchFamily="34" charset="0"/>
              <a:buChar char="•"/>
            </a:pPr>
            <a:r>
              <a:rPr lang="id-ID" sz="2400" dirty="0" err="1"/>
              <a:t>Either</a:t>
            </a:r>
            <a:r>
              <a:rPr lang="id-ID" sz="2400" dirty="0"/>
              <a:t> + </a:t>
            </a:r>
            <a:r>
              <a:rPr lang="id-ID" sz="2400" dirty="0" err="1"/>
              <a:t>singular</a:t>
            </a:r>
            <a:r>
              <a:rPr lang="id-ID" sz="2400" dirty="0"/>
              <a:t> </a:t>
            </a:r>
            <a:r>
              <a:rPr lang="id-ID" sz="2400" dirty="0" err="1"/>
              <a:t>noun</a:t>
            </a:r>
            <a:r>
              <a:rPr lang="id-ID" sz="2400" dirty="0"/>
              <a:t> → </a:t>
            </a:r>
            <a:r>
              <a:rPr lang="id-ID" sz="2400" dirty="0" err="1"/>
              <a:t>singular</a:t>
            </a:r>
            <a:r>
              <a:rPr lang="id-ID" sz="2400" dirty="0"/>
              <a:t> </a:t>
            </a:r>
            <a:r>
              <a:rPr lang="id-ID" sz="2400" dirty="0" err="1"/>
              <a:t>verb</a:t>
            </a:r>
            <a:r>
              <a:rPr lang="id-ID" sz="2400" dirty="0"/>
              <a:t> </a:t>
            </a:r>
          </a:p>
          <a:p>
            <a:pPr>
              <a:buFont typeface="Arial" panose="020B0604020202020204" pitchFamily="34" charset="0"/>
              <a:buChar char="•"/>
            </a:pPr>
            <a:r>
              <a:rPr lang="id-ID" sz="2400" dirty="0" err="1"/>
              <a:t>Neither</a:t>
            </a:r>
            <a:r>
              <a:rPr lang="id-ID" sz="2400" dirty="0"/>
              <a:t> + </a:t>
            </a:r>
            <a:r>
              <a:rPr lang="id-ID" sz="2400" dirty="0" err="1"/>
              <a:t>singular</a:t>
            </a:r>
            <a:r>
              <a:rPr lang="id-ID" sz="2400" dirty="0"/>
              <a:t> </a:t>
            </a:r>
            <a:r>
              <a:rPr lang="id-ID" sz="2400" dirty="0" err="1"/>
              <a:t>noun</a:t>
            </a:r>
            <a:r>
              <a:rPr lang="id-ID" sz="2400" dirty="0"/>
              <a:t> → </a:t>
            </a:r>
            <a:r>
              <a:rPr lang="id-ID" sz="2400" dirty="0" err="1"/>
              <a:t>singular</a:t>
            </a:r>
            <a:r>
              <a:rPr lang="id-ID" sz="2400" dirty="0"/>
              <a:t> </a:t>
            </a:r>
            <a:r>
              <a:rPr lang="id-ID" sz="2400" dirty="0" err="1"/>
              <a:t>verb</a:t>
            </a:r>
            <a:r>
              <a:rPr lang="id-ID" sz="2400" dirty="0"/>
              <a:t> </a:t>
            </a:r>
          </a:p>
          <a:p>
            <a:pPr>
              <a:buNone/>
            </a:pPr>
            <a:endParaRPr lang="en-US" sz="2400" b="1" dirty="0"/>
          </a:p>
          <a:p>
            <a:pPr>
              <a:buNone/>
            </a:pPr>
            <a:r>
              <a:rPr lang="id-ID" sz="2400" b="1" dirty="0"/>
              <a:t>Contoh:</a:t>
            </a:r>
          </a:p>
          <a:p>
            <a:pPr>
              <a:buFont typeface="Arial" panose="020B0604020202020204" pitchFamily="34" charset="0"/>
              <a:buChar char="•"/>
            </a:pPr>
            <a:r>
              <a:rPr lang="id-ID" sz="2400" dirty="0" err="1"/>
              <a:t>Either</a:t>
            </a:r>
            <a:r>
              <a:rPr lang="id-ID" sz="2400" dirty="0"/>
              <a:t> </a:t>
            </a:r>
            <a:r>
              <a:rPr lang="id-ID" sz="2400" dirty="0" err="1"/>
              <a:t>method</a:t>
            </a:r>
            <a:r>
              <a:rPr lang="id-ID" sz="2400" dirty="0"/>
              <a:t> </a:t>
            </a:r>
            <a:r>
              <a:rPr lang="id-ID" sz="2400" b="1" dirty="0" err="1"/>
              <a:t>is</a:t>
            </a:r>
            <a:r>
              <a:rPr lang="id-ID" sz="2400" dirty="0"/>
              <a:t> </a:t>
            </a:r>
            <a:r>
              <a:rPr lang="id-ID" sz="2400" dirty="0" err="1"/>
              <a:t>effective</a:t>
            </a:r>
            <a:r>
              <a:rPr lang="id-ID" sz="2400" dirty="0"/>
              <a:t>. </a:t>
            </a:r>
          </a:p>
          <a:p>
            <a:pPr>
              <a:buFont typeface="Arial" panose="020B0604020202020204" pitchFamily="34" charset="0"/>
              <a:buChar char="•"/>
            </a:pPr>
            <a:r>
              <a:rPr lang="id-ID" sz="2400" dirty="0" err="1"/>
              <a:t>Neither</a:t>
            </a:r>
            <a:r>
              <a:rPr lang="id-ID" sz="2400" dirty="0"/>
              <a:t> model </a:t>
            </a:r>
            <a:r>
              <a:rPr lang="id-ID" sz="2400" b="1" dirty="0" err="1"/>
              <a:t>is</a:t>
            </a:r>
            <a:r>
              <a:rPr lang="id-ID" sz="2400" dirty="0"/>
              <a:t> </a:t>
            </a:r>
            <a:r>
              <a:rPr lang="id-ID" sz="2400" dirty="0" err="1"/>
              <a:t>accurate</a:t>
            </a:r>
            <a:r>
              <a:rPr lang="id-ID" sz="2400" dirty="0"/>
              <a:t>. </a:t>
            </a:r>
          </a:p>
        </p:txBody>
      </p:sp>
    </p:spTree>
    <p:extLst>
      <p:ext uri="{BB962C8B-B14F-4D97-AF65-F5344CB8AC3E}">
        <p14:creationId xmlns:p14="http://schemas.microsoft.com/office/powerpoint/2010/main" val="314490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31B783-3F34-C08A-D1D4-02ED73A6C1D0}"/>
              </a:ext>
            </a:extLst>
          </p:cNvPr>
          <p:cNvSpPr txBox="1"/>
          <p:nvPr/>
        </p:nvSpPr>
        <p:spPr>
          <a:xfrm>
            <a:off x="1143000" y="2090172"/>
            <a:ext cx="10123715" cy="2677656"/>
          </a:xfrm>
          <a:prstGeom prst="rect">
            <a:avLst/>
          </a:prstGeom>
          <a:noFill/>
        </p:spPr>
        <p:txBody>
          <a:bodyPr wrap="square">
            <a:spAutoFit/>
          </a:bodyPr>
          <a:lstStyle/>
          <a:p>
            <a:pPr algn="ctr">
              <a:buNone/>
            </a:pPr>
            <a:r>
              <a:rPr lang="en-ID" sz="2400" b="1" dirty="0" err="1"/>
              <a:t>Jebakan</a:t>
            </a:r>
            <a:r>
              <a:rPr lang="en-ID" sz="2400" b="1" dirty="0"/>
              <a:t>:</a:t>
            </a:r>
          </a:p>
          <a:p>
            <a:pPr>
              <a:buNone/>
            </a:pPr>
            <a:endParaRPr lang="en-ID" sz="2400" b="1" dirty="0"/>
          </a:p>
          <a:p>
            <a:pPr>
              <a:buFont typeface="Arial" panose="020B0604020202020204" pitchFamily="34" charset="0"/>
              <a:buChar char="•"/>
            </a:pPr>
            <a:r>
              <a:rPr lang="en-ID" sz="2400" dirty="0"/>
              <a:t>Neither of the datasets </a:t>
            </a:r>
            <a:r>
              <a:rPr lang="en-ID" sz="2400" b="1" dirty="0"/>
              <a:t>are</a:t>
            </a:r>
            <a:r>
              <a:rPr lang="en-ID" sz="2400" dirty="0"/>
              <a:t> valid </a:t>
            </a:r>
          </a:p>
          <a:p>
            <a:pPr>
              <a:buFont typeface="Arial" panose="020B0604020202020204" pitchFamily="34" charset="0"/>
              <a:buChar char="•"/>
            </a:pPr>
            <a:r>
              <a:rPr lang="en-ID" sz="2400" dirty="0"/>
              <a:t>Neither of the datasets </a:t>
            </a:r>
            <a:r>
              <a:rPr lang="en-ID" sz="2400" b="1" dirty="0"/>
              <a:t>is</a:t>
            </a:r>
            <a:r>
              <a:rPr lang="en-ID" sz="2400" dirty="0"/>
              <a:t> valid </a:t>
            </a:r>
          </a:p>
          <a:p>
            <a:endParaRPr lang="en-ID" sz="2400" dirty="0"/>
          </a:p>
          <a:p>
            <a:r>
              <a:rPr lang="en-ID" sz="2400" dirty="0"/>
              <a:t>Note</a:t>
            </a:r>
          </a:p>
          <a:p>
            <a:r>
              <a:rPr lang="en-ID" sz="2400" dirty="0"/>
              <a:t> “of the + plural noun” </a:t>
            </a:r>
            <a:r>
              <a:rPr lang="en-ID" sz="2400" b="1" dirty="0" err="1"/>
              <a:t>tidak</a:t>
            </a:r>
            <a:r>
              <a:rPr lang="en-ID" sz="2400" b="1" dirty="0"/>
              <a:t> </a:t>
            </a:r>
            <a:r>
              <a:rPr lang="en-ID" sz="2400" b="1" dirty="0" err="1"/>
              <a:t>mengubah</a:t>
            </a:r>
            <a:r>
              <a:rPr lang="en-ID" sz="2400" b="1" dirty="0"/>
              <a:t> singular</a:t>
            </a:r>
            <a:endParaRPr lang="en-ID" sz="2400" dirty="0"/>
          </a:p>
        </p:txBody>
      </p:sp>
    </p:spTree>
    <p:extLst>
      <p:ext uri="{BB962C8B-B14F-4D97-AF65-F5344CB8AC3E}">
        <p14:creationId xmlns:p14="http://schemas.microsoft.com/office/powerpoint/2010/main" val="90754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8B1144-7C0B-A7DA-33D4-EF3F5CF6371E}"/>
              </a:ext>
            </a:extLst>
          </p:cNvPr>
          <p:cNvSpPr txBox="1"/>
          <p:nvPr/>
        </p:nvSpPr>
        <p:spPr>
          <a:xfrm>
            <a:off x="892628" y="1178396"/>
            <a:ext cx="10091057" cy="4524315"/>
          </a:xfrm>
          <a:prstGeom prst="rect">
            <a:avLst/>
          </a:prstGeom>
          <a:noFill/>
        </p:spPr>
        <p:txBody>
          <a:bodyPr wrap="square">
            <a:spAutoFit/>
          </a:bodyPr>
          <a:lstStyle/>
          <a:p>
            <a:pPr algn="ctr">
              <a:buNone/>
            </a:pPr>
            <a:r>
              <a:rPr lang="id-ID" sz="2400" b="1" dirty="0" err="1"/>
              <a:t>Either</a:t>
            </a:r>
            <a:r>
              <a:rPr lang="id-ID" sz="2400" b="1" dirty="0"/>
              <a:t> / </a:t>
            </a:r>
            <a:r>
              <a:rPr lang="id-ID" sz="2400" b="1" dirty="0" err="1"/>
              <a:t>Neither</a:t>
            </a:r>
            <a:r>
              <a:rPr lang="id-ID" sz="2400" b="1" dirty="0"/>
              <a:t> + </a:t>
            </a:r>
            <a:r>
              <a:rPr lang="id-ID" sz="2400" b="1" dirty="0" err="1"/>
              <a:t>of</a:t>
            </a:r>
            <a:r>
              <a:rPr lang="id-ID" sz="2400" b="1" dirty="0"/>
              <a:t> (jebakan TOEFL)</a:t>
            </a:r>
            <a:endParaRPr lang="en-US" sz="2400" b="1" dirty="0"/>
          </a:p>
          <a:p>
            <a:pPr>
              <a:buNone/>
            </a:pPr>
            <a:endParaRPr lang="id-ID" sz="2400" b="1" dirty="0"/>
          </a:p>
          <a:p>
            <a:pPr>
              <a:buNone/>
            </a:pPr>
            <a:r>
              <a:rPr lang="id-ID" sz="2400" b="1" dirty="0"/>
              <a:t>Pola:</a:t>
            </a:r>
          </a:p>
          <a:p>
            <a:pPr>
              <a:buFont typeface="Arial" panose="020B0604020202020204" pitchFamily="34" charset="0"/>
              <a:buChar char="•"/>
            </a:pPr>
            <a:r>
              <a:rPr lang="id-ID" sz="2400" dirty="0" err="1"/>
              <a:t>Either</a:t>
            </a:r>
            <a:r>
              <a:rPr lang="id-ID" sz="2400" dirty="0"/>
              <a:t> </a:t>
            </a:r>
            <a:r>
              <a:rPr lang="id-ID" sz="2400" dirty="0" err="1"/>
              <a:t>of</a:t>
            </a:r>
            <a:r>
              <a:rPr lang="id-ID" sz="2400" dirty="0"/>
              <a:t> + plural </a:t>
            </a:r>
            <a:r>
              <a:rPr lang="id-ID" sz="2400" dirty="0" err="1"/>
              <a:t>noun</a:t>
            </a:r>
            <a:r>
              <a:rPr lang="id-ID" sz="2400" dirty="0"/>
              <a:t> → </a:t>
            </a:r>
            <a:r>
              <a:rPr lang="id-ID" sz="2400" b="1" dirty="0" err="1"/>
              <a:t>singular</a:t>
            </a:r>
            <a:r>
              <a:rPr lang="id-ID" sz="2400" b="1" dirty="0"/>
              <a:t> </a:t>
            </a:r>
            <a:r>
              <a:rPr lang="id-ID" sz="2400" b="1" dirty="0" err="1"/>
              <a:t>verb</a:t>
            </a:r>
            <a:r>
              <a:rPr lang="id-ID" sz="2400" dirty="0"/>
              <a:t> </a:t>
            </a:r>
          </a:p>
          <a:p>
            <a:pPr>
              <a:buFont typeface="Arial" panose="020B0604020202020204" pitchFamily="34" charset="0"/>
              <a:buChar char="•"/>
            </a:pPr>
            <a:r>
              <a:rPr lang="id-ID" sz="2400" dirty="0" err="1"/>
              <a:t>Neither</a:t>
            </a:r>
            <a:r>
              <a:rPr lang="id-ID" sz="2400" dirty="0"/>
              <a:t> </a:t>
            </a:r>
            <a:r>
              <a:rPr lang="id-ID" sz="2400" dirty="0" err="1"/>
              <a:t>of</a:t>
            </a:r>
            <a:r>
              <a:rPr lang="id-ID" sz="2400" dirty="0"/>
              <a:t> + plural </a:t>
            </a:r>
            <a:r>
              <a:rPr lang="id-ID" sz="2400" dirty="0" err="1"/>
              <a:t>noun</a:t>
            </a:r>
            <a:r>
              <a:rPr lang="id-ID" sz="2400" dirty="0"/>
              <a:t> → </a:t>
            </a:r>
            <a:r>
              <a:rPr lang="id-ID" sz="2400" b="1" dirty="0" err="1"/>
              <a:t>singular</a:t>
            </a:r>
            <a:r>
              <a:rPr lang="id-ID" sz="2400" b="1" dirty="0"/>
              <a:t> </a:t>
            </a:r>
            <a:r>
              <a:rPr lang="id-ID" sz="2400" b="1" dirty="0" err="1"/>
              <a:t>verb</a:t>
            </a:r>
            <a:r>
              <a:rPr lang="id-ID" sz="2400" dirty="0"/>
              <a:t> </a:t>
            </a:r>
            <a:endParaRPr lang="en-US" sz="2400" dirty="0"/>
          </a:p>
          <a:p>
            <a:pPr>
              <a:buFont typeface="Arial" panose="020B0604020202020204" pitchFamily="34" charset="0"/>
              <a:buChar char="•"/>
            </a:pPr>
            <a:endParaRPr lang="id-ID" sz="2400" dirty="0"/>
          </a:p>
          <a:p>
            <a:pPr>
              <a:buNone/>
            </a:pPr>
            <a:r>
              <a:rPr lang="id-ID" sz="2400" b="1" dirty="0"/>
              <a:t>Contoh:</a:t>
            </a:r>
            <a:endParaRPr lang="id-ID" sz="2400" dirty="0"/>
          </a:p>
          <a:p>
            <a:pPr>
              <a:buFont typeface="Arial" panose="020B0604020202020204" pitchFamily="34" charset="0"/>
              <a:buChar char="•"/>
            </a:pPr>
            <a:r>
              <a:rPr lang="id-ID" sz="2400" dirty="0" err="1"/>
              <a:t>Either</a:t>
            </a:r>
            <a:r>
              <a:rPr lang="id-ID" sz="2400" dirty="0"/>
              <a:t> </a:t>
            </a:r>
            <a:r>
              <a:rPr lang="id-ID" sz="2400" dirty="0" err="1"/>
              <a:t>of</a:t>
            </a:r>
            <a:r>
              <a:rPr lang="id-ID" sz="2400" dirty="0"/>
              <a:t> </a:t>
            </a:r>
            <a:r>
              <a:rPr lang="id-ID" sz="2400" dirty="0" err="1"/>
              <a:t>the</a:t>
            </a:r>
            <a:r>
              <a:rPr lang="id-ID" sz="2400" dirty="0"/>
              <a:t> </a:t>
            </a:r>
            <a:r>
              <a:rPr lang="id-ID" sz="2400" dirty="0" err="1"/>
              <a:t>methods</a:t>
            </a:r>
            <a:r>
              <a:rPr lang="id-ID" sz="2400" dirty="0"/>
              <a:t> </a:t>
            </a:r>
            <a:r>
              <a:rPr lang="id-ID" sz="2400" b="1" dirty="0" err="1"/>
              <a:t>is</a:t>
            </a:r>
            <a:r>
              <a:rPr lang="id-ID" sz="2400" dirty="0"/>
              <a:t> </a:t>
            </a:r>
            <a:r>
              <a:rPr lang="id-ID" sz="2400" dirty="0" err="1"/>
              <a:t>effective</a:t>
            </a:r>
            <a:r>
              <a:rPr lang="id-ID" sz="2400" dirty="0"/>
              <a:t> </a:t>
            </a:r>
          </a:p>
          <a:p>
            <a:pPr>
              <a:buFont typeface="Arial" panose="020B0604020202020204" pitchFamily="34" charset="0"/>
              <a:buChar char="•"/>
            </a:pPr>
            <a:r>
              <a:rPr lang="id-ID" sz="2400" dirty="0" err="1"/>
              <a:t>Neither</a:t>
            </a:r>
            <a:r>
              <a:rPr lang="id-ID" sz="2400" dirty="0"/>
              <a:t> </a:t>
            </a:r>
            <a:r>
              <a:rPr lang="id-ID" sz="2400" dirty="0" err="1"/>
              <a:t>of</a:t>
            </a:r>
            <a:r>
              <a:rPr lang="id-ID" sz="2400" dirty="0"/>
              <a:t> </a:t>
            </a:r>
            <a:r>
              <a:rPr lang="id-ID" sz="2400" dirty="0" err="1"/>
              <a:t>the</a:t>
            </a:r>
            <a:r>
              <a:rPr lang="id-ID" sz="2400" dirty="0"/>
              <a:t> </a:t>
            </a:r>
            <a:r>
              <a:rPr lang="id-ID" sz="2400" dirty="0" err="1"/>
              <a:t>models</a:t>
            </a:r>
            <a:r>
              <a:rPr lang="id-ID" sz="2400" dirty="0"/>
              <a:t> </a:t>
            </a:r>
            <a:r>
              <a:rPr lang="id-ID" sz="2400" b="1" dirty="0" err="1"/>
              <a:t>is</a:t>
            </a:r>
            <a:r>
              <a:rPr lang="id-ID" sz="2400" dirty="0"/>
              <a:t> </a:t>
            </a:r>
            <a:r>
              <a:rPr lang="id-ID" sz="2400" dirty="0" err="1"/>
              <a:t>accurate</a:t>
            </a:r>
            <a:r>
              <a:rPr lang="id-ID" sz="2400" dirty="0"/>
              <a:t> </a:t>
            </a:r>
            <a:endParaRPr lang="en-US" sz="2400" dirty="0"/>
          </a:p>
          <a:p>
            <a:endParaRPr lang="id-ID" sz="2400" dirty="0"/>
          </a:p>
          <a:p>
            <a:pPr>
              <a:buNone/>
            </a:pPr>
            <a:r>
              <a:rPr lang="id-ID" sz="2400" dirty="0" err="1"/>
              <a:t>Either</a:t>
            </a:r>
            <a:r>
              <a:rPr lang="id-ID" sz="2400" dirty="0"/>
              <a:t> </a:t>
            </a:r>
            <a:r>
              <a:rPr lang="id-ID" sz="2400" dirty="0" err="1"/>
              <a:t>of</a:t>
            </a:r>
            <a:r>
              <a:rPr lang="id-ID" sz="2400" dirty="0"/>
              <a:t> </a:t>
            </a:r>
            <a:r>
              <a:rPr lang="id-ID" sz="2400" dirty="0" err="1"/>
              <a:t>the</a:t>
            </a:r>
            <a:r>
              <a:rPr lang="id-ID" sz="2400" dirty="0"/>
              <a:t> </a:t>
            </a:r>
            <a:r>
              <a:rPr lang="id-ID" sz="2400" dirty="0" err="1"/>
              <a:t>methods</a:t>
            </a:r>
            <a:r>
              <a:rPr lang="id-ID" sz="2400" dirty="0"/>
              <a:t> </a:t>
            </a:r>
            <a:r>
              <a:rPr lang="id-ID" sz="2400" b="1" dirty="0"/>
              <a:t>are</a:t>
            </a:r>
            <a:r>
              <a:rPr lang="id-ID" sz="2400" dirty="0"/>
              <a:t> </a:t>
            </a:r>
            <a:r>
              <a:rPr lang="id-ID" sz="2400" dirty="0" err="1"/>
              <a:t>effective</a:t>
            </a:r>
            <a:endParaRPr lang="id-ID" sz="2400" dirty="0"/>
          </a:p>
          <a:p>
            <a:pPr>
              <a:buNone/>
            </a:pPr>
            <a:r>
              <a:rPr lang="id-ID" sz="2400" dirty="0"/>
              <a:t>Walaupun ada plural </a:t>
            </a:r>
            <a:r>
              <a:rPr lang="id-ID" sz="2400" dirty="0" err="1"/>
              <a:t>noun</a:t>
            </a:r>
            <a:r>
              <a:rPr lang="id-ID" sz="2400" dirty="0"/>
              <a:t>, tetap </a:t>
            </a:r>
            <a:r>
              <a:rPr lang="id-ID" sz="2400" b="1" dirty="0" err="1"/>
              <a:t>singular</a:t>
            </a:r>
            <a:endParaRPr lang="id-ID" sz="2400" dirty="0"/>
          </a:p>
        </p:txBody>
      </p:sp>
    </p:spTree>
    <p:extLst>
      <p:ext uri="{BB962C8B-B14F-4D97-AF65-F5344CB8AC3E}">
        <p14:creationId xmlns:p14="http://schemas.microsoft.com/office/powerpoint/2010/main" val="274838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3FA572-E08F-BA2B-CF96-A421DC4A325F}"/>
              </a:ext>
            </a:extLst>
          </p:cNvPr>
          <p:cNvSpPr txBox="1"/>
          <p:nvPr/>
        </p:nvSpPr>
        <p:spPr>
          <a:xfrm>
            <a:off x="1012371" y="2274838"/>
            <a:ext cx="10493829" cy="3046988"/>
          </a:xfrm>
          <a:prstGeom prst="rect">
            <a:avLst/>
          </a:prstGeom>
          <a:noFill/>
        </p:spPr>
        <p:txBody>
          <a:bodyPr wrap="square">
            <a:spAutoFit/>
          </a:bodyPr>
          <a:lstStyle/>
          <a:p>
            <a:pPr algn="ctr">
              <a:buNone/>
            </a:pPr>
            <a:r>
              <a:rPr lang="en-ID" sz="2400" b="1" dirty="0"/>
              <a:t>Either…or / Neither…nor (dua </a:t>
            </a:r>
            <a:r>
              <a:rPr lang="en-ID" sz="2400" b="1" dirty="0" err="1"/>
              <a:t>subjek</a:t>
            </a:r>
            <a:r>
              <a:rPr lang="en-ID" sz="2400" b="1" dirty="0"/>
              <a:t>)</a:t>
            </a:r>
          </a:p>
          <a:p>
            <a:pPr>
              <a:buNone/>
            </a:pPr>
            <a:r>
              <a:rPr lang="en-ID" sz="2400" b="1" dirty="0" err="1"/>
              <a:t>Aturan</a:t>
            </a:r>
            <a:r>
              <a:rPr lang="en-ID" sz="2400" b="1" dirty="0"/>
              <a:t>:</a:t>
            </a:r>
          </a:p>
          <a:p>
            <a:pPr>
              <a:buNone/>
            </a:pPr>
            <a:r>
              <a:rPr lang="en-ID" sz="2400" dirty="0"/>
              <a:t>Verb </a:t>
            </a:r>
            <a:r>
              <a:rPr lang="en-ID" sz="2400" dirty="0" err="1"/>
              <a:t>mengikuti</a:t>
            </a:r>
            <a:r>
              <a:rPr lang="en-ID" sz="2400" dirty="0"/>
              <a:t> </a:t>
            </a:r>
            <a:r>
              <a:rPr lang="en-ID" sz="2400" b="1" dirty="0" err="1"/>
              <a:t>subjek</a:t>
            </a:r>
            <a:r>
              <a:rPr lang="en-ID" sz="2400" b="1" dirty="0"/>
              <a:t> yang paling </a:t>
            </a:r>
            <a:r>
              <a:rPr lang="en-ID" sz="2400" b="1" dirty="0" err="1"/>
              <a:t>dekat</a:t>
            </a:r>
            <a:r>
              <a:rPr lang="en-ID" sz="2400" b="1" dirty="0"/>
              <a:t> (closest subject rule)</a:t>
            </a:r>
            <a:endParaRPr lang="en-ID" sz="2400" dirty="0"/>
          </a:p>
          <a:p>
            <a:pPr>
              <a:buNone/>
            </a:pPr>
            <a:endParaRPr lang="en-ID" sz="2400" b="1" dirty="0"/>
          </a:p>
          <a:p>
            <a:pPr>
              <a:buNone/>
            </a:pPr>
            <a:r>
              <a:rPr lang="en-ID" sz="2400" b="1" dirty="0" err="1"/>
              <a:t>Contoh</a:t>
            </a:r>
            <a:r>
              <a:rPr lang="en-ID" sz="2400" b="1" dirty="0"/>
              <a:t>:</a:t>
            </a:r>
            <a:endParaRPr lang="en-ID" sz="2400" dirty="0"/>
          </a:p>
          <a:p>
            <a:pPr>
              <a:buFont typeface="Arial" panose="020B0604020202020204" pitchFamily="34" charset="0"/>
              <a:buChar char="•"/>
            </a:pPr>
            <a:r>
              <a:rPr lang="en-ID" sz="2400" dirty="0"/>
              <a:t>Either the models or the dataset </a:t>
            </a:r>
            <a:r>
              <a:rPr lang="en-ID" sz="2400" b="1" dirty="0"/>
              <a:t>is</a:t>
            </a:r>
            <a:r>
              <a:rPr lang="en-ID" sz="2400" dirty="0"/>
              <a:t> incorrect </a:t>
            </a:r>
          </a:p>
          <a:p>
            <a:pPr>
              <a:buFont typeface="Arial" panose="020B0604020202020204" pitchFamily="34" charset="0"/>
              <a:buChar char="•"/>
            </a:pPr>
            <a:r>
              <a:rPr lang="en-ID" sz="2400" dirty="0"/>
              <a:t>Either the dataset or the models </a:t>
            </a:r>
            <a:r>
              <a:rPr lang="en-ID" sz="2400" b="1" dirty="0"/>
              <a:t>are</a:t>
            </a:r>
            <a:r>
              <a:rPr lang="en-ID" sz="2400" dirty="0"/>
              <a:t> incorrect </a:t>
            </a:r>
          </a:p>
          <a:p>
            <a:pPr>
              <a:buFont typeface="Arial" panose="020B0604020202020204" pitchFamily="34" charset="0"/>
              <a:buChar char="•"/>
            </a:pPr>
            <a:r>
              <a:rPr lang="en-ID" sz="2400" dirty="0"/>
              <a:t>Neither the compounds nor the enzyme </a:t>
            </a:r>
            <a:r>
              <a:rPr lang="en-ID" sz="2400" b="1" dirty="0"/>
              <a:t>is</a:t>
            </a:r>
            <a:r>
              <a:rPr lang="en-ID" sz="2400" dirty="0"/>
              <a:t> active</a:t>
            </a:r>
          </a:p>
        </p:txBody>
      </p:sp>
    </p:spTree>
    <p:extLst>
      <p:ext uri="{BB962C8B-B14F-4D97-AF65-F5344CB8AC3E}">
        <p14:creationId xmlns:p14="http://schemas.microsoft.com/office/powerpoint/2010/main" val="19567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63147-CC36-8B0A-D3CC-830EE6E8FC73}"/>
              </a:ext>
            </a:extLst>
          </p:cNvPr>
          <p:cNvSpPr txBox="1"/>
          <p:nvPr/>
        </p:nvSpPr>
        <p:spPr>
          <a:xfrm>
            <a:off x="1393371" y="761724"/>
            <a:ext cx="9884229" cy="4893647"/>
          </a:xfrm>
          <a:prstGeom prst="rect">
            <a:avLst/>
          </a:prstGeom>
          <a:noFill/>
        </p:spPr>
        <p:txBody>
          <a:bodyPr wrap="square">
            <a:spAutoFit/>
          </a:bodyPr>
          <a:lstStyle/>
          <a:p>
            <a:pPr algn="ctr">
              <a:buNone/>
            </a:pPr>
            <a:r>
              <a:rPr lang="id-ID" sz="2400" b="1" dirty="0" err="1"/>
              <a:t>Either</a:t>
            </a:r>
            <a:r>
              <a:rPr lang="id-ID" sz="2400" b="1" dirty="0"/>
              <a:t> / </a:t>
            </a:r>
            <a:r>
              <a:rPr lang="id-ID" sz="2400" b="1" dirty="0" err="1"/>
              <a:t>Neither</a:t>
            </a:r>
            <a:r>
              <a:rPr lang="id-ID" sz="2400" b="1" dirty="0"/>
              <a:t> di posisi tengah / akhir (BUKAN subjek)</a:t>
            </a:r>
          </a:p>
          <a:p>
            <a:pPr>
              <a:buNone/>
            </a:pPr>
            <a:endParaRPr lang="en-US" sz="2400" b="1" dirty="0"/>
          </a:p>
          <a:p>
            <a:pPr>
              <a:buNone/>
            </a:pPr>
            <a:r>
              <a:rPr lang="id-ID" sz="2400" b="1" dirty="0"/>
              <a:t>Contoh:</a:t>
            </a:r>
            <a:endParaRPr lang="en-US" sz="2400" b="1" dirty="0"/>
          </a:p>
          <a:p>
            <a:pPr>
              <a:buNone/>
            </a:pPr>
            <a:endParaRPr lang="id-ID" sz="2400" b="1" dirty="0"/>
          </a:p>
          <a:p>
            <a:pPr>
              <a:buFont typeface="Arial" panose="020B0604020202020204" pitchFamily="34" charset="0"/>
              <a:buChar char="•"/>
            </a:pPr>
            <a:r>
              <a:rPr lang="id-ID" sz="2400" dirty="0"/>
              <a:t>The </a:t>
            </a:r>
            <a:r>
              <a:rPr lang="id-ID" sz="2400" dirty="0" err="1"/>
              <a:t>methods</a:t>
            </a:r>
            <a:r>
              <a:rPr lang="id-ID" sz="2400" dirty="0"/>
              <a:t> are not </a:t>
            </a:r>
            <a:r>
              <a:rPr lang="id-ID" sz="2400" dirty="0" err="1"/>
              <a:t>effective</a:t>
            </a:r>
            <a:r>
              <a:rPr lang="id-ID" sz="2400" dirty="0"/>
              <a:t>, </a:t>
            </a:r>
            <a:r>
              <a:rPr lang="id-ID" sz="2400" dirty="0" err="1"/>
              <a:t>and</a:t>
            </a:r>
            <a:r>
              <a:rPr lang="id-ID" sz="2400" dirty="0"/>
              <a:t> </a:t>
            </a:r>
            <a:r>
              <a:rPr lang="id-ID" sz="2400" dirty="0" err="1"/>
              <a:t>the</a:t>
            </a:r>
            <a:r>
              <a:rPr lang="id-ID" sz="2400" dirty="0"/>
              <a:t> </a:t>
            </a:r>
            <a:r>
              <a:rPr lang="id-ID" sz="2400" dirty="0" err="1"/>
              <a:t>models</a:t>
            </a:r>
            <a:r>
              <a:rPr lang="id-ID" sz="2400" dirty="0"/>
              <a:t> are not </a:t>
            </a:r>
            <a:r>
              <a:rPr lang="id-ID" sz="2400" dirty="0" err="1"/>
              <a:t>effective</a:t>
            </a:r>
            <a:r>
              <a:rPr lang="id-ID" sz="2400" dirty="0"/>
              <a:t> </a:t>
            </a:r>
            <a:r>
              <a:rPr lang="id-ID" sz="2400" b="1" dirty="0" err="1"/>
              <a:t>either</a:t>
            </a:r>
            <a:br>
              <a:rPr lang="id-ID" sz="2400" dirty="0"/>
            </a:br>
            <a:r>
              <a:rPr lang="id-ID" sz="2400" dirty="0"/>
              <a:t> “</a:t>
            </a:r>
            <a:r>
              <a:rPr lang="id-ID" sz="2400" dirty="0" err="1"/>
              <a:t>either</a:t>
            </a:r>
            <a:r>
              <a:rPr lang="id-ID" sz="2400" dirty="0"/>
              <a:t>” di akhir = </a:t>
            </a:r>
            <a:r>
              <a:rPr lang="id-ID" sz="2400" b="1" dirty="0" err="1"/>
              <a:t>adverb</a:t>
            </a:r>
            <a:r>
              <a:rPr lang="id-ID" sz="2400" dirty="0"/>
              <a:t>, bukan subjek </a:t>
            </a:r>
            <a:endParaRPr lang="en-US" sz="2400" dirty="0"/>
          </a:p>
          <a:p>
            <a:endParaRPr lang="id-ID" sz="2400" dirty="0"/>
          </a:p>
          <a:p>
            <a:pPr>
              <a:buFont typeface="Arial" panose="020B0604020202020204" pitchFamily="34" charset="0"/>
              <a:buChar char="•"/>
            </a:pPr>
            <a:r>
              <a:rPr lang="id-ID" sz="2400" dirty="0"/>
              <a:t>The </a:t>
            </a:r>
            <a:r>
              <a:rPr lang="id-ID" sz="2400" dirty="0" err="1"/>
              <a:t>models</a:t>
            </a:r>
            <a:r>
              <a:rPr lang="id-ID" sz="2400" dirty="0"/>
              <a:t> are not </a:t>
            </a:r>
            <a:r>
              <a:rPr lang="id-ID" sz="2400" dirty="0" err="1"/>
              <a:t>accurate</a:t>
            </a:r>
            <a:r>
              <a:rPr lang="id-ID" sz="2400" dirty="0"/>
              <a:t>, </a:t>
            </a:r>
            <a:r>
              <a:rPr lang="id-ID" sz="2400" dirty="0" err="1"/>
              <a:t>and</a:t>
            </a:r>
            <a:r>
              <a:rPr lang="id-ID" sz="2400" dirty="0"/>
              <a:t> </a:t>
            </a:r>
            <a:r>
              <a:rPr lang="id-ID" sz="2400" dirty="0" err="1"/>
              <a:t>the</a:t>
            </a:r>
            <a:r>
              <a:rPr lang="id-ID" sz="2400" dirty="0"/>
              <a:t> </a:t>
            </a:r>
            <a:r>
              <a:rPr lang="id-ID" sz="2400" dirty="0" err="1"/>
              <a:t>dataset</a:t>
            </a:r>
            <a:r>
              <a:rPr lang="id-ID" sz="2400" dirty="0"/>
              <a:t> </a:t>
            </a:r>
            <a:r>
              <a:rPr lang="id-ID" sz="2400" dirty="0" err="1"/>
              <a:t>is</a:t>
            </a:r>
            <a:r>
              <a:rPr lang="id-ID" sz="2400" dirty="0"/>
              <a:t> not </a:t>
            </a:r>
            <a:r>
              <a:rPr lang="id-ID" sz="2400" dirty="0" err="1"/>
              <a:t>accurate</a:t>
            </a:r>
            <a:r>
              <a:rPr lang="id-ID" sz="2400" dirty="0"/>
              <a:t> </a:t>
            </a:r>
            <a:r>
              <a:rPr lang="id-ID" sz="2400" b="1" dirty="0" err="1"/>
              <a:t>either</a:t>
            </a:r>
            <a:r>
              <a:rPr lang="id-ID" sz="2400" dirty="0"/>
              <a:t> </a:t>
            </a:r>
            <a:endParaRPr lang="en-US" sz="2400" dirty="0"/>
          </a:p>
          <a:p>
            <a:pPr>
              <a:buFont typeface="Arial" panose="020B0604020202020204" pitchFamily="34" charset="0"/>
              <a:buChar char="•"/>
            </a:pPr>
            <a:endParaRPr lang="en-US" sz="2400" dirty="0"/>
          </a:p>
          <a:p>
            <a:r>
              <a:rPr lang="en-ID" sz="2400" b="1" dirty="0" err="1"/>
              <a:t>Contoh</a:t>
            </a:r>
            <a:r>
              <a:rPr lang="en-ID" sz="2400" b="1" dirty="0"/>
              <a:t> “neither”:</a:t>
            </a:r>
          </a:p>
          <a:p>
            <a:r>
              <a:rPr lang="en-ID" sz="2400" dirty="0"/>
              <a:t>The models are not accurate, and the dataset is not accurate </a:t>
            </a:r>
            <a:r>
              <a:rPr lang="en-ID" sz="2400" b="1" dirty="0"/>
              <a:t>either</a:t>
            </a:r>
            <a:br>
              <a:rPr lang="en-ID" sz="2400" dirty="0"/>
            </a:br>
            <a:r>
              <a:rPr lang="en-ID" sz="2400" dirty="0"/>
              <a:t>= The models are not accurate, and </a:t>
            </a:r>
            <a:r>
              <a:rPr lang="en-ID" sz="2400" b="1" dirty="0"/>
              <a:t>neither is the dataset</a:t>
            </a:r>
            <a:endParaRPr lang="en-ID" sz="2400" dirty="0"/>
          </a:p>
          <a:p>
            <a:endParaRPr lang="id-ID" sz="2400" dirty="0"/>
          </a:p>
        </p:txBody>
      </p:sp>
    </p:spTree>
    <p:extLst>
      <p:ext uri="{BB962C8B-B14F-4D97-AF65-F5344CB8AC3E}">
        <p14:creationId xmlns:p14="http://schemas.microsoft.com/office/powerpoint/2010/main" val="384363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13F9E-166B-289F-4341-8E4D1B06E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56" y="457200"/>
            <a:ext cx="10591801" cy="6008914"/>
          </a:xfrm>
          <a:prstGeom prst="rect">
            <a:avLst/>
          </a:prstGeom>
        </p:spPr>
      </p:pic>
    </p:spTree>
    <p:extLst>
      <p:ext uri="{BB962C8B-B14F-4D97-AF65-F5344CB8AC3E}">
        <p14:creationId xmlns:p14="http://schemas.microsoft.com/office/powerpoint/2010/main" val="79591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A4ABC2-B503-97B6-1FD3-1434E83453DD}"/>
              </a:ext>
            </a:extLst>
          </p:cNvPr>
          <p:cNvSpPr txBox="1"/>
          <p:nvPr/>
        </p:nvSpPr>
        <p:spPr>
          <a:xfrm>
            <a:off x="1099457" y="1180314"/>
            <a:ext cx="9993085" cy="3970318"/>
          </a:xfrm>
          <a:prstGeom prst="rect">
            <a:avLst/>
          </a:prstGeom>
          <a:noFill/>
        </p:spPr>
        <p:txBody>
          <a:bodyPr wrap="square">
            <a:spAutoFit/>
          </a:bodyPr>
          <a:lstStyle/>
          <a:p>
            <a:pPr>
              <a:buNone/>
            </a:pPr>
            <a:r>
              <a:rPr lang="en-ID" sz="2800" dirty="0"/>
              <a:t>The list of compounds used in the experiment are stored in a secure database.</a:t>
            </a:r>
            <a:br>
              <a:rPr lang="en-ID" sz="2800" dirty="0"/>
            </a:br>
            <a:r>
              <a:rPr lang="en-ID" sz="2800" dirty="0"/>
              <a:t>A. The list</a:t>
            </a:r>
            <a:br>
              <a:rPr lang="en-ID" sz="2800" dirty="0"/>
            </a:br>
            <a:r>
              <a:rPr lang="en-ID" sz="2800" dirty="0"/>
              <a:t>B. compounds</a:t>
            </a:r>
            <a:br>
              <a:rPr lang="en-ID" sz="2800" dirty="0"/>
            </a:br>
            <a:r>
              <a:rPr lang="en-ID" sz="2800" dirty="0"/>
              <a:t>C. are</a:t>
            </a:r>
            <a:br>
              <a:rPr lang="en-ID" sz="2800" dirty="0"/>
            </a:br>
            <a:r>
              <a:rPr lang="en-ID" sz="2800" dirty="0"/>
              <a:t>D. in</a:t>
            </a:r>
          </a:p>
          <a:p>
            <a:pPr>
              <a:buNone/>
            </a:pPr>
            <a:endParaRPr lang="en-ID" sz="2800" dirty="0"/>
          </a:p>
          <a:p>
            <a:pPr>
              <a:buNone/>
            </a:pPr>
            <a:r>
              <a:rPr lang="en-ID" sz="2800" dirty="0" err="1"/>
              <a:t>Jawaban</a:t>
            </a:r>
            <a:r>
              <a:rPr lang="en-ID" sz="2800" dirty="0"/>
              <a:t>: C</a:t>
            </a:r>
            <a:br>
              <a:rPr lang="en-ID" sz="2800" dirty="0"/>
            </a:br>
            <a:r>
              <a:rPr lang="en-ID" sz="2800" dirty="0"/>
              <a:t>(are → is)</a:t>
            </a:r>
          </a:p>
        </p:txBody>
      </p:sp>
    </p:spTree>
    <p:extLst>
      <p:ext uri="{BB962C8B-B14F-4D97-AF65-F5344CB8AC3E}">
        <p14:creationId xmlns:p14="http://schemas.microsoft.com/office/powerpoint/2010/main" val="158176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B503C8-6D46-175F-3119-D9C4508D6CA0}"/>
              </a:ext>
            </a:extLst>
          </p:cNvPr>
          <p:cNvSpPr txBox="1"/>
          <p:nvPr/>
        </p:nvSpPr>
        <p:spPr>
          <a:xfrm>
            <a:off x="511630" y="1022981"/>
            <a:ext cx="11157856" cy="3046988"/>
          </a:xfrm>
          <a:prstGeom prst="rect">
            <a:avLst/>
          </a:prstGeom>
          <a:noFill/>
        </p:spPr>
        <p:txBody>
          <a:bodyPr wrap="square">
            <a:spAutoFit/>
          </a:bodyPr>
          <a:lstStyle/>
          <a:p>
            <a:pPr>
              <a:buNone/>
            </a:pPr>
            <a:r>
              <a:rPr lang="en-ID" sz="2400" dirty="0"/>
              <a:t>Each of the molecules in the dataset have unique physicochemical properties.</a:t>
            </a:r>
            <a:br>
              <a:rPr lang="en-ID" sz="2400" dirty="0"/>
            </a:br>
            <a:r>
              <a:rPr lang="en-ID" sz="2400" dirty="0"/>
              <a:t>A. Each</a:t>
            </a:r>
            <a:br>
              <a:rPr lang="en-ID" sz="2400" dirty="0"/>
            </a:br>
            <a:r>
              <a:rPr lang="en-ID" sz="2400" dirty="0"/>
              <a:t>B. molecules</a:t>
            </a:r>
            <a:br>
              <a:rPr lang="en-ID" sz="2400" dirty="0"/>
            </a:br>
            <a:r>
              <a:rPr lang="en-ID" sz="2400" dirty="0"/>
              <a:t>C. have</a:t>
            </a:r>
            <a:br>
              <a:rPr lang="en-ID" sz="2400" dirty="0"/>
            </a:br>
            <a:r>
              <a:rPr lang="en-ID" sz="2400" dirty="0"/>
              <a:t>D. unique</a:t>
            </a:r>
          </a:p>
          <a:p>
            <a:pPr>
              <a:buNone/>
            </a:pPr>
            <a:endParaRPr lang="en-ID" sz="2400" dirty="0"/>
          </a:p>
          <a:p>
            <a:pPr>
              <a:buNone/>
            </a:pPr>
            <a:r>
              <a:rPr lang="en-ID" sz="2400" dirty="0" err="1"/>
              <a:t>Jawaban</a:t>
            </a:r>
            <a:r>
              <a:rPr lang="en-ID" sz="2400" dirty="0"/>
              <a:t>: C</a:t>
            </a:r>
            <a:br>
              <a:rPr lang="en-ID" sz="2400" dirty="0"/>
            </a:br>
            <a:r>
              <a:rPr lang="en-ID" sz="2400" dirty="0"/>
              <a:t>(have → has)</a:t>
            </a:r>
          </a:p>
        </p:txBody>
      </p:sp>
    </p:spTree>
    <p:extLst>
      <p:ext uri="{BB962C8B-B14F-4D97-AF65-F5344CB8AC3E}">
        <p14:creationId xmlns:p14="http://schemas.microsoft.com/office/powerpoint/2010/main" val="111395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FA63DF-386B-6E67-C501-4B1C69B34211}"/>
              </a:ext>
            </a:extLst>
          </p:cNvPr>
          <p:cNvSpPr txBox="1"/>
          <p:nvPr/>
        </p:nvSpPr>
        <p:spPr>
          <a:xfrm>
            <a:off x="729343" y="1414867"/>
            <a:ext cx="10733313" cy="3416320"/>
          </a:xfrm>
          <a:prstGeom prst="rect">
            <a:avLst/>
          </a:prstGeom>
          <a:noFill/>
        </p:spPr>
        <p:txBody>
          <a:bodyPr wrap="square">
            <a:spAutoFit/>
          </a:bodyPr>
          <a:lstStyle/>
          <a:p>
            <a:pPr>
              <a:buNone/>
            </a:pPr>
            <a:r>
              <a:rPr lang="en-ID" sz="2400" dirty="0"/>
              <a:t>The model with additional descriptors and parameters are more accurate than the baseline.</a:t>
            </a:r>
            <a:br>
              <a:rPr lang="en-ID" sz="2400" dirty="0"/>
            </a:br>
            <a:r>
              <a:rPr lang="en-ID" sz="2400" dirty="0"/>
              <a:t>A. The model</a:t>
            </a:r>
            <a:br>
              <a:rPr lang="en-ID" sz="2400" dirty="0"/>
            </a:br>
            <a:r>
              <a:rPr lang="en-ID" sz="2400" dirty="0"/>
              <a:t>B. with</a:t>
            </a:r>
            <a:br>
              <a:rPr lang="en-ID" sz="2400" dirty="0"/>
            </a:br>
            <a:r>
              <a:rPr lang="en-ID" sz="2400" dirty="0"/>
              <a:t>C. are</a:t>
            </a:r>
            <a:br>
              <a:rPr lang="en-ID" sz="2400" dirty="0"/>
            </a:br>
            <a:r>
              <a:rPr lang="en-ID" sz="2400" dirty="0"/>
              <a:t>D. than</a:t>
            </a:r>
          </a:p>
          <a:p>
            <a:pPr>
              <a:buNone/>
            </a:pPr>
            <a:endParaRPr lang="en-ID" sz="2400" dirty="0"/>
          </a:p>
          <a:p>
            <a:pPr>
              <a:buNone/>
            </a:pPr>
            <a:r>
              <a:rPr lang="en-ID" sz="2400" dirty="0" err="1"/>
              <a:t>Jawaban</a:t>
            </a:r>
            <a:r>
              <a:rPr lang="en-ID" sz="2400" dirty="0"/>
              <a:t>: C</a:t>
            </a:r>
            <a:br>
              <a:rPr lang="en-ID" sz="2400" dirty="0"/>
            </a:br>
            <a:r>
              <a:rPr lang="en-ID" sz="2400" dirty="0"/>
              <a:t>(are → is)</a:t>
            </a:r>
          </a:p>
        </p:txBody>
      </p:sp>
    </p:spTree>
    <p:extLst>
      <p:ext uri="{BB962C8B-B14F-4D97-AF65-F5344CB8AC3E}">
        <p14:creationId xmlns:p14="http://schemas.microsoft.com/office/powerpoint/2010/main" val="157912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66E6F-FC66-30F1-A6F0-F81781B23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Tree>
    <p:extLst>
      <p:ext uri="{BB962C8B-B14F-4D97-AF65-F5344CB8AC3E}">
        <p14:creationId xmlns:p14="http://schemas.microsoft.com/office/powerpoint/2010/main" val="2265739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ACB932-1CC8-D29A-3FE5-D8013F70C66F}"/>
              </a:ext>
            </a:extLst>
          </p:cNvPr>
          <p:cNvSpPr txBox="1"/>
          <p:nvPr/>
        </p:nvSpPr>
        <p:spPr>
          <a:xfrm>
            <a:off x="625929" y="1697895"/>
            <a:ext cx="10940142" cy="3046988"/>
          </a:xfrm>
          <a:prstGeom prst="rect">
            <a:avLst/>
          </a:prstGeom>
          <a:noFill/>
        </p:spPr>
        <p:txBody>
          <a:bodyPr wrap="square">
            <a:spAutoFit/>
          </a:bodyPr>
          <a:lstStyle/>
          <a:p>
            <a:pPr>
              <a:buNone/>
            </a:pPr>
            <a:r>
              <a:rPr lang="en-ID" sz="2400" dirty="0"/>
              <a:t>Neither the classifiers nor the dataset are sufficient for reliable prediction.</a:t>
            </a:r>
            <a:br>
              <a:rPr lang="en-ID" sz="2400" dirty="0"/>
            </a:br>
            <a:r>
              <a:rPr lang="en-ID" sz="2400" dirty="0"/>
              <a:t>A. Neither</a:t>
            </a:r>
            <a:br>
              <a:rPr lang="en-ID" sz="2400" dirty="0"/>
            </a:br>
            <a:r>
              <a:rPr lang="en-ID" sz="2400" dirty="0"/>
              <a:t>B. classifiers</a:t>
            </a:r>
            <a:br>
              <a:rPr lang="en-ID" sz="2400" dirty="0"/>
            </a:br>
            <a:r>
              <a:rPr lang="en-ID" sz="2400" dirty="0"/>
              <a:t>C. are</a:t>
            </a:r>
            <a:br>
              <a:rPr lang="en-ID" sz="2400" dirty="0"/>
            </a:br>
            <a:r>
              <a:rPr lang="en-ID" sz="2400" dirty="0"/>
              <a:t>D. reliable</a:t>
            </a:r>
          </a:p>
          <a:p>
            <a:pPr>
              <a:buNone/>
            </a:pPr>
            <a:endParaRPr lang="en-ID" sz="2400" dirty="0"/>
          </a:p>
          <a:p>
            <a:pPr>
              <a:buNone/>
            </a:pPr>
            <a:r>
              <a:rPr lang="en-ID" sz="2400" dirty="0" err="1"/>
              <a:t>Jawaban</a:t>
            </a:r>
            <a:r>
              <a:rPr lang="en-ID" sz="2400" dirty="0"/>
              <a:t>: C</a:t>
            </a:r>
            <a:br>
              <a:rPr lang="en-ID" sz="2400" dirty="0"/>
            </a:br>
            <a:r>
              <a:rPr lang="en-ID" sz="2400" dirty="0"/>
              <a:t>(are → is; closest subject = dataset)</a:t>
            </a:r>
          </a:p>
        </p:txBody>
      </p:sp>
    </p:spTree>
    <p:extLst>
      <p:ext uri="{BB962C8B-B14F-4D97-AF65-F5344CB8AC3E}">
        <p14:creationId xmlns:p14="http://schemas.microsoft.com/office/powerpoint/2010/main" val="407734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51AC28-D5C5-7ED5-0CC5-AE5A1035A38B}"/>
              </a:ext>
            </a:extLst>
          </p:cNvPr>
          <p:cNvSpPr txBox="1"/>
          <p:nvPr/>
        </p:nvSpPr>
        <p:spPr>
          <a:xfrm>
            <a:off x="1045030" y="1197153"/>
            <a:ext cx="10101942" cy="3416320"/>
          </a:xfrm>
          <a:prstGeom prst="rect">
            <a:avLst/>
          </a:prstGeom>
          <a:noFill/>
        </p:spPr>
        <p:txBody>
          <a:bodyPr wrap="square">
            <a:spAutoFit/>
          </a:bodyPr>
          <a:lstStyle/>
          <a:p>
            <a:pPr>
              <a:buNone/>
            </a:pPr>
            <a:r>
              <a:rPr lang="en-ID" sz="2400" dirty="0" err="1"/>
              <a:t>Modeling</a:t>
            </a:r>
            <a:r>
              <a:rPr lang="en-ID" sz="2400" dirty="0"/>
              <a:t> molecular interactions in complex systems are essential for drug discovery.</a:t>
            </a:r>
            <a:br>
              <a:rPr lang="en-ID" sz="2400" dirty="0"/>
            </a:br>
            <a:r>
              <a:rPr lang="en-ID" sz="2400" dirty="0"/>
              <a:t>A. </a:t>
            </a:r>
            <a:r>
              <a:rPr lang="en-ID" sz="2400" dirty="0" err="1"/>
              <a:t>Modeling</a:t>
            </a:r>
            <a:br>
              <a:rPr lang="en-ID" sz="2400" dirty="0"/>
            </a:br>
            <a:r>
              <a:rPr lang="en-ID" sz="2400" dirty="0"/>
              <a:t>B. interactions</a:t>
            </a:r>
            <a:br>
              <a:rPr lang="en-ID" sz="2400" dirty="0"/>
            </a:br>
            <a:r>
              <a:rPr lang="en-ID" sz="2400" dirty="0"/>
              <a:t>C. are</a:t>
            </a:r>
            <a:br>
              <a:rPr lang="en-ID" sz="2400" dirty="0"/>
            </a:br>
            <a:r>
              <a:rPr lang="en-ID" sz="2400" dirty="0"/>
              <a:t>D. essential</a:t>
            </a:r>
          </a:p>
          <a:p>
            <a:pPr>
              <a:buNone/>
            </a:pPr>
            <a:endParaRPr lang="en-ID" sz="2400" dirty="0"/>
          </a:p>
          <a:p>
            <a:pPr>
              <a:buNone/>
            </a:pPr>
            <a:r>
              <a:rPr lang="en-ID" sz="2400" dirty="0" err="1"/>
              <a:t>Jawaban</a:t>
            </a:r>
            <a:r>
              <a:rPr lang="en-ID" sz="2400" dirty="0"/>
              <a:t>: C</a:t>
            </a:r>
            <a:br>
              <a:rPr lang="en-ID" sz="2400" dirty="0"/>
            </a:br>
            <a:r>
              <a:rPr lang="en-ID" sz="2400" dirty="0"/>
              <a:t>(are → is)</a:t>
            </a:r>
          </a:p>
        </p:txBody>
      </p:sp>
    </p:spTree>
    <p:extLst>
      <p:ext uri="{BB962C8B-B14F-4D97-AF65-F5344CB8AC3E}">
        <p14:creationId xmlns:p14="http://schemas.microsoft.com/office/powerpoint/2010/main" val="40071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171AAF-5995-0708-6947-BA3B6B404C97}"/>
              </a:ext>
            </a:extLst>
          </p:cNvPr>
          <p:cNvSpPr txBox="1"/>
          <p:nvPr/>
        </p:nvSpPr>
        <p:spPr>
          <a:xfrm>
            <a:off x="1045028" y="1447524"/>
            <a:ext cx="9895114" cy="3416320"/>
          </a:xfrm>
          <a:prstGeom prst="rect">
            <a:avLst/>
          </a:prstGeom>
          <a:noFill/>
        </p:spPr>
        <p:txBody>
          <a:bodyPr wrap="square">
            <a:spAutoFit/>
          </a:bodyPr>
          <a:lstStyle/>
          <a:p>
            <a:pPr>
              <a:buNone/>
            </a:pPr>
            <a:r>
              <a:rPr lang="en-ID" sz="2400" dirty="0"/>
              <a:t>The data obtained from multiple experiments is consistent across all trials.</a:t>
            </a:r>
            <a:br>
              <a:rPr lang="en-ID" sz="2400" dirty="0"/>
            </a:br>
            <a:r>
              <a:rPr lang="en-ID" sz="2400" dirty="0"/>
              <a:t>A. data</a:t>
            </a:r>
            <a:br>
              <a:rPr lang="en-ID" sz="2400" dirty="0"/>
            </a:br>
            <a:r>
              <a:rPr lang="en-ID" sz="2400" dirty="0"/>
              <a:t>B. obtained</a:t>
            </a:r>
            <a:br>
              <a:rPr lang="en-ID" sz="2400" dirty="0"/>
            </a:br>
            <a:r>
              <a:rPr lang="en-ID" sz="2400" dirty="0"/>
              <a:t>C. is</a:t>
            </a:r>
            <a:br>
              <a:rPr lang="en-ID" sz="2400" dirty="0"/>
            </a:br>
            <a:r>
              <a:rPr lang="en-ID" sz="2400" dirty="0"/>
              <a:t>D. across</a:t>
            </a:r>
          </a:p>
          <a:p>
            <a:pPr>
              <a:buNone/>
            </a:pPr>
            <a:endParaRPr lang="en-ID" sz="2400" dirty="0"/>
          </a:p>
          <a:p>
            <a:pPr>
              <a:buNone/>
            </a:pPr>
            <a:r>
              <a:rPr lang="en-ID" sz="2400" dirty="0" err="1"/>
              <a:t>Jawaban</a:t>
            </a:r>
            <a:r>
              <a:rPr lang="en-ID" sz="2400" dirty="0"/>
              <a:t>: C</a:t>
            </a:r>
            <a:br>
              <a:rPr lang="en-ID" sz="2400" dirty="0"/>
            </a:br>
            <a:r>
              <a:rPr lang="en-ID" sz="2400" dirty="0"/>
              <a:t>(is → are)</a:t>
            </a:r>
          </a:p>
        </p:txBody>
      </p:sp>
    </p:spTree>
    <p:extLst>
      <p:ext uri="{BB962C8B-B14F-4D97-AF65-F5344CB8AC3E}">
        <p14:creationId xmlns:p14="http://schemas.microsoft.com/office/powerpoint/2010/main" val="156967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79389C-A579-7871-5703-5599376F6176}"/>
              </a:ext>
            </a:extLst>
          </p:cNvPr>
          <p:cNvSpPr txBox="1"/>
          <p:nvPr/>
        </p:nvSpPr>
        <p:spPr>
          <a:xfrm>
            <a:off x="838199" y="1501952"/>
            <a:ext cx="10940143" cy="3416320"/>
          </a:xfrm>
          <a:prstGeom prst="rect">
            <a:avLst/>
          </a:prstGeom>
          <a:noFill/>
        </p:spPr>
        <p:txBody>
          <a:bodyPr wrap="square">
            <a:spAutoFit/>
          </a:bodyPr>
          <a:lstStyle/>
          <a:p>
            <a:pPr>
              <a:buNone/>
            </a:pPr>
            <a:r>
              <a:rPr lang="en-ID" sz="2400" dirty="0"/>
              <a:t>A series of experiments on enzyme inhibition were conducted to validate the model.</a:t>
            </a:r>
            <a:br>
              <a:rPr lang="en-ID" sz="2400" dirty="0"/>
            </a:br>
            <a:r>
              <a:rPr lang="en-ID" sz="2400" dirty="0"/>
              <a:t>A. A series</a:t>
            </a:r>
            <a:br>
              <a:rPr lang="en-ID" sz="2400" dirty="0"/>
            </a:br>
            <a:r>
              <a:rPr lang="en-ID" sz="2400" dirty="0"/>
              <a:t>B. experiments</a:t>
            </a:r>
            <a:br>
              <a:rPr lang="en-ID" sz="2400" dirty="0"/>
            </a:br>
            <a:r>
              <a:rPr lang="en-ID" sz="2400" dirty="0"/>
              <a:t>C. were</a:t>
            </a:r>
            <a:br>
              <a:rPr lang="en-ID" sz="2400" dirty="0"/>
            </a:br>
            <a:r>
              <a:rPr lang="en-ID" sz="2400" dirty="0"/>
              <a:t>D. conducted</a:t>
            </a:r>
          </a:p>
          <a:p>
            <a:pPr>
              <a:buNone/>
            </a:pPr>
            <a:endParaRPr lang="en-ID" sz="2400" dirty="0"/>
          </a:p>
          <a:p>
            <a:pPr>
              <a:buNone/>
            </a:pPr>
            <a:r>
              <a:rPr lang="en-ID" sz="2400" dirty="0" err="1"/>
              <a:t>Jawaban</a:t>
            </a:r>
            <a:r>
              <a:rPr lang="en-ID" sz="2400" dirty="0"/>
              <a:t>: C</a:t>
            </a:r>
            <a:br>
              <a:rPr lang="en-ID" sz="2400" dirty="0"/>
            </a:br>
            <a:r>
              <a:rPr lang="en-ID" sz="2400" dirty="0"/>
              <a:t>(were → was)</a:t>
            </a:r>
          </a:p>
        </p:txBody>
      </p:sp>
    </p:spTree>
    <p:extLst>
      <p:ext uri="{BB962C8B-B14F-4D97-AF65-F5344CB8AC3E}">
        <p14:creationId xmlns:p14="http://schemas.microsoft.com/office/powerpoint/2010/main" val="768679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4E035F-97C7-33E0-A239-CCBBED48DA10}"/>
              </a:ext>
            </a:extLst>
          </p:cNvPr>
          <p:cNvSpPr txBox="1"/>
          <p:nvPr/>
        </p:nvSpPr>
        <p:spPr>
          <a:xfrm>
            <a:off x="718457" y="2274838"/>
            <a:ext cx="10896600" cy="3046988"/>
          </a:xfrm>
          <a:prstGeom prst="rect">
            <a:avLst/>
          </a:prstGeom>
          <a:noFill/>
        </p:spPr>
        <p:txBody>
          <a:bodyPr wrap="square">
            <a:spAutoFit/>
          </a:bodyPr>
          <a:lstStyle/>
          <a:p>
            <a:pPr>
              <a:buNone/>
            </a:pPr>
            <a:r>
              <a:rPr lang="en-ID" sz="2400" dirty="0"/>
              <a:t>The research team working on QSAR models are preparing a new publication.</a:t>
            </a:r>
            <a:br>
              <a:rPr lang="en-ID" sz="2400" dirty="0"/>
            </a:br>
            <a:r>
              <a:rPr lang="en-ID" sz="2400" dirty="0"/>
              <a:t>A. The research team</a:t>
            </a:r>
            <a:br>
              <a:rPr lang="en-ID" sz="2400" dirty="0"/>
            </a:br>
            <a:r>
              <a:rPr lang="en-ID" sz="2400" dirty="0"/>
              <a:t>B. working</a:t>
            </a:r>
            <a:br>
              <a:rPr lang="en-ID" sz="2400" dirty="0"/>
            </a:br>
            <a:r>
              <a:rPr lang="en-ID" sz="2400" dirty="0"/>
              <a:t>C. are</a:t>
            </a:r>
            <a:br>
              <a:rPr lang="en-ID" sz="2400" dirty="0"/>
            </a:br>
            <a:r>
              <a:rPr lang="en-ID" sz="2400" dirty="0"/>
              <a:t>D. preparing</a:t>
            </a:r>
          </a:p>
          <a:p>
            <a:pPr>
              <a:buNone/>
            </a:pPr>
            <a:endParaRPr lang="en-ID" sz="2400" dirty="0"/>
          </a:p>
          <a:p>
            <a:pPr>
              <a:buNone/>
            </a:pPr>
            <a:r>
              <a:rPr lang="en-ID" sz="2400" dirty="0" err="1"/>
              <a:t>Jawaban</a:t>
            </a:r>
            <a:r>
              <a:rPr lang="en-ID" sz="2400" dirty="0"/>
              <a:t>: C</a:t>
            </a:r>
            <a:br>
              <a:rPr lang="en-ID" sz="2400" dirty="0"/>
            </a:br>
            <a:r>
              <a:rPr lang="en-ID" sz="2400" dirty="0"/>
              <a:t>(are → is)</a:t>
            </a:r>
          </a:p>
        </p:txBody>
      </p:sp>
    </p:spTree>
    <p:extLst>
      <p:ext uri="{BB962C8B-B14F-4D97-AF65-F5344CB8AC3E}">
        <p14:creationId xmlns:p14="http://schemas.microsoft.com/office/powerpoint/2010/main" val="249227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DCCFC0-1E8E-9A48-CEFD-774C9DDFD502}"/>
              </a:ext>
            </a:extLst>
          </p:cNvPr>
          <p:cNvPicPr>
            <a:picLocks noChangeAspect="1"/>
          </p:cNvPicPr>
          <p:nvPr/>
        </p:nvPicPr>
        <p:blipFill>
          <a:blip r:embed="rId2"/>
          <a:stretch>
            <a:fillRect/>
          </a:stretch>
        </p:blipFill>
        <p:spPr>
          <a:xfrm>
            <a:off x="613964" y="1110343"/>
            <a:ext cx="10964071" cy="3995057"/>
          </a:xfrm>
          <a:prstGeom prst="rect">
            <a:avLst/>
          </a:prstGeom>
        </p:spPr>
      </p:pic>
    </p:spTree>
    <p:extLst>
      <p:ext uri="{BB962C8B-B14F-4D97-AF65-F5344CB8AC3E}">
        <p14:creationId xmlns:p14="http://schemas.microsoft.com/office/powerpoint/2010/main" val="3536510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2680BB-0630-210D-D891-F2CC04A1CCE8}"/>
              </a:ext>
            </a:extLst>
          </p:cNvPr>
          <p:cNvSpPr txBox="1"/>
          <p:nvPr/>
        </p:nvSpPr>
        <p:spPr>
          <a:xfrm>
            <a:off x="1197427" y="2727849"/>
            <a:ext cx="10025743" cy="1107996"/>
          </a:xfrm>
          <a:prstGeom prst="rect">
            <a:avLst/>
          </a:prstGeom>
          <a:noFill/>
        </p:spPr>
        <p:txBody>
          <a:bodyPr wrap="square">
            <a:spAutoFit/>
          </a:bodyPr>
          <a:lstStyle/>
          <a:p>
            <a:pPr algn="ctr"/>
            <a:r>
              <a:rPr lang="en-US" sz="6600" dirty="0"/>
              <a:t>LATIHAN SOAL</a:t>
            </a:r>
            <a:endParaRPr lang="id-ID" sz="6600" dirty="0"/>
          </a:p>
        </p:txBody>
      </p:sp>
    </p:spTree>
    <p:extLst>
      <p:ext uri="{BB962C8B-B14F-4D97-AF65-F5344CB8AC3E}">
        <p14:creationId xmlns:p14="http://schemas.microsoft.com/office/powerpoint/2010/main" val="2195191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6463D0-E860-B457-FC39-90661755D0C2}"/>
              </a:ext>
            </a:extLst>
          </p:cNvPr>
          <p:cNvSpPr txBox="1"/>
          <p:nvPr/>
        </p:nvSpPr>
        <p:spPr>
          <a:xfrm>
            <a:off x="1164770" y="1541306"/>
            <a:ext cx="10025743" cy="3046988"/>
          </a:xfrm>
          <a:prstGeom prst="rect">
            <a:avLst/>
          </a:prstGeom>
          <a:noFill/>
        </p:spPr>
        <p:txBody>
          <a:bodyPr wrap="square">
            <a:spAutoFit/>
          </a:bodyPr>
          <a:lstStyle/>
          <a:p>
            <a:pPr marL="457200" indent="-457200" algn="just">
              <a:buAutoNum type="arabicPeriod"/>
            </a:pPr>
            <a:r>
              <a:rPr lang="id-ID" sz="2400" dirty="0"/>
              <a:t>The </a:t>
            </a:r>
            <a:r>
              <a:rPr lang="id-ID" sz="2400" dirty="0" err="1"/>
              <a:t>discovery</a:t>
            </a:r>
            <a:r>
              <a:rPr lang="id-ID" sz="2400" dirty="0"/>
              <a:t> </a:t>
            </a:r>
            <a:r>
              <a:rPr lang="id-ID" sz="2400" dirty="0" err="1"/>
              <a:t>of</a:t>
            </a:r>
            <a:r>
              <a:rPr lang="id-ID" sz="2400" dirty="0"/>
              <a:t> </a:t>
            </a:r>
            <a:r>
              <a:rPr lang="id-ID" sz="2400" dirty="0" err="1"/>
              <a:t>dual</a:t>
            </a:r>
            <a:r>
              <a:rPr lang="id-ID" sz="2400" dirty="0"/>
              <a:t> </a:t>
            </a:r>
            <a:r>
              <a:rPr lang="id-ID" sz="2400" dirty="0" err="1"/>
              <a:t>acetylcholinesterase</a:t>
            </a:r>
            <a:r>
              <a:rPr lang="id-ID" sz="2400" dirty="0"/>
              <a:t> (</a:t>
            </a:r>
            <a:r>
              <a:rPr lang="id-ID" sz="2400" dirty="0" err="1"/>
              <a:t>AChE</a:t>
            </a:r>
            <a:r>
              <a:rPr lang="id-ID" sz="2400" dirty="0"/>
              <a:t>) </a:t>
            </a:r>
            <a:r>
              <a:rPr lang="id-ID" sz="2400" dirty="0" err="1"/>
              <a:t>and</a:t>
            </a:r>
            <a:r>
              <a:rPr lang="id-ID" sz="2400" dirty="0"/>
              <a:t> </a:t>
            </a:r>
            <a:r>
              <a:rPr lang="el-GR" sz="2400" dirty="0"/>
              <a:t>β-</a:t>
            </a:r>
            <a:r>
              <a:rPr lang="id-ID" sz="2400" dirty="0" err="1"/>
              <a:t>secretase</a:t>
            </a:r>
            <a:r>
              <a:rPr lang="id-ID" sz="2400" dirty="0"/>
              <a:t> (BACE1) </a:t>
            </a:r>
            <a:r>
              <a:rPr lang="id-ID" sz="2400" dirty="0" err="1"/>
              <a:t>inhibitors</a:t>
            </a:r>
            <a:r>
              <a:rPr lang="id-ID" sz="2400" dirty="0"/>
              <a:t> </a:t>
            </a:r>
            <a:r>
              <a:rPr lang="id-ID" sz="2400" dirty="0" err="1"/>
              <a:t>remain</a:t>
            </a:r>
            <a:r>
              <a:rPr lang="id-ID" sz="2400" dirty="0"/>
              <a:t> a </a:t>
            </a:r>
            <a:r>
              <a:rPr lang="id-ID" sz="2400" dirty="0" err="1"/>
              <a:t>promising</a:t>
            </a:r>
            <a:r>
              <a:rPr lang="id-ID" sz="2400" dirty="0"/>
              <a:t> </a:t>
            </a:r>
            <a:r>
              <a:rPr lang="id-ID" sz="2400" dirty="0" err="1"/>
              <a:t>strategy</a:t>
            </a:r>
            <a:r>
              <a:rPr lang="id-ID" sz="2400" dirty="0"/>
              <a:t> </a:t>
            </a:r>
            <a:r>
              <a:rPr lang="id-ID" sz="2400" dirty="0" err="1"/>
              <a:t>against</a:t>
            </a:r>
            <a:r>
              <a:rPr lang="id-ID" sz="2400" dirty="0"/>
              <a:t> </a:t>
            </a:r>
            <a:r>
              <a:rPr lang="id-ID" sz="2400" dirty="0" err="1"/>
              <a:t>multifactorial</a:t>
            </a:r>
            <a:r>
              <a:rPr lang="id-ID" sz="2400" dirty="0"/>
              <a:t> </a:t>
            </a:r>
            <a:r>
              <a:rPr lang="id-ID" sz="2400" dirty="0" err="1"/>
              <a:t>Alzheimer’s</a:t>
            </a:r>
            <a:r>
              <a:rPr lang="id-ID" sz="2400" dirty="0"/>
              <a:t> </a:t>
            </a:r>
            <a:r>
              <a:rPr lang="id-ID" sz="2400" dirty="0" err="1"/>
              <a:t>disease</a:t>
            </a:r>
            <a:r>
              <a:rPr lang="id-ID" sz="2400" dirty="0"/>
              <a:t>.</a:t>
            </a:r>
            <a:endParaRPr lang="en-US" sz="2400" dirty="0"/>
          </a:p>
          <a:p>
            <a:br>
              <a:rPr lang="id-ID" sz="2400" dirty="0"/>
            </a:br>
            <a:r>
              <a:rPr lang="id-ID" sz="2400" dirty="0"/>
              <a:t>A. The </a:t>
            </a:r>
            <a:r>
              <a:rPr lang="id-ID" sz="2400" dirty="0" err="1"/>
              <a:t>discovery</a:t>
            </a:r>
            <a:br>
              <a:rPr lang="id-ID" sz="2400" dirty="0"/>
            </a:br>
            <a:r>
              <a:rPr lang="id-ID" sz="2400" dirty="0"/>
              <a:t>B. </a:t>
            </a:r>
            <a:r>
              <a:rPr lang="id-ID" sz="2400" dirty="0" err="1"/>
              <a:t>dual</a:t>
            </a:r>
            <a:r>
              <a:rPr lang="id-ID" sz="2400" dirty="0"/>
              <a:t> </a:t>
            </a:r>
            <a:r>
              <a:rPr lang="id-ID" sz="2400" dirty="0" err="1"/>
              <a:t>acetylcholinesterase</a:t>
            </a:r>
            <a:br>
              <a:rPr lang="id-ID" sz="2400" dirty="0"/>
            </a:br>
            <a:r>
              <a:rPr lang="id-ID" sz="2400" dirty="0"/>
              <a:t>C. </a:t>
            </a:r>
            <a:r>
              <a:rPr lang="id-ID" sz="2400" dirty="0" err="1"/>
              <a:t>remain</a:t>
            </a:r>
            <a:br>
              <a:rPr lang="id-ID" sz="2400" dirty="0"/>
            </a:br>
            <a:r>
              <a:rPr lang="id-ID" sz="2400" dirty="0"/>
              <a:t>D. </a:t>
            </a:r>
            <a:r>
              <a:rPr lang="id-ID" sz="2400" dirty="0" err="1"/>
              <a:t>promising</a:t>
            </a:r>
            <a:r>
              <a:rPr lang="id-ID" sz="2400" dirty="0"/>
              <a:t> </a:t>
            </a:r>
            <a:r>
              <a:rPr lang="id-ID" sz="2400" dirty="0" err="1"/>
              <a:t>strategy</a:t>
            </a:r>
            <a:endParaRPr lang="id-ID" sz="2400" dirty="0"/>
          </a:p>
        </p:txBody>
      </p:sp>
    </p:spTree>
    <p:extLst>
      <p:ext uri="{BB962C8B-B14F-4D97-AF65-F5344CB8AC3E}">
        <p14:creationId xmlns:p14="http://schemas.microsoft.com/office/powerpoint/2010/main" val="129512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91078D-6A39-7E7E-58AF-DE7F8EAD2179}"/>
              </a:ext>
            </a:extLst>
          </p:cNvPr>
          <p:cNvSpPr txBox="1"/>
          <p:nvPr/>
        </p:nvSpPr>
        <p:spPr>
          <a:xfrm>
            <a:off x="729342" y="1096166"/>
            <a:ext cx="11081657" cy="2677656"/>
          </a:xfrm>
          <a:prstGeom prst="rect">
            <a:avLst/>
          </a:prstGeom>
          <a:noFill/>
        </p:spPr>
        <p:txBody>
          <a:bodyPr wrap="square">
            <a:spAutoFit/>
          </a:bodyPr>
          <a:lstStyle/>
          <a:p>
            <a:r>
              <a:rPr lang="en-ID" sz="2400" dirty="0"/>
              <a:t>2. Here, rigorously curated </a:t>
            </a:r>
            <a:r>
              <a:rPr lang="en-ID" sz="2400" dirty="0" err="1"/>
              <a:t>ChEMBL</a:t>
            </a:r>
            <a:r>
              <a:rPr lang="en-ID" sz="2400" dirty="0"/>
              <a:t>-derived data was used to develop explainable QSAR models for dual-inhibition prioritization.</a:t>
            </a:r>
          </a:p>
          <a:p>
            <a:br>
              <a:rPr lang="en-ID" sz="2400" dirty="0"/>
            </a:br>
            <a:r>
              <a:rPr lang="en-ID" sz="2400" dirty="0"/>
              <a:t>A. rigorously curated</a:t>
            </a:r>
            <a:br>
              <a:rPr lang="en-ID" sz="2400" dirty="0"/>
            </a:br>
            <a:r>
              <a:rPr lang="en-ID" sz="2400" dirty="0"/>
              <a:t>B. was used</a:t>
            </a:r>
            <a:br>
              <a:rPr lang="en-ID" sz="2400" dirty="0"/>
            </a:br>
            <a:r>
              <a:rPr lang="en-ID" sz="2400" dirty="0"/>
              <a:t>C. to develop</a:t>
            </a:r>
            <a:br>
              <a:rPr lang="en-ID" sz="2400" dirty="0"/>
            </a:br>
            <a:r>
              <a:rPr lang="en-ID" sz="2400" dirty="0"/>
              <a:t>D. dual-inhibition</a:t>
            </a:r>
            <a:endParaRPr lang="id-ID" sz="2400" dirty="0"/>
          </a:p>
        </p:txBody>
      </p:sp>
    </p:spTree>
    <p:extLst>
      <p:ext uri="{BB962C8B-B14F-4D97-AF65-F5344CB8AC3E}">
        <p14:creationId xmlns:p14="http://schemas.microsoft.com/office/powerpoint/2010/main" val="128574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508BDA-10F5-B080-85E2-3769487C7712}"/>
              </a:ext>
            </a:extLst>
          </p:cNvPr>
          <p:cNvSpPr txBox="1"/>
          <p:nvPr/>
        </p:nvSpPr>
        <p:spPr>
          <a:xfrm>
            <a:off x="707571" y="1466281"/>
            <a:ext cx="10776858" cy="3046988"/>
          </a:xfrm>
          <a:prstGeom prst="rect">
            <a:avLst/>
          </a:prstGeom>
          <a:noFill/>
        </p:spPr>
        <p:txBody>
          <a:bodyPr wrap="square">
            <a:spAutoFit/>
          </a:bodyPr>
          <a:lstStyle/>
          <a:p>
            <a:pPr algn="just"/>
            <a:r>
              <a:rPr lang="en-ID" sz="2400" dirty="0"/>
              <a:t>3. Molecules were standardized, near-duplicates was removed using a Tanimoto similarity threshold, and physicochemical outliers were filtered prior to </a:t>
            </a:r>
            <a:r>
              <a:rPr lang="en-ID" sz="2400" dirty="0" err="1"/>
              <a:t>modeling</a:t>
            </a:r>
            <a:r>
              <a:rPr lang="en-ID" sz="2400" dirty="0"/>
              <a:t>.</a:t>
            </a:r>
          </a:p>
          <a:p>
            <a:br>
              <a:rPr lang="en-ID" sz="2400" dirty="0"/>
            </a:br>
            <a:r>
              <a:rPr lang="en-ID" sz="2400" dirty="0"/>
              <a:t>A. were standardized</a:t>
            </a:r>
            <a:br>
              <a:rPr lang="en-ID" sz="2400" dirty="0"/>
            </a:br>
            <a:r>
              <a:rPr lang="en-ID" sz="2400" dirty="0"/>
              <a:t>B. was removed</a:t>
            </a:r>
            <a:br>
              <a:rPr lang="en-ID" sz="2400" dirty="0"/>
            </a:br>
            <a:r>
              <a:rPr lang="en-ID" sz="2400" dirty="0"/>
              <a:t>C. using</a:t>
            </a:r>
            <a:br>
              <a:rPr lang="en-ID" sz="2400" dirty="0"/>
            </a:br>
            <a:r>
              <a:rPr lang="en-ID" sz="2400" dirty="0"/>
              <a:t>D. were filtered</a:t>
            </a:r>
            <a:endParaRPr lang="id-ID" sz="2400" dirty="0"/>
          </a:p>
        </p:txBody>
      </p:sp>
    </p:spTree>
    <p:extLst>
      <p:ext uri="{BB962C8B-B14F-4D97-AF65-F5344CB8AC3E}">
        <p14:creationId xmlns:p14="http://schemas.microsoft.com/office/powerpoint/2010/main" val="99787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09500A-5917-0EEB-95DD-0EEEDC30F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715" y="320447"/>
            <a:ext cx="9895114" cy="5677582"/>
          </a:xfrm>
          <a:prstGeom prst="rect">
            <a:avLst/>
          </a:prstGeom>
        </p:spPr>
      </p:pic>
    </p:spTree>
    <p:extLst>
      <p:ext uri="{BB962C8B-B14F-4D97-AF65-F5344CB8AC3E}">
        <p14:creationId xmlns:p14="http://schemas.microsoft.com/office/powerpoint/2010/main" val="3915159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B96F11-508C-1537-7BC6-285DBB237ACD}"/>
              </a:ext>
            </a:extLst>
          </p:cNvPr>
          <p:cNvSpPr txBox="1"/>
          <p:nvPr/>
        </p:nvSpPr>
        <p:spPr>
          <a:xfrm>
            <a:off x="783772" y="1531596"/>
            <a:ext cx="11016342" cy="2677656"/>
          </a:xfrm>
          <a:prstGeom prst="rect">
            <a:avLst/>
          </a:prstGeom>
          <a:noFill/>
        </p:spPr>
        <p:txBody>
          <a:bodyPr wrap="square">
            <a:spAutoFit/>
          </a:bodyPr>
          <a:lstStyle/>
          <a:p>
            <a:pPr algn="just"/>
            <a:r>
              <a:rPr lang="en-ID" sz="2400" dirty="0"/>
              <a:t>4. Multiple classifiers and fingerprints was benchmarked under scaffold-based nested cross-validation to prevent data leakage.</a:t>
            </a:r>
          </a:p>
          <a:p>
            <a:br>
              <a:rPr lang="en-ID" sz="2400" dirty="0"/>
            </a:br>
            <a:r>
              <a:rPr lang="en-ID" sz="2400" dirty="0"/>
              <a:t>A. Multiple classifiers</a:t>
            </a:r>
            <a:br>
              <a:rPr lang="en-ID" sz="2400" dirty="0"/>
            </a:br>
            <a:r>
              <a:rPr lang="en-ID" sz="2400" dirty="0"/>
              <a:t>B. fingerprints</a:t>
            </a:r>
            <a:br>
              <a:rPr lang="en-ID" sz="2400" dirty="0"/>
            </a:br>
            <a:r>
              <a:rPr lang="en-ID" sz="2400" dirty="0"/>
              <a:t>C. was benchmarked</a:t>
            </a:r>
            <a:br>
              <a:rPr lang="en-ID" sz="2400" dirty="0"/>
            </a:br>
            <a:r>
              <a:rPr lang="en-ID" sz="2400" dirty="0"/>
              <a:t>D. to prevent</a:t>
            </a:r>
            <a:endParaRPr lang="id-ID" sz="2400" dirty="0"/>
          </a:p>
        </p:txBody>
      </p:sp>
    </p:spTree>
    <p:extLst>
      <p:ext uri="{BB962C8B-B14F-4D97-AF65-F5344CB8AC3E}">
        <p14:creationId xmlns:p14="http://schemas.microsoft.com/office/powerpoint/2010/main" val="725297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BB1B1-AB1E-C8E5-513C-17B80B9F981A}"/>
              </a:ext>
            </a:extLst>
          </p:cNvPr>
          <p:cNvSpPr txBox="1"/>
          <p:nvPr/>
        </p:nvSpPr>
        <p:spPr>
          <a:xfrm>
            <a:off x="609601" y="1746294"/>
            <a:ext cx="11582399" cy="2308324"/>
          </a:xfrm>
          <a:prstGeom prst="rect">
            <a:avLst/>
          </a:prstGeom>
          <a:noFill/>
        </p:spPr>
        <p:txBody>
          <a:bodyPr wrap="square">
            <a:spAutoFit/>
          </a:bodyPr>
          <a:lstStyle/>
          <a:p>
            <a:r>
              <a:rPr lang="en-ID" sz="2400" dirty="0"/>
              <a:t>5. Class imbalance was handled with </a:t>
            </a:r>
            <a:r>
              <a:rPr lang="en-ID" sz="2400" dirty="0" err="1"/>
              <a:t>SMOTETomek</a:t>
            </a:r>
            <a:r>
              <a:rPr lang="en-ID" sz="2400" dirty="0"/>
              <a:t> apply strictly within training folds.</a:t>
            </a:r>
          </a:p>
          <a:p>
            <a:br>
              <a:rPr lang="en-ID" sz="2400" dirty="0"/>
            </a:br>
            <a:r>
              <a:rPr lang="en-ID" sz="2400" dirty="0"/>
              <a:t>A. Class imbalance</a:t>
            </a:r>
            <a:br>
              <a:rPr lang="en-ID" sz="2400" dirty="0"/>
            </a:br>
            <a:r>
              <a:rPr lang="en-ID" sz="2400" dirty="0"/>
              <a:t>B. was handled</a:t>
            </a:r>
            <a:br>
              <a:rPr lang="en-ID" sz="2400" dirty="0"/>
            </a:br>
            <a:r>
              <a:rPr lang="en-ID" sz="2400" dirty="0"/>
              <a:t>C. apply</a:t>
            </a:r>
            <a:br>
              <a:rPr lang="en-ID" sz="2400" dirty="0"/>
            </a:br>
            <a:r>
              <a:rPr lang="en-ID" sz="2400" dirty="0"/>
              <a:t>D. within</a:t>
            </a:r>
            <a:endParaRPr lang="id-ID" sz="2400" dirty="0"/>
          </a:p>
        </p:txBody>
      </p:sp>
    </p:spTree>
    <p:extLst>
      <p:ext uri="{BB962C8B-B14F-4D97-AF65-F5344CB8AC3E}">
        <p14:creationId xmlns:p14="http://schemas.microsoft.com/office/powerpoint/2010/main" val="1784560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E2B21E-4C3B-48F9-052D-B005F22C14E3}"/>
              </a:ext>
            </a:extLst>
          </p:cNvPr>
          <p:cNvSpPr txBox="1"/>
          <p:nvPr/>
        </p:nvSpPr>
        <p:spPr>
          <a:xfrm>
            <a:off x="696685" y="1444510"/>
            <a:ext cx="11168743" cy="2677656"/>
          </a:xfrm>
          <a:prstGeom prst="rect">
            <a:avLst/>
          </a:prstGeom>
          <a:noFill/>
        </p:spPr>
        <p:txBody>
          <a:bodyPr wrap="square">
            <a:spAutoFit/>
          </a:bodyPr>
          <a:lstStyle/>
          <a:p>
            <a:r>
              <a:rPr lang="en-ID" sz="2400" dirty="0"/>
              <a:t>6. Model selection relied on F-Score, MCC, and Recall, and performance were accompanied by bootstrap confidence intervals.</a:t>
            </a:r>
          </a:p>
          <a:p>
            <a:br>
              <a:rPr lang="en-ID" sz="2400" dirty="0"/>
            </a:br>
            <a:r>
              <a:rPr lang="en-ID" sz="2400" dirty="0"/>
              <a:t>A. relied on</a:t>
            </a:r>
            <a:br>
              <a:rPr lang="en-ID" sz="2400" dirty="0"/>
            </a:br>
            <a:r>
              <a:rPr lang="en-ID" sz="2400" dirty="0"/>
              <a:t>B. and</a:t>
            </a:r>
            <a:br>
              <a:rPr lang="en-ID" sz="2400" dirty="0"/>
            </a:br>
            <a:r>
              <a:rPr lang="en-ID" sz="2400" dirty="0"/>
              <a:t>C. were accompanied</a:t>
            </a:r>
            <a:br>
              <a:rPr lang="en-ID" sz="2400" dirty="0"/>
            </a:br>
            <a:r>
              <a:rPr lang="en-ID" sz="2400" dirty="0"/>
              <a:t>D. bootstrap</a:t>
            </a:r>
            <a:endParaRPr lang="id-ID" sz="2400" dirty="0"/>
          </a:p>
        </p:txBody>
      </p:sp>
    </p:spTree>
    <p:extLst>
      <p:ext uri="{BB962C8B-B14F-4D97-AF65-F5344CB8AC3E}">
        <p14:creationId xmlns:p14="http://schemas.microsoft.com/office/powerpoint/2010/main" val="4292693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A661D-E7B8-1D9C-72D3-E2DFC48358CC}"/>
              </a:ext>
            </a:extLst>
          </p:cNvPr>
          <p:cNvSpPr txBox="1"/>
          <p:nvPr/>
        </p:nvSpPr>
        <p:spPr>
          <a:xfrm>
            <a:off x="555171" y="1433624"/>
            <a:ext cx="11299371" cy="2677656"/>
          </a:xfrm>
          <a:prstGeom prst="rect">
            <a:avLst/>
          </a:prstGeom>
          <a:noFill/>
        </p:spPr>
        <p:txBody>
          <a:bodyPr wrap="square">
            <a:spAutoFit/>
          </a:bodyPr>
          <a:lstStyle/>
          <a:p>
            <a:pPr>
              <a:buNone/>
            </a:pPr>
            <a:r>
              <a:rPr lang="en-ID" sz="2400" dirty="0"/>
              <a:t>7. In classification, the top model achieved strong generalization, achieve high Recall and PR-AUC.</a:t>
            </a:r>
          </a:p>
          <a:p>
            <a:pPr>
              <a:buNone/>
            </a:pPr>
            <a:br>
              <a:rPr lang="en-ID" sz="2400" dirty="0"/>
            </a:br>
            <a:r>
              <a:rPr lang="en-ID" sz="2400" dirty="0"/>
              <a:t>A. In classification</a:t>
            </a:r>
            <a:br>
              <a:rPr lang="en-ID" sz="2400" dirty="0"/>
            </a:br>
            <a:r>
              <a:rPr lang="en-ID" sz="2400" dirty="0"/>
              <a:t>B. achieved</a:t>
            </a:r>
            <a:br>
              <a:rPr lang="en-ID" sz="2400" dirty="0"/>
            </a:br>
            <a:r>
              <a:rPr lang="en-ID" sz="2400" dirty="0"/>
              <a:t>C. achieve</a:t>
            </a:r>
            <a:br>
              <a:rPr lang="en-ID" sz="2400" dirty="0"/>
            </a:br>
            <a:r>
              <a:rPr lang="en-ID" sz="2400" dirty="0"/>
              <a:t>D. high</a:t>
            </a:r>
          </a:p>
        </p:txBody>
      </p:sp>
    </p:spTree>
    <p:extLst>
      <p:ext uri="{BB962C8B-B14F-4D97-AF65-F5344CB8AC3E}">
        <p14:creationId xmlns:p14="http://schemas.microsoft.com/office/powerpoint/2010/main" val="876321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3844EC-EF3A-5F9E-6F32-B6462252BAAB}"/>
              </a:ext>
            </a:extLst>
          </p:cNvPr>
          <p:cNvSpPr txBox="1"/>
          <p:nvPr/>
        </p:nvSpPr>
        <p:spPr>
          <a:xfrm>
            <a:off x="674913" y="1738423"/>
            <a:ext cx="10406743" cy="2677656"/>
          </a:xfrm>
          <a:prstGeom prst="rect">
            <a:avLst/>
          </a:prstGeom>
          <a:noFill/>
        </p:spPr>
        <p:txBody>
          <a:bodyPr wrap="square">
            <a:spAutoFit/>
          </a:bodyPr>
          <a:lstStyle/>
          <a:p>
            <a:r>
              <a:rPr lang="en-ID" sz="2400" dirty="0"/>
              <a:t>8. Prospective candidates were evaluated by active-site-focused docking and was used for relative ranking of the ligands.</a:t>
            </a:r>
          </a:p>
          <a:p>
            <a:br>
              <a:rPr lang="en-ID" sz="2400" dirty="0"/>
            </a:br>
            <a:r>
              <a:rPr lang="en-ID" sz="2400" dirty="0"/>
              <a:t>A. were evaluated</a:t>
            </a:r>
            <a:br>
              <a:rPr lang="en-ID" sz="2400" dirty="0"/>
            </a:br>
            <a:r>
              <a:rPr lang="en-ID" sz="2400" dirty="0"/>
              <a:t>B. active-site-focused</a:t>
            </a:r>
            <a:br>
              <a:rPr lang="en-ID" sz="2400" dirty="0"/>
            </a:br>
            <a:r>
              <a:rPr lang="en-ID" sz="2400" dirty="0"/>
              <a:t>C. was used</a:t>
            </a:r>
            <a:br>
              <a:rPr lang="en-ID" sz="2400" dirty="0"/>
            </a:br>
            <a:r>
              <a:rPr lang="en-ID" sz="2400" dirty="0"/>
              <a:t>D. of the ligands</a:t>
            </a:r>
            <a:endParaRPr lang="id-ID" sz="2400" dirty="0"/>
          </a:p>
        </p:txBody>
      </p:sp>
    </p:spTree>
    <p:extLst>
      <p:ext uri="{BB962C8B-B14F-4D97-AF65-F5344CB8AC3E}">
        <p14:creationId xmlns:p14="http://schemas.microsoft.com/office/powerpoint/2010/main" val="684621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BBA486-BBDA-D681-597E-05C4F9D63BD6}"/>
              </a:ext>
            </a:extLst>
          </p:cNvPr>
          <p:cNvSpPr txBox="1"/>
          <p:nvPr/>
        </p:nvSpPr>
        <p:spPr>
          <a:xfrm>
            <a:off x="653143" y="235675"/>
            <a:ext cx="10885714" cy="6363537"/>
          </a:xfrm>
          <a:prstGeom prst="rect">
            <a:avLst/>
          </a:prstGeom>
          <a:noFill/>
        </p:spPr>
        <p:txBody>
          <a:bodyPr wrap="square">
            <a:spAutoFit/>
          </a:bodyPr>
          <a:lstStyle/>
          <a:p>
            <a:pPr algn="ctr">
              <a:lnSpc>
                <a:spcPct val="150000"/>
              </a:lnSpc>
              <a:spcAft>
                <a:spcPts val="800"/>
              </a:spcAft>
              <a:buNone/>
            </a:pPr>
            <a:r>
              <a:rPr lang="en-US" sz="1800" kern="100" dirty="0">
                <a:effectLst/>
                <a:highlight>
                  <a:srgbClr val="FFFF00"/>
                </a:highlight>
                <a:latin typeface="Times New Roman" panose="02020603050405020304" pitchFamily="18" charset="0"/>
                <a:ea typeface="Yu Mincho" panose="02020400000000000000" pitchFamily="18" charset="-128"/>
                <a:cs typeface="Times New Roman" panose="02020603050405020304" pitchFamily="18" charset="0"/>
              </a:rPr>
              <a:t>Text 1</a:t>
            </a:r>
          </a:p>
          <a:p>
            <a:pPr algn="ctr">
              <a:lnSpc>
                <a:spcPct val="150000"/>
              </a:lnSpc>
              <a:spcAft>
                <a:spcPts val="800"/>
              </a:spcAft>
              <a:buNone/>
            </a:pPr>
            <a:endParaRPr lang="id-ID" sz="1600" kern="100" dirty="0">
              <a:effectLst/>
              <a:latin typeface="Calibri" panose="020F0502020204030204" pitchFamily="34" charset="0"/>
              <a:ea typeface="Yu Mincho" panose="02020400000000000000" pitchFamily="18" charset="-128"/>
              <a:cs typeface="Times New Roman" panose="02020603050405020304" pitchFamily="18" charset="0"/>
            </a:endParaRPr>
          </a:p>
          <a:p>
            <a:pPr algn="just">
              <a:lnSpc>
                <a:spcPct val="150000"/>
              </a:lnSpc>
              <a:spcAft>
                <a:spcPts val="800"/>
              </a:spcAft>
              <a:buNone/>
            </a:pPr>
            <a:r>
              <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rPr>
              <a:t>ADMET evaluation provides a systematic assessment of pharmacokinetic behavior and toxicity profiles of candidate molecules, enabling early prediction of drug-likeness, efficacy, and safety. Such predictive profiling is critical to reducing late-stage attrition and enhancing the translational value of drug discovery [27]. In this study, ADMET properties were comprehensively analyzed using the widely adopted </a:t>
            </a:r>
            <a:r>
              <a:rPr lang="en-US" sz="1800" kern="100" dirty="0" err="1">
                <a:effectLst/>
                <a:latin typeface="Times New Roman" panose="02020603050405020304" pitchFamily="18" charset="0"/>
                <a:ea typeface="Yu Mincho" panose="02020400000000000000" pitchFamily="18" charset="-128"/>
                <a:cs typeface="Times New Roman" panose="02020603050405020304" pitchFamily="18" charset="0"/>
              </a:rPr>
              <a:t>SwissADME</a:t>
            </a:r>
            <a:r>
              <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rPr>
              <a:t> and </a:t>
            </a:r>
            <a:r>
              <a:rPr lang="en-US" sz="1800" kern="100" dirty="0" err="1">
                <a:effectLst/>
                <a:latin typeface="Times New Roman" panose="02020603050405020304" pitchFamily="18" charset="0"/>
                <a:ea typeface="Yu Mincho" panose="02020400000000000000" pitchFamily="18" charset="-128"/>
                <a:cs typeface="Times New Roman" panose="02020603050405020304" pitchFamily="18" charset="0"/>
              </a:rPr>
              <a:t>pkCSM</a:t>
            </a:r>
            <a:r>
              <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rPr>
              <a:t> platforms for the 20 ligands selected through the QSAR workflow (Table 6), and two reference inhibitors (CHEMBL502 and CHEMBL448008) were assessed for comparison. Representative ADMET properties of the most relevant ligands are summarized in Table 7, highlighting BBB permeability, mutagenicity, and </a:t>
            </a:r>
            <a:r>
              <a:rPr lang="en-US" sz="1800" kern="100" dirty="0" err="1">
                <a:effectLst/>
                <a:latin typeface="Times New Roman" panose="02020603050405020304" pitchFamily="18" charset="0"/>
                <a:ea typeface="Yu Mincho" panose="02020400000000000000" pitchFamily="18" charset="-128"/>
                <a:cs typeface="Times New Roman" panose="02020603050405020304" pitchFamily="18" charset="0"/>
              </a:rPr>
              <a:t>hERG</a:t>
            </a:r>
            <a:r>
              <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rPr>
              <a:t> liability as the most critical determinants for translational prioritization. Full ADMET datasets for all compounds are provided in Supplementary Table S2.</a:t>
            </a:r>
            <a:endParaRPr lang="en-US" kern="100" dirty="0">
              <a:latin typeface="Times New Roman" panose="02020603050405020304" pitchFamily="18" charset="0"/>
              <a:ea typeface="Yu Mincho" panose="02020400000000000000" pitchFamily="18" charset="-128"/>
              <a:cs typeface="Times New Roman" panose="02020603050405020304" pitchFamily="18" charset="0"/>
            </a:endParaRPr>
          </a:p>
          <a:p>
            <a:pPr algn="just">
              <a:lnSpc>
                <a:spcPct val="150000"/>
              </a:lnSpc>
              <a:buNone/>
            </a:pP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Task 1:</a:t>
            </a:r>
          </a:p>
          <a:p>
            <a:pPr marL="342900" indent="-342900" algn="just">
              <a:lnSpc>
                <a:spcPct val="150000"/>
              </a:lnSpc>
              <a:buAutoNum type="arabicPeriod"/>
            </a:pP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Recording text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tersebut</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dalam</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bentuk</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mp3 dan submit di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vclass</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atau</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drive</a:t>
            </a:r>
          </a:p>
          <a:p>
            <a:pPr marL="342900" indent="-342900" algn="just">
              <a:lnSpc>
                <a:spcPct val="150000"/>
              </a:lnSpc>
              <a:buAutoNum type="arabicPeriod"/>
            </a:pP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Parafase</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this text</a:t>
            </a:r>
          </a:p>
          <a:p>
            <a:pPr algn="just">
              <a:lnSpc>
                <a:spcPct val="150000"/>
              </a:lnSpc>
              <a:spcAft>
                <a:spcPts val="800"/>
              </a:spcAft>
              <a:buNone/>
            </a:pPr>
            <a:r>
              <a:rPr lang="en-US" sz="1600" kern="100" dirty="0">
                <a:latin typeface="Calibri" panose="020F0502020204030204" pitchFamily="34" charset="0"/>
                <a:ea typeface="Yu Mincho" panose="02020400000000000000" pitchFamily="18" charset="-128"/>
                <a:cs typeface="Times New Roman" panose="02020603050405020304" pitchFamily="18" charset="0"/>
              </a:rPr>
              <a:t>Deadline 4 Mei 2026 </a:t>
            </a:r>
            <a:r>
              <a:rPr lang="en-US" sz="1600" kern="100" dirty="0" err="1">
                <a:latin typeface="Calibri" panose="020F0502020204030204" pitchFamily="34" charset="0"/>
                <a:ea typeface="Yu Mincho" panose="02020400000000000000" pitchFamily="18" charset="-128"/>
                <a:cs typeface="Times New Roman" panose="02020603050405020304" pitchFamily="18" charset="0"/>
              </a:rPr>
              <a:t>pukul</a:t>
            </a:r>
            <a:r>
              <a:rPr lang="en-US" sz="1600" kern="100" dirty="0">
                <a:latin typeface="Calibri" panose="020F0502020204030204" pitchFamily="34" charset="0"/>
                <a:ea typeface="Yu Mincho" panose="02020400000000000000" pitchFamily="18" charset="-128"/>
                <a:cs typeface="Times New Roman" panose="02020603050405020304" pitchFamily="18" charset="0"/>
              </a:rPr>
              <a:t> 13.45 WIB</a:t>
            </a:r>
            <a:endParaRPr lang="id-ID" sz="1600" kern="100" dirty="0">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750527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E0FED8-287B-2175-8CC6-449024FF18BC}"/>
              </a:ext>
            </a:extLst>
          </p:cNvPr>
          <p:cNvSpPr txBox="1"/>
          <p:nvPr/>
        </p:nvSpPr>
        <p:spPr>
          <a:xfrm>
            <a:off x="511627" y="391871"/>
            <a:ext cx="11321144" cy="5948039"/>
          </a:xfrm>
          <a:prstGeom prst="rect">
            <a:avLst/>
          </a:prstGeom>
          <a:noFill/>
        </p:spPr>
        <p:txBody>
          <a:bodyPr wrap="square">
            <a:spAutoFit/>
          </a:bodyPr>
          <a:lstStyle/>
          <a:p>
            <a:pPr algn="ctr">
              <a:lnSpc>
                <a:spcPct val="150000"/>
              </a:lnSpc>
              <a:spcAft>
                <a:spcPts val="800"/>
              </a:spcAft>
              <a:buNone/>
            </a:pPr>
            <a:r>
              <a:rPr lang="en-US" sz="1800" kern="100" dirty="0">
                <a:effectLst/>
                <a:highlight>
                  <a:srgbClr val="FFFF00"/>
                </a:highlight>
                <a:latin typeface="Times New Roman" panose="02020603050405020304" pitchFamily="18" charset="0"/>
                <a:ea typeface="Yu Mincho" panose="02020400000000000000" pitchFamily="18" charset="-128"/>
                <a:cs typeface="Times New Roman" panose="02020603050405020304" pitchFamily="18" charset="0"/>
              </a:rPr>
              <a:t>Text 2</a:t>
            </a:r>
          </a:p>
          <a:p>
            <a:pPr algn="ctr">
              <a:lnSpc>
                <a:spcPct val="150000"/>
              </a:lnSpc>
              <a:spcAft>
                <a:spcPts val="800"/>
              </a:spcAft>
              <a:buNone/>
            </a:pPr>
            <a:endParaRPr lang="id-ID" sz="1600" kern="100" dirty="0">
              <a:effectLst/>
              <a:latin typeface="Calibri" panose="020F0502020204030204" pitchFamily="34" charset="0"/>
              <a:ea typeface="Yu Mincho" panose="02020400000000000000" pitchFamily="18" charset="-128"/>
              <a:cs typeface="Times New Roman" panose="02020603050405020304" pitchFamily="18" charset="0"/>
            </a:endParaRPr>
          </a:p>
          <a:p>
            <a:pPr algn="just">
              <a:lnSpc>
                <a:spcPct val="150000"/>
              </a:lnSpc>
              <a:spcAft>
                <a:spcPts val="800"/>
              </a:spcAft>
              <a:buNone/>
            </a:pPr>
            <a:r>
              <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rPr>
              <a:t>Acetylcholinesterase (</a:t>
            </a:r>
            <a:r>
              <a:rPr lang="en-US" sz="1800" kern="100" dirty="0" err="1">
                <a:effectLst/>
                <a:latin typeface="Times New Roman" panose="02020603050405020304" pitchFamily="18" charset="0"/>
                <a:ea typeface="Yu Mincho" panose="02020400000000000000" pitchFamily="18" charset="-128"/>
                <a:cs typeface="Times New Roman" panose="02020603050405020304" pitchFamily="18" charset="0"/>
              </a:rPr>
              <a:t>AChE</a:t>
            </a:r>
            <a:r>
              <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rPr>
              <a:t>) contains a deep and narrow active-site gorge that houses the catalytic triad (Ser203, Glu334, His447) and the oxyanion hole (Gly121, Gly122, Ala204), which collectively stabilize transition states during substrate hydrolysis. The peripheral anionic site (PAS), comprising residues such as Trp86, Tyr337, and Tyr341, further contributes to ligand recognition and substrate guidance [7]. In contrast, β-secretase 1 (BACE1) is an aspartyl protease with a catalytic dyad (Asp32, Asp228) situated within a wide cleft, where the conformationally dynamic flap region—formed by Tyr71, Trp76, and Phe108—regulates substrate accessibility and inhibitor binding [1]. These structural features define critical hot spots for inhibitor engagement and rationalize the application of molecular docking to identify high-confidence dual </a:t>
            </a:r>
            <a:r>
              <a:rPr lang="en-US" sz="1800" kern="100" dirty="0" err="1">
                <a:effectLst/>
                <a:latin typeface="Times New Roman" panose="02020603050405020304" pitchFamily="18" charset="0"/>
                <a:ea typeface="Yu Mincho" panose="02020400000000000000" pitchFamily="18" charset="-128"/>
                <a:cs typeface="Times New Roman" panose="02020603050405020304" pitchFamily="18" charset="0"/>
              </a:rPr>
              <a:t>AChE</a:t>
            </a:r>
            <a:r>
              <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rPr>
              <a:t>/BACE1 inhibitors.</a:t>
            </a:r>
            <a:endParaRPr lang="en-US" kern="100" dirty="0">
              <a:latin typeface="Times New Roman" panose="02020603050405020304" pitchFamily="18" charset="0"/>
              <a:ea typeface="Yu Mincho" panose="02020400000000000000" pitchFamily="18" charset="-128"/>
              <a:cs typeface="Times New Roman" panose="02020603050405020304" pitchFamily="18" charset="0"/>
            </a:endParaRPr>
          </a:p>
          <a:p>
            <a:pPr algn="just">
              <a:lnSpc>
                <a:spcPct val="150000"/>
              </a:lnSpc>
              <a:buNone/>
            </a:pP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Task 1:</a:t>
            </a:r>
          </a:p>
          <a:p>
            <a:pPr marL="342900" indent="-342900" algn="just">
              <a:lnSpc>
                <a:spcPct val="150000"/>
              </a:lnSpc>
              <a:buAutoNum type="arabicPeriod"/>
            </a:pP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Recording text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tersebut</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dalam</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bentuk</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mp3 dan submit di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vclass</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atau</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drive</a:t>
            </a:r>
          </a:p>
          <a:p>
            <a:pPr marL="342900" indent="-342900" algn="just">
              <a:lnSpc>
                <a:spcPct val="150000"/>
              </a:lnSpc>
              <a:buAutoNum type="arabicPeriod"/>
            </a:pP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Parafase</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this text</a:t>
            </a:r>
          </a:p>
          <a:p>
            <a:pPr algn="just">
              <a:lnSpc>
                <a:spcPct val="150000"/>
              </a:lnSpc>
              <a:spcAft>
                <a:spcPts val="800"/>
              </a:spcAft>
              <a:buNone/>
            </a:pPr>
            <a:r>
              <a:rPr lang="en-US" sz="1600" kern="100" dirty="0">
                <a:latin typeface="Calibri" panose="020F0502020204030204" pitchFamily="34" charset="0"/>
                <a:ea typeface="Yu Mincho" panose="02020400000000000000" pitchFamily="18" charset="-128"/>
                <a:cs typeface="Times New Roman" panose="02020603050405020304" pitchFamily="18" charset="0"/>
              </a:rPr>
              <a:t>Deadline 4 Mei 2026 </a:t>
            </a:r>
            <a:r>
              <a:rPr lang="en-US" sz="1600" kern="100" dirty="0" err="1">
                <a:latin typeface="Calibri" panose="020F0502020204030204" pitchFamily="34" charset="0"/>
                <a:ea typeface="Yu Mincho" panose="02020400000000000000" pitchFamily="18" charset="-128"/>
                <a:cs typeface="Times New Roman" panose="02020603050405020304" pitchFamily="18" charset="0"/>
              </a:rPr>
              <a:t>pukul</a:t>
            </a:r>
            <a:r>
              <a:rPr lang="en-US" sz="1600" kern="100" dirty="0">
                <a:latin typeface="Calibri" panose="020F0502020204030204" pitchFamily="34" charset="0"/>
                <a:ea typeface="Yu Mincho" panose="02020400000000000000" pitchFamily="18" charset="-128"/>
                <a:cs typeface="Times New Roman" panose="02020603050405020304" pitchFamily="18" charset="0"/>
              </a:rPr>
              <a:t> 13.45 WIB</a:t>
            </a:r>
            <a:endParaRPr lang="id-ID" sz="1600" kern="100" dirty="0">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15749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A2AC4B-0816-78C8-56BF-7E120873A62E}"/>
              </a:ext>
            </a:extLst>
          </p:cNvPr>
          <p:cNvSpPr txBox="1"/>
          <p:nvPr/>
        </p:nvSpPr>
        <p:spPr>
          <a:xfrm>
            <a:off x="326571" y="237517"/>
            <a:ext cx="11517085" cy="6050631"/>
          </a:xfrm>
          <a:prstGeom prst="rect">
            <a:avLst/>
          </a:prstGeom>
          <a:noFill/>
        </p:spPr>
        <p:txBody>
          <a:bodyPr wrap="square">
            <a:spAutoFit/>
          </a:bodyPr>
          <a:lstStyle/>
          <a:p>
            <a:pPr algn="ctr">
              <a:lnSpc>
                <a:spcPct val="150000"/>
              </a:lnSpc>
              <a:spcAft>
                <a:spcPts val="800"/>
              </a:spcAft>
              <a:buNone/>
            </a:pPr>
            <a:r>
              <a:rPr lang="en-US" sz="1800" kern="100" dirty="0">
                <a:effectLst/>
                <a:highlight>
                  <a:srgbClr val="FFFF00"/>
                </a:highlight>
                <a:latin typeface="Times New Roman" panose="02020603050405020304" pitchFamily="18" charset="0"/>
                <a:ea typeface="Yu Mincho" panose="02020400000000000000" pitchFamily="18" charset="-128"/>
                <a:cs typeface="Times New Roman" panose="02020603050405020304" pitchFamily="18" charset="0"/>
              </a:rPr>
              <a:t>Text 3</a:t>
            </a:r>
          </a:p>
          <a:p>
            <a:pPr algn="ctr">
              <a:lnSpc>
                <a:spcPct val="150000"/>
              </a:lnSpc>
              <a:spcAft>
                <a:spcPts val="800"/>
              </a:spcAft>
              <a:buNone/>
            </a:pPr>
            <a:endParaRPr lang="id-ID" sz="1600" kern="100" dirty="0">
              <a:effectLst/>
              <a:latin typeface="Calibri" panose="020F0502020204030204" pitchFamily="34" charset="0"/>
              <a:ea typeface="Yu Mincho" panose="02020400000000000000" pitchFamily="18" charset="-128"/>
              <a:cs typeface="Times New Roman" panose="02020603050405020304" pitchFamily="18" charset="0"/>
            </a:endParaRPr>
          </a:p>
          <a:p>
            <a:pPr algn="just">
              <a:lnSpc>
                <a:spcPct val="150000"/>
              </a:lnSpc>
              <a:spcAft>
                <a:spcPts val="800"/>
              </a:spcAft>
              <a:buNone/>
            </a:pPr>
            <a:r>
              <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rPr>
              <a:t>From a drug discovery perspective, the identification of high-affinity multitarget ligands is particularly significant for Alzheimer’s disease, where simultaneous inhibition of </a:t>
            </a:r>
            <a:r>
              <a:rPr lang="en-US" sz="1800" kern="100" dirty="0" err="1">
                <a:effectLst/>
                <a:latin typeface="Times New Roman" panose="02020603050405020304" pitchFamily="18" charset="0"/>
                <a:ea typeface="Yu Mincho" panose="02020400000000000000" pitchFamily="18" charset="-128"/>
                <a:cs typeface="Times New Roman" panose="02020603050405020304" pitchFamily="18" charset="0"/>
              </a:rPr>
              <a:t>AChE</a:t>
            </a:r>
            <a:r>
              <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rPr>
              <a:t> (symptomatic relief) and BACE1 (disease modification) may offer synergistic therapeutic benefits. The superior docking affinities of CHEMBL5082250, CHEMBL1651126, and CHEMBL1651127, combined with their predicted blood–brain barrier permeability and overall favorable ADMET profiles, underscore their translational potential as CNS-active agents. Importantly, while hepatotoxicity and </a:t>
            </a:r>
            <a:r>
              <a:rPr lang="en-US" sz="1800" kern="100" dirty="0" err="1">
                <a:effectLst/>
                <a:latin typeface="Times New Roman" panose="02020603050405020304" pitchFamily="18" charset="0"/>
                <a:ea typeface="Yu Mincho" panose="02020400000000000000" pitchFamily="18" charset="-128"/>
                <a:cs typeface="Times New Roman" panose="02020603050405020304" pitchFamily="18" charset="0"/>
              </a:rPr>
              <a:t>hERG</a:t>
            </a:r>
            <a:r>
              <a:rPr lang="en-US" sz="1800" kern="100" dirty="0">
                <a:effectLst/>
                <a:latin typeface="Times New Roman" panose="02020603050405020304" pitchFamily="18" charset="0"/>
                <a:ea typeface="Yu Mincho" panose="02020400000000000000" pitchFamily="18" charset="-128"/>
                <a:cs typeface="Times New Roman" panose="02020603050405020304" pitchFamily="18" charset="0"/>
              </a:rPr>
              <a:t> inhibition risks were flagged in silico for some candidates, comparable liabilities were also predicted for Donepezil, suggesting that such alerts warrant careful experimental validation rather than outright exclusion</a:t>
            </a:r>
          </a:p>
          <a:p>
            <a:pPr algn="just">
              <a:lnSpc>
                <a:spcPct val="150000"/>
              </a:lnSpc>
              <a:spcAft>
                <a:spcPts val="800"/>
              </a:spcAft>
              <a:buNone/>
            </a:pPr>
            <a:endParaRPr lang="en-US" kern="100" dirty="0">
              <a:latin typeface="Times New Roman" panose="02020603050405020304" pitchFamily="18" charset="0"/>
              <a:ea typeface="Yu Mincho" panose="02020400000000000000" pitchFamily="18" charset="-128"/>
              <a:cs typeface="Times New Roman" panose="02020603050405020304" pitchFamily="18" charset="0"/>
            </a:endParaRPr>
          </a:p>
          <a:p>
            <a:pPr algn="just">
              <a:lnSpc>
                <a:spcPct val="150000"/>
              </a:lnSpc>
              <a:buNone/>
            </a:pPr>
            <a:r>
              <a:rPr lang="en-US" sz="1600" kern="100" dirty="0">
                <a:effectLst/>
                <a:latin typeface="Times New Roman" panose="02020603050405020304" pitchFamily="18" charset="0"/>
                <a:ea typeface="Yu Mincho" panose="02020400000000000000" pitchFamily="18" charset="-128"/>
                <a:cs typeface="Times New Roman" panose="02020603050405020304" pitchFamily="18" charset="0"/>
              </a:rPr>
              <a:t>Task 1:</a:t>
            </a:r>
          </a:p>
          <a:p>
            <a:pPr marL="342900" indent="-342900" algn="just">
              <a:lnSpc>
                <a:spcPct val="150000"/>
              </a:lnSpc>
              <a:buAutoNum type="arabicPeriod"/>
            </a:pP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Recording text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tersebut</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dalam</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bentuk</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mp3 dan submit di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vclass</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a:t>
            </a: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atau</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drive</a:t>
            </a:r>
          </a:p>
          <a:p>
            <a:pPr marL="342900" indent="-342900" algn="just">
              <a:lnSpc>
                <a:spcPct val="150000"/>
              </a:lnSpc>
              <a:buAutoNum type="arabicPeriod"/>
            </a:pPr>
            <a:r>
              <a:rPr lang="en-US" sz="1600" kern="100" dirty="0" err="1">
                <a:latin typeface="Times New Roman" panose="02020603050405020304" pitchFamily="18" charset="0"/>
                <a:ea typeface="Yu Mincho" panose="02020400000000000000" pitchFamily="18" charset="-128"/>
                <a:cs typeface="Times New Roman" panose="02020603050405020304" pitchFamily="18" charset="0"/>
              </a:rPr>
              <a:t>Parafase</a:t>
            </a:r>
            <a:r>
              <a:rPr lang="en-US" sz="1600" kern="100" dirty="0">
                <a:latin typeface="Times New Roman" panose="02020603050405020304" pitchFamily="18" charset="0"/>
                <a:ea typeface="Yu Mincho" panose="02020400000000000000" pitchFamily="18" charset="-128"/>
                <a:cs typeface="Times New Roman" panose="02020603050405020304" pitchFamily="18" charset="0"/>
              </a:rPr>
              <a:t> this text</a:t>
            </a:r>
          </a:p>
          <a:p>
            <a:pPr algn="just">
              <a:lnSpc>
                <a:spcPct val="150000"/>
              </a:lnSpc>
              <a:spcAft>
                <a:spcPts val="800"/>
              </a:spcAft>
              <a:buNone/>
            </a:pP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Deadline 4 Mei 2026 </a:t>
            </a:r>
            <a:r>
              <a:rPr lang="en-US" sz="1600" kern="100" dirty="0" err="1">
                <a:effectLst/>
                <a:latin typeface="Calibri" panose="020F0502020204030204" pitchFamily="34" charset="0"/>
                <a:ea typeface="Yu Mincho" panose="02020400000000000000" pitchFamily="18" charset="-128"/>
                <a:cs typeface="Times New Roman" panose="02020603050405020304" pitchFamily="18" charset="0"/>
              </a:rPr>
              <a:t>pukul</a:t>
            </a:r>
            <a:r>
              <a:rPr lang="en-US" sz="1600" kern="100" dirty="0">
                <a:effectLst/>
                <a:latin typeface="Calibri" panose="020F0502020204030204" pitchFamily="34" charset="0"/>
                <a:ea typeface="Yu Mincho" panose="02020400000000000000" pitchFamily="18" charset="-128"/>
                <a:cs typeface="Times New Roman" panose="02020603050405020304" pitchFamily="18" charset="0"/>
              </a:rPr>
              <a:t> 13.45 WIB</a:t>
            </a:r>
            <a:endParaRPr lang="id-ID" sz="1600" kern="100" dirty="0">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0170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916470-7408-CE3F-7C26-C5073AC71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62605"/>
            <a:ext cx="8371114" cy="6315075"/>
          </a:xfrm>
          <a:prstGeom prst="rect">
            <a:avLst/>
          </a:prstGeom>
        </p:spPr>
      </p:pic>
    </p:spTree>
    <p:extLst>
      <p:ext uri="{BB962C8B-B14F-4D97-AF65-F5344CB8AC3E}">
        <p14:creationId xmlns:p14="http://schemas.microsoft.com/office/powerpoint/2010/main" val="360653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ADED1F5-5051-D2F7-4356-4AB73A91C863}"/>
              </a:ext>
            </a:extLst>
          </p:cNvPr>
          <p:cNvPicPr>
            <a:picLocks noChangeAspect="1"/>
          </p:cNvPicPr>
          <p:nvPr/>
        </p:nvPicPr>
        <p:blipFill>
          <a:blip r:embed="rId2">
            <a:extLst>
              <a:ext uri="{28A0092B-C50C-407E-A947-70E740481C1C}">
                <a14:useLocalDpi xmlns:a14="http://schemas.microsoft.com/office/drawing/2010/main" val="0"/>
              </a:ext>
            </a:extLst>
          </a:blip>
          <a:srcRect t="8370" b="7376"/>
          <a:stretch>
            <a:fillRect/>
          </a:stretch>
        </p:blipFill>
        <p:spPr>
          <a:xfrm>
            <a:off x="1001486" y="469368"/>
            <a:ext cx="10809514" cy="6079225"/>
          </a:xfrm>
          <a:prstGeom prst="rect">
            <a:avLst/>
          </a:prstGeom>
        </p:spPr>
      </p:pic>
    </p:spTree>
    <p:extLst>
      <p:ext uri="{BB962C8B-B14F-4D97-AF65-F5344CB8AC3E}">
        <p14:creationId xmlns:p14="http://schemas.microsoft.com/office/powerpoint/2010/main" val="358755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CE291F-6E68-EDDA-2B7D-1F0BB8197B52}"/>
              </a:ext>
            </a:extLst>
          </p:cNvPr>
          <p:cNvSpPr txBox="1"/>
          <p:nvPr/>
        </p:nvSpPr>
        <p:spPr>
          <a:xfrm>
            <a:off x="533399" y="475680"/>
            <a:ext cx="10668000" cy="3416320"/>
          </a:xfrm>
          <a:prstGeom prst="rect">
            <a:avLst/>
          </a:prstGeom>
          <a:noFill/>
        </p:spPr>
        <p:txBody>
          <a:bodyPr wrap="square">
            <a:spAutoFit/>
          </a:bodyPr>
          <a:lstStyle/>
          <a:p>
            <a:pPr algn="ctr">
              <a:buNone/>
            </a:pPr>
            <a:r>
              <a:rPr lang="id-ID" sz="2400" b="1" dirty="0">
                <a:highlight>
                  <a:srgbClr val="00FF00"/>
                </a:highlight>
              </a:rPr>
              <a:t>1. EACH &amp; EVERY → Selalu </a:t>
            </a:r>
            <a:r>
              <a:rPr lang="id-ID" sz="2400" b="1" dirty="0" err="1">
                <a:highlight>
                  <a:srgbClr val="00FF00"/>
                </a:highlight>
              </a:rPr>
              <a:t>Singular</a:t>
            </a:r>
            <a:endParaRPr lang="id-ID" sz="2400" b="1" dirty="0">
              <a:highlight>
                <a:srgbClr val="00FF00"/>
              </a:highlight>
            </a:endParaRPr>
          </a:p>
          <a:p>
            <a:pPr>
              <a:buNone/>
            </a:pPr>
            <a:endParaRPr lang="en-US" sz="2400" b="1" dirty="0"/>
          </a:p>
          <a:p>
            <a:pPr>
              <a:buNone/>
            </a:pPr>
            <a:r>
              <a:rPr lang="id-ID" sz="2400" b="1" dirty="0"/>
              <a:t>Aturan:</a:t>
            </a:r>
          </a:p>
          <a:p>
            <a:pPr>
              <a:buFont typeface="Arial" panose="020B0604020202020204" pitchFamily="34" charset="0"/>
              <a:buChar char="•"/>
            </a:pPr>
            <a:r>
              <a:rPr lang="id-ID" sz="2400" b="1" dirty="0" err="1"/>
              <a:t>Each</a:t>
            </a:r>
            <a:r>
              <a:rPr lang="id-ID" sz="2400" b="1" dirty="0"/>
              <a:t> + </a:t>
            </a:r>
            <a:r>
              <a:rPr lang="id-ID" sz="2400" b="1" dirty="0" err="1"/>
              <a:t>singular</a:t>
            </a:r>
            <a:r>
              <a:rPr lang="id-ID" sz="2400" b="1" dirty="0"/>
              <a:t> </a:t>
            </a:r>
            <a:r>
              <a:rPr lang="id-ID" sz="2400" b="1" dirty="0" err="1"/>
              <a:t>noun</a:t>
            </a:r>
            <a:r>
              <a:rPr lang="id-ID" sz="2400" b="1" dirty="0"/>
              <a:t> → </a:t>
            </a:r>
            <a:r>
              <a:rPr lang="id-ID" sz="2400" b="1" dirty="0" err="1"/>
              <a:t>singular</a:t>
            </a:r>
            <a:r>
              <a:rPr lang="id-ID" sz="2400" b="1" dirty="0"/>
              <a:t> </a:t>
            </a:r>
            <a:r>
              <a:rPr lang="id-ID" sz="2400" b="1" dirty="0" err="1"/>
              <a:t>verb</a:t>
            </a:r>
            <a:r>
              <a:rPr lang="id-ID" sz="2400" dirty="0"/>
              <a:t> </a:t>
            </a:r>
          </a:p>
          <a:p>
            <a:pPr>
              <a:buFont typeface="Arial" panose="020B0604020202020204" pitchFamily="34" charset="0"/>
              <a:buChar char="•"/>
            </a:pPr>
            <a:r>
              <a:rPr lang="id-ID" sz="2400" b="1" dirty="0" err="1"/>
              <a:t>Every</a:t>
            </a:r>
            <a:r>
              <a:rPr lang="id-ID" sz="2400" b="1" dirty="0"/>
              <a:t> + </a:t>
            </a:r>
            <a:r>
              <a:rPr lang="id-ID" sz="2400" b="1" dirty="0" err="1"/>
              <a:t>singular</a:t>
            </a:r>
            <a:r>
              <a:rPr lang="id-ID" sz="2400" b="1" dirty="0"/>
              <a:t> </a:t>
            </a:r>
            <a:r>
              <a:rPr lang="id-ID" sz="2400" b="1" dirty="0" err="1"/>
              <a:t>noun</a:t>
            </a:r>
            <a:r>
              <a:rPr lang="id-ID" sz="2400" b="1" dirty="0"/>
              <a:t> → </a:t>
            </a:r>
            <a:r>
              <a:rPr lang="id-ID" sz="2400" b="1" dirty="0" err="1"/>
              <a:t>singular</a:t>
            </a:r>
            <a:r>
              <a:rPr lang="id-ID" sz="2400" b="1" dirty="0"/>
              <a:t> </a:t>
            </a:r>
            <a:r>
              <a:rPr lang="id-ID" sz="2400" b="1" dirty="0" err="1"/>
              <a:t>verb</a:t>
            </a:r>
            <a:r>
              <a:rPr lang="id-ID" sz="2400" dirty="0"/>
              <a:t> </a:t>
            </a:r>
          </a:p>
          <a:p>
            <a:pPr>
              <a:buNone/>
            </a:pPr>
            <a:endParaRPr lang="en-US" sz="2400" b="1" dirty="0"/>
          </a:p>
          <a:p>
            <a:pPr>
              <a:buNone/>
            </a:pPr>
            <a:r>
              <a:rPr lang="id-ID" sz="2400" b="1" dirty="0"/>
              <a:t>Contoh:</a:t>
            </a:r>
          </a:p>
          <a:p>
            <a:pPr>
              <a:buFont typeface="Arial" panose="020B0604020202020204" pitchFamily="34" charset="0"/>
              <a:buChar char="•"/>
            </a:pPr>
            <a:r>
              <a:rPr lang="id-ID" sz="2400" dirty="0" err="1"/>
              <a:t>Each</a:t>
            </a:r>
            <a:r>
              <a:rPr lang="id-ID" sz="2400" dirty="0"/>
              <a:t> </a:t>
            </a:r>
            <a:r>
              <a:rPr lang="id-ID" sz="2400" dirty="0" err="1"/>
              <a:t>molecule</a:t>
            </a:r>
            <a:r>
              <a:rPr lang="id-ID" sz="2400" dirty="0"/>
              <a:t> </a:t>
            </a:r>
            <a:r>
              <a:rPr lang="id-ID" sz="2400" b="1" dirty="0"/>
              <a:t>has</a:t>
            </a:r>
            <a:r>
              <a:rPr lang="id-ID" sz="2400" dirty="0"/>
              <a:t> a </a:t>
            </a:r>
            <a:r>
              <a:rPr lang="id-ID" sz="2400" dirty="0" err="1"/>
              <a:t>unique</a:t>
            </a:r>
            <a:r>
              <a:rPr lang="id-ID" sz="2400" dirty="0"/>
              <a:t> </a:t>
            </a:r>
            <a:r>
              <a:rPr lang="id-ID" sz="2400" dirty="0" err="1"/>
              <a:t>property</a:t>
            </a:r>
            <a:r>
              <a:rPr lang="id-ID" sz="2400" dirty="0"/>
              <a:t>. </a:t>
            </a:r>
          </a:p>
          <a:p>
            <a:pPr>
              <a:buFont typeface="Arial" panose="020B0604020202020204" pitchFamily="34" charset="0"/>
              <a:buChar char="•"/>
            </a:pPr>
            <a:r>
              <a:rPr lang="id-ID" sz="2400" dirty="0" err="1"/>
              <a:t>Every</a:t>
            </a:r>
            <a:r>
              <a:rPr lang="id-ID" sz="2400" dirty="0"/>
              <a:t> </a:t>
            </a:r>
            <a:r>
              <a:rPr lang="id-ID" sz="2400" dirty="0" err="1"/>
              <a:t>compound</a:t>
            </a:r>
            <a:r>
              <a:rPr lang="id-ID" sz="2400" dirty="0"/>
              <a:t> </a:t>
            </a:r>
            <a:r>
              <a:rPr lang="id-ID" sz="2400" b="1" dirty="0" err="1"/>
              <a:t>is</a:t>
            </a:r>
            <a:r>
              <a:rPr lang="id-ID" sz="2400" dirty="0"/>
              <a:t> </a:t>
            </a:r>
            <a:r>
              <a:rPr lang="id-ID" sz="2400" dirty="0" err="1"/>
              <a:t>analyzed</a:t>
            </a:r>
            <a:r>
              <a:rPr lang="id-ID" sz="2400" dirty="0"/>
              <a:t> </a:t>
            </a:r>
            <a:r>
              <a:rPr lang="id-ID" sz="2400" dirty="0" err="1"/>
              <a:t>carefully</a:t>
            </a:r>
            <a:r>
              <a:rPr lang="id-ID" sz="2400" dirty="0"/>
              <a:t>.</a:t>
            </a:r>
          </a:p>
        </p:txBody>
      </p:sp>
    </p:spTree>
    <p:extLst>
      <p:ext uri="{BB962C8B-B14F-4D97-AF65-F5344CB8AC3E}">
        <p14:creationId xmlns:p14="http://schemas.microsoft.com/office/powerpoint/2010/main" val="165418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B1E511-A6B6-34C1-86D3-7BA5A2FC0B14}"/>
              </a:ext>
            </a:extLst>
          </p:cNvPr>
          <p:cNvSpPr txBox="1"/>
          <p:nvPr/>
        </p:nvSpPr>
        <p:spPr>
          <a:xfrm>
            <a:off x="653142" y="2133991"/>
            <a:ext cx="11288486" cy="1938992"/>
          </a:xfrm>
          <a:prstGeom prst="rect">
            <a:avLst/>
          </a:prstGeom>
          <a:noFill/>
        </p:spPr>
        <p:txBody>
          <a:bodyPr wrap="square">
            <a:spAutoFit/>
          </a:bodyPr>
          <a:lstStyle/>
          <a:p>
            <a:pPr algn="ctr">
              <a:buNone/>
            </a:pPr>
            <a:r>
              <a:rPr lang="en-ID" sz="6000" b="1" dirty="0"/>
              <a:t>Kasus yang </a:t>
            </a:r>
            <a:r>
              <a:rPr lang="en-ID" sz="6000" b="1" dirty="0" err="1"/>
              <a:t>sering</a:t>
            </a:r>
            <a:r>
              <a:rPr lang="en-ID" sz="6000" b="1" dirty="0"/>
              <a:t> </a:t>
            </a:r>
            <a:r>
              <a:rPr lang="en-ID" sz="6000" b="1" dirty="0" err="1"/>
              <a:t>bikin</a:t>
            </a:r>
            <a:r>
              <a:rPr lang="en-ID" sz="6000" b="1" dirty="0"/>
              <a:t> salah</a:t>
            </a:r>
          </a:p>
          <a:p>
            <a:pPr algn="ctr">
              <a:buNone/>
            </a:pPr>
            <a:r>
              <a:rPr lang="id-ID" sz="6000" b="1" dirty="0"/>
              <a:t>EACH &amp; EVERY</a:t>
            </a:r>
            <a:endParaRPr lang="en-ID" sz="6000" b="1" dirty="0"/>
          </a:p>
        </p:txBody>
      </p:sp>
    </p:spTree>
    <p:extLst>
      <p:ext uri="{BB962C8B-B14F-4D97-AF65-F5344CB8AC3E}">
        <p14:creationId xmlns:p14="http://schemas.microsoft.com/office/powerpoint/2010/main" val="63541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F0967C-D94B-E105-D04F-DA7DBA9AD15F}"/>
              </a:ext>
            </a:extLst>
          </p:cNvPr>
          <p:cNvSpPr txBox="1"/>
          <p:nvPr/>
        </p:nvSpPr>
        <p:spPr>
          <a:xfrm>
            <a:off x="1970314" y="1766225"/>
            <a:ext cx="8414658" cy="1569660"/>
          </a:xfrm>
          <a:prstGeom prst="rect">
            <a:avLst/>
          </a:prstGeom>
          <a:noFill/>
        </p:spPr>
        <p:txBody>
          <a:bodyPr wrap="square">
            <a:spAutoFit/>
          </a:bodyPr>
          <a:lstStyle/>
          <a:p>
            <a:pPr algn="ctr">
              <a:buNone/>
            </a:pPr>
            <a:r>
              <a:rPr lang="en-ID" sz="2400" b="1" dirty="0"/>
              <a:t> “Each of / Every one of”</a:t>
            </a:r>
          </a:p>
          <a:p>
            <a:pPr algn="ctr">
              <a:buNone/>
            </a:pPr>
            <a:endParaRPr lang="en-ID" sz="2400" b="1" dirty="0"/>
          </a:p>
          <a:p>
            <a:pPr>
              <a:buFont typeface="Arial" panose="020B0604020202020204" pitchFamily="34" charset="0"/>
              <a:buChar char="•"/>
            </a:pPr>
            <a:r>
              <a:rPr lang="en-ID" sz="2400" dirty="0"/>
              <a:t>Each of the </a:t>
            </a:r>
            <a:r>
              <a:rPr lang="en-ID" sz="2400" dirty="0">
                <a:highlight>
                  <a:srgbClr val="FFFF00"/>
                </a:highlight>
              </a:rPr>
              <a:t>compounds</a:t>
            </a:r>
            <a:r>
              <a:rPr lang="en-ID" sz="2400" dirty="0"/>
              <a:t> </a:t>
            </a:r>
            <a:r>
              <a:rPr lang="en-ID" sz="2400" b="1" dirty="0"/>
              <a:t>has/have??</a:t>
            </a:r>
            <a:r>
              <a:rPr lang="en-ID" sz="2400" dirty="0"/>
              <a:t> activity</a:t>
            </a:r>
          </a:p>
          <a:p>
            <a:pPr>
              <a:buFont typeface="Arial" panose="020B0604020202020204" pitchFamily="34" charset="0"/>
              <a:buChar char="•"/>
            </a:pPr>
            <a:r>
              <a:rPr lang="en-ID" sz="2400" dirty="0"/>
              <a:t>Every one of </a:t>
            </a:r>
            <a:r>
              <a:rPr lang="en-ID" sz="2400" dirty="0">
                <a:highlight>
                  <a:srgbClr val="FFFF00"/>
                </a:highlight>
              </a:rPr>
              <a:t>the samples </a:t>
            </a:r>
            <a:r>
              <a:rPr lang="en-ID" sz="2400" b="1" dirty="0"/>
              <a:t>is/are ??</a:t>
            </a:r>
            <a:r>
              <a:rPr lang="en-ID" sz="2400" dirty="0"/>
              <a:t> valid</a:t>
            </a:r>
          </a:p>
        </p:txBody>
      </p:sp>
    </p:spTree>
    <p:extLst>
      <p:ext uri="{BB962C8B-B14F-4D97-AF65-F5344CB8AC3E}">
        <p14:creationId xmlns:p14="http://schemas.microsoft.com/office/powerpoint/2010/main" val="50716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D2AD6-8F69-9D86-9842-5BABFD2BF8EF}"/>
              </a:ext>
            </a:extLst>
          </p:cNvPr>
          <p:cNvSpPr txBox="1"/>
          <p:nvPr/>
        </p:nvSpPr>
        <p:spPr>
          <a:xfrm>
            <a:off x="1469571" y="1175772"/>
            <a:ext cx="9655629" cy="3416320"/>
          </a:xfrm>
          <a:prstGeom prst="rect">
            <a:avLst/>
          </a:prstGeom>
          <a:noFill/>
        </p:spPr>
        <p:txBody>
          <a:bodyPr wrap="square">
            <a:spAutoFit/>
          </a:bodyPr>
          <a:lstStyle/>
          <a:p>
            <a:pPr algn="ctr">
              <a:buNone/>
            </a:pPr>
            <a:r>
              <a:rPr lang="id-ID" sz="2400" b="1" dirty="0"/>
              <a:t>“</a:t>
            </a:r>
            <a:r>
              <a:rPr lang="id-ID" sz="2400" b="1" dirty="0" err="1"/>
              <a:t>Each</a:t>
            </a:r>
            <a:r>
              <a:rPr lang="id-ID" sz="2400" b="1" dirty="0"/>
              <a:t>” di belakang (</a:t>
            </a:r>
            <a:r>
              <a:rPr lang="id-ID" sz="2400" b="1" dirty="0" err="1"/>
              <a:t>appositive</a:t>
            </a:r>
            <a:r>
              <a:rPr lang="id-ID" sz="2400" b="1" dirty="0"/>
              <a:t> </a:t>
            </a:r>
            <a:r>
              <a:rPr lang="id-ID" sz="2400" b="1" dirty="0" err="1"/>
              <a:t>style</a:t>
            </a:r>
            <a:r>
              <a:rPr lang="id-ID" sz="2400" b="1" dirty="0"/>
              <a:t>)</a:t>
            </a:r>
            <a:endParaRPr lang="en-US" sz="2400" b="1" dirty="0"/>
          </a:p>
          <a:p>
            <a:pPr algn="ctr">
              <a:buNone/>
            </a:pPr>
            <a:endParaRPr lang="id-ID" sz="2400" b="1" dirty="0"/>
          </a:p>
          <a:p>
            <a:pPr>
              <a:buFont typeface="Arial" panose="020B0604020202020204" pitchFamily="34" charset="0"/>
              <a:buChar char="•"/>
            </a:pPr>
            <a:r>
              <a:rPr lang="id-ID" sz="2400" dirty="0"/>
              <a:t>The </a:t>
            </a:r>
            <a:r>
              <a:rPr lang="id-ID" sz="2400" dirty="0" err="1"/>
              <a:t>students</a:t>
            </a:r>
            <a:r>
              <a:rPr lang="id-ID" sz="2400" dirty="0"/>
              <a:t> </a:t>
            </a:r>
            <a:r>
              <a:rPr lang="id-ID" sz="2400" b="1" dirty="0" err="1"/>
              <a:t>each</a:t>
            </a:r>
            <a:r>
              <a:rPr lang="id-ID" sz="2400" b="1" dirty="0"/>
              <a:t> </a:t>
            </a:r>
            <a:r>
              <a:rPr lang="id-ID" sz="2400" b="1" dirty="0" err="1"/>
              <a:t>have</a:t>
            </a:r>
            <a:r>
              <a:rPr lang="id-ID" sz="2400" dirty="0"/>
              <a:t> a laptop </a:t>
            </a:r>
            <a:endParaRPr lang="en-US" sz="2400" dirty="0"/>
          </a:p>
          <a:p>
            <a:pPr>
              <a:buFont typeface="Arial" panose="020B0604020202020204" pitchFamily="34" charset="0"/>
              <a:buChar char="•"/>
            </a:pPr>
            <a:endParaRPr lang="en-US" sz="2400" dirty="0"/>
          </a:p>
          <a:p>
            <a:r>
              <a:rPr lang="id-ID" sz="2400" dirty="0"/>
              <a:t>Ini pengecualian penting:</a:t>
            </a:r>
          </a:p>
          <a:p>
            <a:pPr>
              <a:buFont typeface="Arial" panose="020B0604020202020204" pitchFamily="34" charset="0"/>
              <a:buChar char="•"/>
            </a:pPr>
            <a:r>
              <a:rPr lang="id-ID" sz="2400" dirty="0"/>
              <a:t>Subjek = </a:t>
            </a:r>
            <a:r>
              <a:rPr lang="id-ID" sz="2400" dirty="0" err="1"/>
              <a:t>students</a:t>
            </a:r>
            <a:r>
              <a:rPr lang="id-ID" sz="2400" dirty="0"/>
              <a:t> (plural) </a:t>
            </a:r>
          </a:p>
          <a:p>
            <a:pPr>
              <a:buFont typeface="Arial" panose="020B0604020202020204" pitchFamily="34" charset="0"/>
              <a:buChar char="•"/>
            </a:pPr>
            <a:r>
              <a:rPr lang="id-ID" sz="2400" i="1" dirty="0" err="1"/>
              <a:t>each</a:t>
            </a:r>
            <a:r>
              <a:rPr lang="id-ID" sz="2400" dirty="0"/>
              <a:t> hanya penjelas → </a:t>
            </a:r>
            <a:r>
              <a:rPr lang="id-ID" sz="2400" dirty="0" err="1"/>
              <a:t>verb</a:t>
            </a:r>
            <a:r>
              <a:rPr lang="id-ID" sz="2400" dirty="0"/>
              <a:t> tetap plural</a:t>
            </a:r>
            <a:endParaRPr lang="en-US" sz="2400" dirty="0"/>
          </a:p>
          <a:p>
            <a:pPr>
              <a:buFont typeface="Arial" panose="020B0604020202020204" pitchFamily="34" charset="0"/>
              <a:buChar char="•"/>
            </a:pPr>
            <a:r>
              <a:rPr lang="id-ID" sz="2400" dirty="0" err="1"/>
              <a:t>each</a:t>
            </a:r>
            <a:r>
              <a:rPr lang="id-ID" sz="2400" dirty="0"/>
              <a:t>: bukan subjek, tapi </a:t>
            </a:r>
            <a:r>
              <a:rPr lang="id-ID" sz="2400" dirty="0" err="1"/>
              <a:t>appositive</a:t>
            </a:r>
            <a:r>
              <a:rPr lang="id-ID" sz="2400" dirty="0"/>
              <a:t> / penjelas (menegaskan “satu per satu”)</a:t>
            </a:r>
          </a:p>
        </p:txBody>
      </p:sp>
    </p:spTree>
    <p:extLst>
      <p:ext uri="{BB962C8B-B14F-4D97-AF65-F5344CB8AC3E}">
        <p14:creationId xmlns:p14="http://schemas.microsoft.com/office/powerpoint/2010/main" val="3014923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955</TotalTime>
  <Words>1491</Words>
  <Application>Microsoft Office PowerPoint</Application>
  <PresentationFormat>Widescreen</PresentationFormat>
  <Paragraphs>136</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Digitaloffie1549</dc:creator>
  <cp:lastModifiedBy>Digitaloffie1549</cp:lastModifiedBy>
  <cp:revision>65</cp:revision>
  <dcterms:created xsi:type="dcterms:W3CDTF">2026-04-26T11:40:06Z</dcterms:created>
  <dcterms:modified xsi:type="dcterms:W3CDTF">2026-04-27T03:37:04Z</dcterms:modified>
</cp:coreProperties>
</file>