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5"/>
  </p:notesMasterIdLst>
  <p:sldIdLst>
    <p:sldId id="256" r:id="rId2"/>
    <p:sldId id="288" r:id="rId3"/>
    <p:sldId id="279" r:id="rId4"/>
  </p:sldIdLst>
  <p:sldSz cx="18288000" cy="10287000"/>
  <p:notesSz cx="6858000" cy="9144000"/>
  <p:embeddedFontLst>
    <p:embeddedFont>
      <p:font typeface="Palatino Linotype" pitchFamily="18" charset="0"/>
      <p:regular r:id="rId6"/>
      <p:bold r:id="rId7"/>
      <p:italic r:id="rId8"/>
      <p:boldItalic r:id="rId9"/>
    </p:embeddedFont>
    <p:embeddedFont>
      <p:font typeface="Questrial" charset="0"/>
      <p:regular r:id="rId10"/>
    </p:embeddedFont>
    <p:embeddedFont>
      <p:font typeface="Shadows Into Light Two" charset="0"/>
      <p:regular r:id="rId11"/>
    </p:embeddedFont>
    <p:embeddedFont>
      <p:font typeface="Tahoma" pitchFamily="34" charset="0"/>
      <p:regular r:id="rId12"/>
      <p:bold r:id="rId13"/>
    </p:embeddedFont>
    <p:embeddedFont>
      <p:font typeface="Pompiere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5EA680D-5670-44C0-824B-049F2EA2BB10}">
  <a:tblStyle styleId="{C5EA680D-5670-44C0-824B-049F2EA2BB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552" y="-2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4710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552322">
            <a:off x="16540639" y="1061526"/>
            <a:ext cx="777769" cy="1303822"/>
            <a:chOff x="5875210" y="3579589"/>
            <a:chExt cx="504443" cy="8456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1773853">
            <a:off x="1427935" y="4129659"/>
            <a:ext cx="743609" cy="1330509"/>
            <a:chOff x="7289577" y="3651979"/>
            <a:chExt cx="482250" cy="86287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 rot="10800000" flipH="1">
            <a:off x="2625970" y="1808513"/>
            <a:ext cx="13036048" cy="666997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-1773853">
            <a:off x="1427935" y="4131996"/>
            <a:ext cx="743609" cy="1330509"/>
            <a:chOff x="7289577" y="3651979"/>
            <a:chExt cx="482250" cy="86287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131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132" name="Google Shape;132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137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5073538" y="4288134"/>
            <a:ext cx="1477581" cy="1710736"/>
            <a:chOff x="8390004" y="456115"/>
            <a:chExt cx="904162" cy="1046834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144" name="Google Shape;14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5662019" y="7580072"/>
            <a:ext cx="1385387" cy="1633742"/>
            <a:chOff x="4444301" y="5303307"/>
            <a:chExt cx="837446" cy="987573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174" name="Google Shape;174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187" name="Google Shape;187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191" name="Google Shape;191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"/>
          <p:cNvGrpSpPr/>
          <p:nvPr/>
        </p:nvGrpSpPr>
        <p:grpSpPr>
          <a:xfrm>
            <a:off x="15662019" y="7573647"/>
            <a:ext cx="1385387" cy="1633742"/>
            <a:chOff x="4444301" y="5303307"/>
            <a:chExt cx="837446" cy="987573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215" name="Google Shape;215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228" name="Google Shape;228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D8D7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232" name="Google Shape;232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0" name="Google Shape;240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241" name="Google Shape;241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" name="Google Shape;246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56" name="Google Shape;256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57" name="Google Shape;257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60" name="Google Shape;260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64" name="Google Shape;264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65" name="Google Shape;265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72" name="Google Shape;272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" name="Google Shape;278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"/>
          <p:cNvGrpSpPr/>
          <p:nvPr/>
        </p:nvGrpSpPr>
        <p:grpSpPr>
          <a:xfrm flipH="1">
            <a:off x="8127313" y="730397"/>
            <a:ext cx="1477581" cy="1710736"/>
            <a:chOff x="8390004" y="456115"/>
            <a:chExt cx="904162" cy="1046834"/>
          </a:xfrm>
        </p:grpSpPr>
        <p:grpSp>
          <p:nvGrpSpPr>
            <p:cNvPr id="280" name="Google Shape;28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281" name="Google Shape;28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284" name="Google Shape;28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289" name="Google Shape;28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 flipH="1">
            <a:off x="8127313" y="716372"/>
            <a:ext cx="1477581" cy="1710736"/>
            <a:chOff x="8390004" y="456115"/>
            <a:chExt cx="904162" cy="1046834"/>
          </a:xfrm>
        </p:grpSpPr>
        <p:grpSp>
          <p:nvGrpSpPr>
            <p:cNvPr id="304" name="Google Shape;304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305" name="Google Shape;305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308" name="Google Shape;308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310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316" name="Google Shape;316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1552322">
            <a:off x="16540628" y="1061521"/>
            <a:ext cx="777769" cy="1303822"/>
            <a:chOff x="5875210" y="3579589"/>
            <a:chExt cx="504443" cy="845629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329" name="Google Shape;329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330" name="Google Shape;330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2" name="Google Shape;332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333" name="Google Shape;333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5" name="Google Shape;335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38" name="Google Shape;3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39" name="Google Shape;3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340" name="Google Shape;3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343" name="Google Shape;3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346" name="Google Shape;3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349" name="Google Shape;3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0" name="Google Shape;3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" name="Google Shape;3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376" name="Google Shape;3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379" name="Google Shape;3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385" name="Google Shape;3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2451372" y="7926631"/>
            <a:ext cx="1640705" cy="1710795"/>
            <a:chOff x="2451372" y="7926631"/>
            <a:chExt cx="1640705" cy="1710795"/>
          </a:xfrm>
        </p:grpSpPr>
        <p:grpSp>
          <p:nvGrpSpPr>
            <p:cNvPr id="393" name="Google Shape;393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394" name="Google Shape;394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395" name="Google Shape;395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01" name="Google Shape;401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04" name="Google Shape;404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07" name="Google Shape;407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10" name="Google Shape;410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11" name="Google Shape;411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14" name="Google Shape;414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17" name="Google Shape;417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9" name="Google Shape;419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0" name="Google Shape;420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421" name="Google Shape;421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4" name="Google Shape;424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28" name="Google Shape;428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31" name="Google Shape;431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34" name="Google Shape;434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37" name="Google Shape;437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38" name="Google Shape;438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41" name="Google Shape;441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44" name="Google Shape;444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6" name="Google Shape;446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2"/>
          <p:cNvGrpSpPr/>
          <p:nvPr/>
        </p:nvGrpSpPr>
        <p:grpSpPr>
          <a:xfrm>
            <a:off x="15073538" y="4274109"/>
            <a:ext cx="1477581" cy="1710736"/>
            <a:chOff x="8390004" y="456115"/>
            <a:chExt cx="904162" cy="1046834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452" name="Google Shape;452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457" name="Google Shape;457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472" name="Google Shape;472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479" name="Google Shape;479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485" name="Google Shape;485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488" name="Google Shape;488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491" name="Google Shape;491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494" name="Google Shape;494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497" name="Google Shape;497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00" name="Google Shape;500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09" name="Google Shape;509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15" name="Google Shape;515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18" name="Google Shape;518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21" name="Google Shape;521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525" name="Google Shape;525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526" name="Google Shape;526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529" name="Google Shape;529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535" name="Google Shape;535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538" name="Google Shape;538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541" name="Google Shape;541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550" name="Google Shape;550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56" name="Google Shape;556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59" name="Google Shape;559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62" name="Google Shape;562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65" name="Google Shape;565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68" name="Google Shape;568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71" name="Google Shape;571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74" name="Google Shape;574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Two blocks">
  <p:cSld name="013 Two blocks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4"/>
          <p:cNvSpPr/>
          <p:nvPr/>
        </p:nvSpPr>
        <p:spPr>
          <a:xfrm>
            <a:off x="1293075" y="3545039"/>
            <a:ext cx="7455300" cy="557067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14"/>
          <p:cNvSpPr/>
          <p:nvPr/>
        </p:nvSpPr>
        <p:spPr>
          <a:xfrm>
            <a:off x="9540284" y="3482575"/>
            <a:ext cx="7454640" cy="5695617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4"/>
          <p:cNvSpPr/>
          <p:nvPr/>
        </p:nvSpPr>
        <p:spPr>
          <a:xfrm>
            <a:off x="808200" y="3197172"/>
            <a:ext cx="1763648" cy="1508376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4"/>
          <p:cNvSpPr/>
          <p:nvPr/>
        </p:nvSpPr>
        <p:spPr>
          <a:xfrm>
            <a:off x="7502676" y="3036864"/>
            <a:ext cx="1662010" cy="1587044"/>
          </a:xfrm>
          <a:custGeom>
            <a:avLst/>
            <a:gdLst/>
            <a:ahLst/>
            <a:cxnLst/>
            <a:rect l="l" t="t" r="r" b="b"/>
            <a:pathLst>
              <a:path w="445579" h="425481" extrusionOk="0">
                <a:moveTo>
                  <a:pt x="67144" y="15037"/>
                </a:moveTo>
                <a:cubicBezTo>
                  <a:pt x="74002" y="21704"/>
                  <a:pt x="80765" y="23800"/>
                  <a:pt x="86194" y="31229"/>
                </a:cubicBezTo>
                <a:cubicBezTo>
                  <a:pt x="78145" y="31123"/>
                  <a:pt x="70287" y="28746"/>
                  <a:pt x="63524" y="24371"/>
                </a:cubicBezTo>
                <a:cubicBezTo>
                  <a:pt x="55333" y="32467"/>
                  <a:pt x="53523" y="33896"/>
                  <a:pt x="45332" y="41421"/>
                </a:cubicBezTo>
                <a:lnTo>
                  <a:pt x="58762" y="54470"/>
                </a:lnTo>
                <a:cubicBezTo>
                  <a:pt x="44474" y="47326"/>
                  <a:pt x="28091" y="53422"/>
                  <a:pt x="25805" y="66567"/>
                </a:cubicBezTo>
                <a:cubicBezTo>
                  <a:pt x="27043" y="68662"/>
                  <a:pt x="40664" y="85045"/>
                  <a:pt x="41902" y="87141"/>
                </a:cubicBezTo>
                <a:cubicBezTo>
                  <a:pt x="33606" y="84626"/>
                  <a:pt x="25139" y="82712"/>
                  <a:pt x="16566" y="81426"/>
                </a:cubicBezTo>
                <a:cubicBezTo>
                  <a:pt x="11708" y="89903"/>
                  <a:pt x="4184" y="95237"/>
                  <a:pt x="-7" y="103238"/>
                </a:cubicBezTo>
                <a:cubicBezTo>
                  <a:pt x="78669" y="171723"/>
                  <a:pt x="347845" y="395846"/>
                  <a:pt x="374706" y="425469"/>
                </a:cubicBezTo>
                <a:lnTo>
                  <a:pt x="394518" y="391941"/>
                </a:lnTo>
                <a:cubicBezTo>
                  <a:pt x="387079" y="389884"/>
                  <a:pt x="380288" y="385940"/>
                  <a:pt x="374801" y="380511"/>
                </a:cubicBezTo>
                <a:cubicBezTo>
                  <a:pt x="380478" y="380606"/>
                  <a:pt x="386117" y="381473"/>
                  <a:pt x="391565" y="383083"/>
                </a:cubicBezTo>
                <a:cubicBezTo>
                  <a:pt x="400052" y="384273"/>
                  <a:pt x="407910" y="378358"/>
                  <a:pt x="409101" y="369872"/>
                </a:cubicBezTo>
                <a:cubicBezTo>
                  <a:pt x="409339" y="368214"/>
                  <a:pt x="409301" y="366538"/>
                  <a:pt x="408996" y="364890"/>
                </a:cubicBezTo>
                <a:cubicBezTo>
                  <a:pt x="400538" y="361956"/>
                  <a:pt x="392708" y="357422"/>
                  <a:pt x="385945" y="351555"/>
                </a:cubicBezTo>
                <a:cubicBezTo>
                  <a:pt x="398395" y="357175"/>
                  <a:pt x="413006" y="354765"/>
                  <a:pt x="422998" y="345459"/>
                </a:cubicBezTo>
                <a:lnTo>
                  <a:pt x="407377" y="331457"/>
                </a:lnTo>
                <a:cubicBezTo>
                  <a:pt x="415397" y="330876"/>
                  <a:pt x="423417" y="332553"/>
                  <a:pt x="430523" y="336315"/>
                </a:cubicBezTo>
                <a:lnTo>
                  <a:pt x="445572" y="311740"/>
                </a:lnTo>
                <a:cubicBezTo>
                  <a:pt x="419207" y="296720"/>
                  <a:pt x="394385" y="279146"/>
                  <a:pt x="371468" y="259258"/>
                </a:cubicBezTo>
                <a:cubicBezTo>
                  <a:pt x="348131" y="238969"/>
                  <a:pt x="138962" y="55804"/>
                  <a:pt x="119531" y="34849"/>
                </a:cubicBezTo>
                <a:cubicBezTo>
                  <a:pt x="113531" y="28372"/>
                  <a:pt x="88289" y="3035"/>
                  <a:pt x="80384" y="-13"/>
                </a:cubicBezTo>
                <a:cubicBezTo>
                  <a:pt x="80669" y="-13"/>
                  <a:pt x="71906" y="9036"/>
                  <a:pt x="67144" y="1503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4"/>
          <p:cNvSpPr/>
          <p:nvPr/>
        </p:nvSpPr>
        <p:spPr>
          <a:xfrm>
            <a:off x="9164682" y="3157936"/>
            <a:ext cx="1520823" cy="1586852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4"/>
          <p:cNvSpPr/>
          <p:nvPr/>
        </p:nvSpPr>
        <p:spPr>
          <a:xfrm>
            <a:off x="15924030" y="3036873"/>
            <a:ext cx="1512930" cy="152835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7" name="Google Shape;1677;p14"/>
          <p:cNvGrpSpPr/>
          <p:nvPr/>
        </p:nvGrpSpPr>
        <p:grpSpPr>
          <a:xfrm>
            <a:off x="681449" y="7284913"/>
            <a:ext cx="2325543" cy="2324720"/>
            <a:chOff x="1209799" y="5559338"/>
            <a:chExt cx="2325543" cy="2324720"/>
          </a:xfrm>
        </p:grpSpPr>
        <p:grpSp>
          <p:nvGrpSpPr>
            <p:cNvPr id="1678" name="Google Shape;1678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679" name="Google Shape;1679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680" name="Google Shape;1680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681" name="Google Shape;1681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3" name="Google Shape;1683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684" name="Google Shape;1684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6" name="Google Shape;1686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687" name="Google Shape;1687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8" name="Google Shape;1688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9" name="Google Shape;1689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690" name="Google Shape;1690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1" name="Google Shape;1691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2" name="Google Shape;1692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693" name="Google Shape;1693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4" name="Google Shape;1694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5" name="Google Shape;1695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696" name="Google Shape;1696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7" name="Google Shape;1697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8" name="Google Shape;1698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699" name="Google Shape;1699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0" name="Google Shape;1700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1" name="Google Shape;1701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02" name="Google Shape;1702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3" name="Google Shape;1703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4" name="Google Shape;1704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05" name="Google Shape;1705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7" name="Google Shape;1707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08" name="Google Shape;1708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0" name="Google Shape;1710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11" name="Google Shape;1711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3" name="Google Shape;1713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14" name="Google Shape;1714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6" name="Google Shape;1716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17" name="Google Shape;1717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9" name="Google Shape;1719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20" name="Google Shape;1720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2" name="Google Shape;1722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23" name="Google Shape;1723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5" name="Google Shape;1725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26" name="Google Shape;1726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8" name="Google Shape;1728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29" name="Google Shape;1729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1" name="Google Shape;1731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3" name="Google Shape;1733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734" name="Google Shape;1734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735" name="Google Shape;1735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736" name="Google Shape;1736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7" name="Google Shape;1737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8" name="Google Shape;1738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739" name="Google Shape;1739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0" name="Google Shape;1740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1" name="Google Shape;1741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742" name="Google Shape;1742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3" name="Google Shape;1743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4" name="Google Shape;1744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745" name="Google Shape;1745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7" name="Google Shape;1747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748" name="Google Shape;1748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0" name="Google Shape;1750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751" name="Google Shape;1751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754" name="Google Shape;1754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57" name="Google Shape;1757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59" name="Google Shape;1759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60" name="Google Shape;1760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2" name="Google Shape;1762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63" name="Google Shape;1763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5" name="Google Shape;1765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66" name="Google Shape;1766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8" name="Google Shape;1768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69" name="Google Shape;1769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0" name="Google Shape;1770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1" name="Google Shape;1771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72" name="Google Shape;1772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4" name="Google Shape;1774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75" name="Google Shape;1775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7" name="Google Shape;1777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78" name="Google Shape;1778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0" name="Google Shape;1780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81" name="Google Shape;1781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3" name="Google Shape;1783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84" name="Google Shape;1784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6" name="Google Shape;1786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8" name="Google Shape;1788;p14"/>
          <p:cNvGrpSpPr/>
          <p:nvPr/>
        </p:nvGrpSpPr>
        <p:grpSpPr>
          <a:xfrm>
            <a:off x="16055772" y="7820131"/>
            <a:ext cx="1640705" cy="1710795"/>
            <a:chOff x="2451372" y="7926631"/>
            <a:chExt cx="1640705" cy="1710795"/>
          </a:xfrm>
        </p:grpSpPr>
        <p:grpSp>
          <p:nvGrpSpPr>
            <p:cNvPr id="1789" name="Google Shape;1789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790" name="Google Shape;1790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791" name="Google Shape;1791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3" name="Google Shape;1793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794" name="Google Shape;1794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6" name="Google Shape;1796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797" name="Google Shape;1797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9" name="Google Shape;1799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00" name="Google Shape;1800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2" name="Google Shape;1802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03" name="Google Shape;1803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5" name="Google Shape;1805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06" name="Google Shape;1806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07" name="Google Shape;1807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10" name="Google Shape;1810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13" name="Google Shape;1813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15" name="Google Shape;1815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16" name="Google Shape;1816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817" name="Google Shape;1817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818" name="Google Shape;1818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0" name="Google Shape;1820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821" name="Google Shape;1821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3" name="Google Shape;1823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824" name="Google Shape;1824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6" name="Google Shape;1826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27" name="Google Shape;1827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9" name="Google Shape;1829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30" name="Google Shape;1830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2" name="Google Shape;1832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33" name="Google Shape;1833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34" name="Google Shape;1834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37" name="Google Shape;1837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40" name="Google Shape;1840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42" name="Google Shape;1842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43" name="Google Shape;1843;p14"/>
          <p:cNvGrpSpPr/>
          <p:nvPr/>
        </p:nvGrpSpPr>
        <p:grpSpPr>
          <a:xfrm>
            <a:off x="848858" y="802503"/>
            <a:ext cx="1661977" cy="1823204"/>
            <a:chOff x="848858" y="802503"/>
            <a:chExt cx="1661977" cy="1823204"/>
          </a:xfrm>
        </p:grpSpPr>
        <p:grpSp>
          <p:nvGrpSpPr>
            <p:cNvPr id="1844" name="Google Shape;1844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45" name="Google Shape;1845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46" name="Google Shape;1846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48" name="Google Shape;1848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9" name="Google Shape;1849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50" name="Google Shape;1850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2" name="Google Shape;1852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53" name="Google Shape;1853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54" name="Google Shape;1854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5" name="Google Shape;1855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6" name="Google Shape;1856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57" name="Google Shape;1857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8" name="Google Shape;1858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59" name="Google Shape;1859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61" name="Google Shape;1861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62" name="Google Shape;1862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3" name="Google Shape;1863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4" name="Google Shape;1864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5" name="Google Shape;1865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66" name="Google Shape;1866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7" name="Google Shape;1867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68" name="Google Shape;1868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69" name="Google Shape;1869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70" name="Google Shape;1870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2" name="Google Shape;1872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73" name="Google Shape;1873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75" name="Google Shape;1875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6" name="Google Shape;1876;p14"/>
          <p:cNvGrpSpPr/>
          <p:nvPr/>
        </p:nvGrpSpPr>
        <p:grpSpPr>
          <a:xfrm>
            <a:off x="15838851" y="1003560"/>
            <a:ext cx="1536327" cy="1421090"/>
            <a:chOff x="5140976" y="802510"/>
            <a:chExt cx="1536327" cy="1421090"/>
          </a:xfrm>
        </p:grpSpPr>
        <p:grpSp>
          <p:nvGrpSpPr>
            <p:cNvPr id="1877" name="Google Shape;1877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878" name="Google Shape;1878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879" name="Google Shape;1879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1" name="Google Shape;1881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882" name="Google Shape;1882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4" name="Google Shape;1884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885" name="Google Shape;1885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7" name="Google Shape;1887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888" name="Google Shape;1888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0" name="Google Shape;1890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891" name="Google Shape;1891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3" name="Google Shape;1893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894" name="Google Shape;1894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6" name="Google Shape;1896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897" name="Google Shape;1897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9" name="Google Shape;1899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00" name="Google Shape;1900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2" name="Google Shape;1902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03" name="Google Shape;1903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5" name="Google Shape;1905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06" name="Google Shape;1906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8" name="Google Shape;1908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09" name="Google Shape;1909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1" name="Google Shape;1911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12" name="Google Shape;1912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4" name="Google Shape;1914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15" name="Google Shape;1915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7" name="Google Shape;1917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18" name="Google Shape;1918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0" name="Google Shape;1920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21" name="Google Shape;1921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3" name="Google Shape;1923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24" name="Google Shape;1924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6" name="Google Shape;1926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27" name="Google Shape;1927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9" name="Google Shape;1929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0" name="Google Shape;1930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931" name="Google Shape;1931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932" name="Google Shape;1932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4" name="Google Shape;1934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935" name="Google Shape;1935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7" name="Google Shape;1937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938" name="Google Shape;1938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0" name="Google Shape;1940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941" name="Google Shape;1941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3" name="Google Shape;1943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944" name="Google Shape;1944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6" name="Google Shape;1946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947" name="Google Shape;1947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9" name="Google Shape;1949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950" name="Google Shape;1950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2" name="Google Shape;1952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53" name="Google Shape;1953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5" name="Google Shape;1955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56" name="Google Shape;1956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7" name="Google Shape;1957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8" name="Google Shape;1958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59" name="Google Shape;1959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1" name="Google Shape;1961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62" name="Google Shape;1962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4" name="Google Shape;1964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65" name="Google Shape;1965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7" name="Google Shape;1967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68" name="Google Shape;1968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0" name="Google Shape;1970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71" name="Google Shape;1971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3" name="Google Shape;1973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74" name="Google Shape;1974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6" name="Google Shape;1976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77" name="Google Shape;1977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9" name="Google Shape;1979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80" name="Google Shape;1980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2" name="Google Shape;1982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067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7;p1"/>
          <p:cNvGraphicFramePr/>
          <p:nvPr/>
        </p:nvGraphicFramePr>
        <p:xfrm>
          <a:off x="485050" y="436250"/>
          <a:ext cx="17317900" cy="9414500"/>
        </p:xfrm>
        <a:graphic>
          <a:graphicData uri="http://schemas.openxmlformats.org/drawingml/2006/table">
            <a:tbl>
              <a:tblPr>
                <a:noFill/>
                <a:tableStyleId>{C5EA680D-5670-44C0-824B-049F2EA2BB10}</a:tableStyleId>
              </a:tblPr>
              <a:tblGrid>
                <a:gridCol w="17317900"/>
              </a:tblGrid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" name="Google Shape;8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696551" y="9144368"/>
            <a:ext cx="1777500" cy="187111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22"/>
          <p:cNvSpPr/>
          <p:nvPr/>
        </p:nvSpPr>
        <p:spPr>
          <a:xfrm>
            <a:off x="5189150" y="7860800"/>
            <a:ext cx="8506500" cy="119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PERTEMUAN </a:t>
            </a:r>
            <a:r>
              <a:rPr lang="en" sz="4000" b="1" dirty="0" smtClean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9</a:t>
            </a:r>
            <a:endParaRPr sz="40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5" name="Google Shape;3119;p22"/>
          <p:cNvSpPr txBox="1"/>
          <p:nvPr/>
        </p:nvSpPr>
        <p:spPr>
          <a:xfrm>
            <a:off x="2860875" y="3126504"/>
            <a:ext cx="12706500" cy="175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 smtClean="0">
                <a:solidFill>
                  <a:schemeClr val="dk2"/>
                </a:solidFill>
                <a:latin typeface="Pompiere"/>
                <a:ea typeface="Pompiere"/>
                <a:cs typeface="Pompiere"/>
                <a:sym typeface="Pompiere"/>
              </a:rPr>
              <a:t>DISTRIBUSI SAMPLING</a:t>
            </a:r>
            <a:endParaRPr sz="9600" b="1" dirty="0">
              <a:solidFill>
                <a:schemeClr val="dk2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849297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Mengestimasi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parameter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mean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varians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dll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diketahui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berdasarkan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pengetahuan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statistik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sample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mean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varians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dll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berkaitan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Menentukan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apakah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perbedaan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teramati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benar-benar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signifikan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berarti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karena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variasi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sifatnya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kebetulan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66" name="Google Shape;3366;p34"/>
          <p:cNvSpPr txBox="1"/>
          <p:nvPr/>
        </p:nvSpPr>
        <p:spPr>
          <a:xfrm>
            <a:off x="1345950" y="3932533"/>
            <a:ext cx="7290000" cy="6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 smtClean="0">
                <a:solidFill>
                  <a:schemeClr val="dk1"/>
                </a:solidFill>
                <a:latin typeface="Palatino Linotype" pitchFamily="18" charset="0"/>
                <a:ea typeface="Shadows Into Light Two"/>
                <a:cs typeface="Shadows Into Light Two"/>
                <a:sym typeface="Shadows Into Light Two"/>
              </a:rPr>
              <a:t>Manfaat Teknik Sampling</a:t>
            </a:r>
            <a:endParaRPr lang="en" sz="2300" b="1" dirty="0" smtClean="0">
              <a:solidFill>
                <a:schemeClr val="dk1"/>
              </a:solidFill>
              <a:latin typeface="Palatino Linotype" pitchFamily="18" charset="0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4731026" y="1120200"/>
            <a:ext cx="9004852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Pengertian dan Konsep Dasar</a:t>
            </a:r>
            <a:endParaRPr sz="6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5042046"/>
            <a:ext cx="7214100" cy="380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Populasi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Terhingga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</a:t>
            </a:r>
            <a:r>
              <a:rPr lang="en-US" sz="2400" b="1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finite population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</a:t>
            </a:r>
          </a:p>
          <a:p>
            <a:pPr lvl="0" algn="just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populasi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jumlah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seluruh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anggotanya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tetap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dapat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didaftar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Populasi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Tak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Terhingga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(</a:t>
            </a:r>
            <a:r>
              <a:rPr lang="en-US" sz="2400" b="1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infinite </a:t>
            </a:r>
            <a:r>
              <a:rPr lang="en-US" sz="2400" b="1" i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population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</a:t>
            </a:r>
          </a:p>
          <a:p>
            <a:pPr algn="just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Adalah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populasi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memiliki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anggota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banyaknya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terhingga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.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</a:p>
          <a:p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/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lv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   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8" name="Google Shape;3366;p34"/>
          <p:cNvSpPr txBox="1"/>
          <p:nvPr/>
        </p:nvSpPr>
        <p:spPr>
          <a:xfrm>
            <a:off x="9807463" y="3932533"/>
            <a:ext cx="7290000" cy="6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 smtClean="0">
                <a:solidFill>
                  <a:schemeClr val="dk1"/>
                </a:solidFill>
                <a:latin typeface="Palatino Linotype" pitchFamily="18" charset="0"/>
                <a:ea typeface="Shadows Into Light Two"/>
                <a:cs typeface="Shadows Into Light Two"/>
                <a:sym typeface="Shadows Into Light Two"/>
              </a:rPr>
              <a:t>Populasi Terhingga dan Tak Terhingga</a:t>
            </a:r>
            <a:endParaRPr lang="en" sz="2300" b="1" dirty="0" smtClean="0">
              <a:solidFill>
                <a:schemeClr val="dk1"/>
              </a:solidFill>
              <a:latin typeface="Palatino Linotype" pitchFamily="18" charset="0"/>
              <a:ea typeface="Shadows Into Light Two"/>
              <a:cs typeface="Shadows Into Light Two"/>
              <a:sym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35716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6" grpId="0"/>
      <p:bldP spid="336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34"/>
          <p:cNvSpPr txBox="1"/>
          <p:nvPr/>
        </p:nvSpPr>
        <p:spPr>
          <a:xfrm>
            <a:off x="1383900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357188" indent="-357188" algn="just"/>
            <a:r>
              <a:rPr lang="en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Contoh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Bagian pengendalian mutu pabrik flashdisk memeriksa banyaknya flashdisk cacat dengan memilih 10 flashdisk dari setiap lot produksi yang terdiri atas 1000 flashdisk (populasi terhingga)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" sz="2400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hadows Into Light Two"/>
              </a:rPr>
              <a:t>Seorang mahasiswa mengadakan survei mengenai merk dan tipe HP yang digemari konsumen dari waktu ke waktu (populasi tak terhingga)</a:t>
            </a:r>
          </a:p>
          <a:p>
            <a:pPr marL="457200" indent="-457200" algn="just">
              <a:buFont typeface="+mj-lt"/>
              <a:buAutoNum type="arabicPeriod"/>
            </a:pPr>
            <a:endParaRPr lang="en" sz="24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Shadows Into Light Tw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 smtClean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3769836"/>
            <a:ext cx="7214100" cy="511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</a:t>
            </a:r>
            <a:r>
              <a:rPr lang="en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ampling secara Acak (</a:t>
            </a:r>
            <a:r>
              <a:rPr lang="en" sz="2400" b="1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random sampling</a:t>
            </a:r>
            <a:r>
              <a:rPr lang="en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</a:t>
            </a:r>
            <a:r>
              <a:rPr lang="en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imana setiap anggota populasi memiliki kesempatan yang sama untuk terpilih sebagai sampel.</a:t>
            </a:r>
          </a:p>
          <a:p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</a:t>
            </a:r>
            <a:r>
              <a:rPr lang="en" sz="2400" b="1" dirty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ampling </a:t>
            </a:r>
            <a:r>
              <a:rPr lang="en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dengan dan tanpa Pergantian</a:t>
            </a:r>
          </a:p>
          <a:p>
            <a:pPr algn="just"/>
            <a:r>
              <a:rPr lang="en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Sampling dimana setiap anggota sebuah populasi bisa terpilih lebih dari sekali (terpilih kembali setelah terpilih sebelumnya) disebut </a:t>
            </a:r>
            <a:r>
              <a:rPr lang="en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sampling dengan pergantian</a:t>
            </a:r>
          </a:p>
          <a:p>
            <a:pPr algn="just"/>
            <a:r>
              <a:rPr lang="en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Jika anggota populasi tidak bisa terpilih lebih dari sekali (yang telah terpilih tidak bisa dipilih lagi) disebut </a:t>
            </a:r>
            <a:r>
              <a:rPr lang="en" sz="2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Questrial"/>
              </a:rPr>
              <a:t>sampling tanpa pergantian.  </a:t>
            </a:r>
            <a:endParaRPr lang="en" sz="24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ahoma" pitchFamily="34" charset="0"/>
              <a:ea typeface="Tahoma" pitchFamily="34" charset="0"/>
              <a:cs typeface="Tahoma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8360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229</Words>
  <Application>Microsoft Office PowerPoint</Application>
  <PresentationFormat>Custom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Palatino Linotype</vt:lpstr>
      <vt:lpstr>Questrial</vt:lpstr>
      <vt:lpstr>Shadows Into Light Two</vt:lpstr>
      <vt:lpstr>Tahoma</vt:lpstr>
      <vt:lpstr>Pompiere</vt:lpstr>
      <vt:lpstr>Calibri</vt:lpstr>
      <vt:lpstr>Wingdings</vt:lpstr>
      <vt:lpstr>SlidesMania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309</cp:revision>
  <dcterms:modified xsi:type="dcterms:W3CDTF">2023-04-12T06:27:05Z</dcterms:modified>
</cp:coreProperties>
</file>