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96" r:id="rId4"/>
    <p:sldId id="447" r:id="rId5"/>
    <p:sldId id="459" r:id="rId6"/>
    <p:sldId id="260" r:id="rId7"/>
    <p:sldId id="263" r:id="rId8"/>
    <p:sldId id="264" r:id="rId9"/>
    <p:sldId id="265" r:id="rId10"/>
    <p:sldId id="266" r:id="rId11"/>
    <p:sldId id="261" r:id="rId12"/>
    <p:sldId id="270" r:id="rId13"/>
    <p:sldId id="451" r:id="rId14"/>
    <p:sldId id="460" r:id="rId15"/>
    <p:sldId id="268" r:id="rId16"/>
    <p:sldId id="259" r:id="rId17"/>
    <p:sldId id="257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5D751-0F7B-D3A0-678B-42E317117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34DAA-830E-ABD3-E029-2F076C392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3B2FE-D48A-59B5-0C32-1E229C39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8963D-3BC6-6F1F-16A5-46B12FCC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62442-7671-C2E2-268C-5ADE3594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9E9B-8780-8461-3C87-00612324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5EDF4-BB2C-75ED-C611-22DB73D33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C4BB8-4963-32D8-5FCE-48313EBF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FB050-4610-75B3-474A-62378ECF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E8CD-CCB5-85D1-07FD-9639E145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E100D-FCE2-614E-9549-08C83CD59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14BBA-0BBD-5C8E-E1B2-DDBF2B3B5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F9BDC-9D5C-D5E5-D47E-86A3D495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1E033-0F2C-7DA9-946C-504EA086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04C8A-92E7-1890-DD87-1B7E9D77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-5400000">
            <a:off x="920667" y="-1074700"/>
            <a:ext cx="7388400" cy="7388400"/>
          </a:xfrm>
          <a:prstGeom prst="chord">
            <a:avLst>
              <a:gd name="adj1" fmla="val 2673960"/>
              <a:gd name="adj2" fmla="val 18921779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44400" y="0"/>
            <a:ext cx="4847600" cy="60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25600" y="1053600"/>
            <a:ext cx="5876400" cy="418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1219170" lvl="1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828754" lvl="2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2438339" lvl="3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3047924" lvl="4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3657509" lvl="5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4267093" lvl="6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4876678" lvl="7" indent="-541853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5486263" lvl="8" indent="-541853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Inter-Regular"/>
              <a:buChar char="■"/>
              <a:defRPr sz="3733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961467" y="654100"/>
            <a:ext cx="568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12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66105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644000" y="769800"/>
            <a:ext cx="5318400" cy="53184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5"/>
          <p:cNvSpPr/>
          <p:nvPr/>
        </p:nvSpPr>
        <p:spPr>
          <a:xfrm rot="10800000">
            <a:off x="-298567" y="304800"/>
            <a:ext cx="2037600" cy="2037600"/>
          </a:xfrm>
          <a:prstGeom prst="chord">
            <a:avLst>
              <a:gd name="adj1" fmla="val 2673960"/>
              <a:gd name="adj2" fmla="val 1892177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140400" y="998600"/>
            <a:ext cx="6066000" cy="65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140400" y="2008464"/>
            <a:ext cx="60660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✓"/>
              <a:defRPr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7509" y="16"/>
            <a:ext cx="4574487" cy="5827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6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C574-D012-1F16-8D32-0777A454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616D5-C65F-F0E7-15B3-D045C8F90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EA81C-3650-9A29-E522-23E7E295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6107D-6455-8DCC-2BE4-D53A8C06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07C15-7C32-9491-6EEC-53265CCD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27FD-2820-9C74-CCF4-4CB9AF61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4250-657B-A4BE-1780-58CFC6206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80B2E-7BC6-5132-16D9-E24CF1BA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8C6F2-625B-6DC1-95EA-F6F0C6B5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6E74B-C8D5-D7CC-656C-F7454608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1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0BAB-9103-F3FF-83E7-DE5B7238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AB76C-E451-6B54-FCBA-4533624B1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F1863-37DC-89ED-8D13-99AA1DD39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591CD-3867-DA0F-C012-C1148A47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FB005-9974-F702-E7F6-7ED95D6B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2B457-7150-92FD-0845-9DC97695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4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6F2B-1DD7-2E8F-0E56-DD6B4E23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539C3-C320-0EB9-6FB4-6E68D512F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C7761-D647-CC8F-7D11-E8A9A0CA0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5A675-EEE5-4F4D-D925-8EB122409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B7ED7-0615-EE12-C0BF-5B150D2C7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839CF-CAA1-C84A-9CAE-910B5F90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47A66-6535-08D0-5918-300D4E81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FD782-6737-DAF1-2916-B13627A5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21B47-F0FE-DE28-CE26-81356BBB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52B30-4D13-EF50-05EB-8139240F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AFDA1-39F2-AC2C-EDC8-A05C708D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80E16-3637-4CB3-534B-84395716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81CFE-6171-C225-3DED-9920490C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BA0C0-178F-C842-3258-6969F8A7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BDF7E-9D4F-C7A1-AB95-57E88108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5925-D235-94C5-DB92-8C5140D8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86CD5-B33B-DF12-51D2-5534F47D0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1C536-4F61-E42E-AA18-EF5E58226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83D2B-FAB4-E28E-D600-40EBEDD7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9DE3C-8B5C-C383-2F1F-4230ACA8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B6F8A-D418-9702-FF06-249480F7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2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CB74-46F0-9F46-6E39-C062B1F7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3D2ED-9BDA-65EF-5AC6-350E1484D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80FD2-D759-ACA9-D91F-05A8E2D15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97101-B294-805A-3044-F2232450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901022-DA13-C338-152E-F9C18CD3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63D45-B0F3-BA60-E0C0-05E29080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0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9FA7D-AD5E-5A00-7C2D-DB371695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9E199-B123-52C1-5E32-C399F21D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B2F66-17CE-F388-FE0E-B7A665273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800C6-2724-4C01-BB11-4AAF61B2DA3F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FB56-3167-E3F8-E881-B47EA627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1F0ED-F2AF-0EBC-1108-DCE08C31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9FA1D-1F09-4F5D-AB61-5D11A6649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7969-4DAE-293D-ED16-7D5AC05A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503229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gency FB" panose="020B0503020202020204" pitchFamily="34" charset="0"/>
              </a:rPr>
              <a:t>TEMA/TITLE/ABSTRACT/INTRODUCTION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7AB1D-29DF-42EC-E9A8-4E815E775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0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8746-CEA3-45BB-A06A-35BEB7FA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A52261-E568-D783-3032-12C99D9C5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629" y="2590800"/>
            <a:ext cx="11375571" cy="42672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B4B37-3EEF-CB0A-7B99-B29C1E06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81038"/>
            <a:ext cx="10591800" cy="179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0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1834-5246-841D-EAAA-F444ED40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TITLE/JUDUL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EBF8-2FF0-E822-6ED2-E4D3EA46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5" y="1534886"/>
            <a:ext cx="11647714" cy="5203371"/>
          </a:xfrm>
        </p:spPr>
        <p:txBody>
          <a:bodyPr>
            <a:normAutofit fontScale="92500"/>
          </a:bodyPr>
          <a:lstStyle/>
          <a:p>
            <a:pPr marL="342900" indent="-342900">
              <a:buAutoNum type="arabicPeriod"/>
            </a:pPr>
            <a:r>
              <a:rPr lang="id-ID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Saving Mangrove Forest Extinction in Urban Areas: Will Government Interventions Help?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Implementasi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Kebijakan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Menyelamatkan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Hutan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Mangrove di Kota Karang Bandar Lampung)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2. </a:t>
            </a:r>
            <a:r>
              <a:rPr lang="id-ID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Cantrang: A dilemma in policy implementation (case in lampung bay, indonesia)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ImplementasiKebijakan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Pelarangan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Cantrang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di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Teluk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Lampung)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3. </a:t>
            </a:r>
            <a:r>
              <a:rPr lang="id-ID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 PRACTICE OF CHILD MARRIAGE: A PROFILE AND POLICY ADVOCACY FOR INDONESIAN GOVERNMENT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Kebijakan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Perkawinan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Anak di Indonesia dan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Menggagas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Model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Desa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4. </a:t>
            </a:r>
            <a:r>
              <a:rPr lang="id-ID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Analysis of child marriage and related policies in Indonesia: Sustainable development issue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Kebijakan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Perkawinan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Anak di Indonesia)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5. </a:t>
            </a:r>
            <a:r>
              <a:rPr lang="id-ID" sz="2400" b="1" dirty="0">
                <a:solidFill>
                  <a:srgbClr val="2F2F2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Developing Forest Coffe Cultural Tourism and Historical Heritage Megalitic Sites in Social Innovation Governance: How Does it Work in a Sustainable Way?</a:t>
            </a:r>
            <a:r>
              <a:rPr lang="en-US" sz="2400" b="1" dirty="0">
                <a:solidFill>
                  <a:srgbClr val="2F2F2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Pariwisata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Sejarah dan Kopi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Hutan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 algn="l">
              <a:buAutoNum type="arabicPeriod" startAt="6"/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Deliberative Democracy Innovations at Citizen Level: Challenges of Local Government in Indonesia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(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Kegagalan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Pemerintah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Daerah dalam Pembangunan Era </a:t>
            </a:r>
            <a:r>
              <a:rPr lang="en-US" sz="2400" b="1" i="0" u="none" strike="noStrike" baseline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Otonomi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Arial Narrow" panose="020B0606020202030204" pitchFamily="34" charset="0"/>
              </a:rPr>
              <a:t> Daerah)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CAN THE POLICY ENVIRONMENT IMPROVE THE POLICY IMPLEMENTATION PRACTICE</a:t>
            </a:r>
            <a:r>
              <a:rPr lang="id-ID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(Model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Klaster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Daerah)</a:t>
            </a:r>
          </a:p>
          <a:p>
            <a:pPr marL="342900" indent="-342900" algn="l">
              <a:buAutoNum type="arabicPeriod" startAt="6"/>
            </a:pPr>
            <a:endParaRPr lang="en-US" sz="24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5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E309-2F63-4EA9-0C9E-F2327B2B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5C57D-70FE-FA9E-3ABB-CA4D39BE2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3E01C-B139-1DC1-1ECA-684F5A15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5" y="119743"/>
            <a:ext cx="11713028" cy="6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3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ABSTRACT DAN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715" y="1845735"/>
            <a:ext cx="5949108" cy="54547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, abstract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abstracting </a:t>
            </a:r>
            <a:r>
              <a:rPr lang="en-US" sz="2400" dirty="0" err="1"/>
              <a:t>untuk</a:t>
            </a:r>
            <a:r>
              <a:rPr lang="en-US" sz="2400" dirty="0"/>
              <a:t> retrieval system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cetak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Jumlah</a:t>
            </a:r>
            <a:r>
              <a:rPr lang="en-US" sz="2400" dirty="0"/>
              <a:t> kata </a:t>
            </a:r>
            <a:r>
              <a:rPr lang="en-US" sz="2400" dirty="0" err="1"/>
              <a:t>maksimum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abstract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100 - 250 kata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/>
              <a:t>Umumnya</a:t>
            </a:r>
            <a:r>
              <a:rPr lang="en-US" sz="2400" dirty="0"/>
              <a:t> abstract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past tense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Abstract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ditutup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keywords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6632" y="1856336"/>
            <a:ext cx="5282875" cy="35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4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B4C3-2968-ADFD-8EE8-506648DC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ABDC-DF1B-F6B4-2851-B84D74072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1445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60045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Methodology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Results: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Limitations: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Ketimpangan gender hanya diukur dengan durasi 1 tahun (2018)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Kebijakan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public comprehensive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menggantikan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garbage can 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memperkuat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lokal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1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16DC-093B-BDBF-ECD6-AFE69E0D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CFE4C-6D8A-4E71-63FA-765026818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B55C7-1C71-55FC-26E0-21338C40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365125"/>
            <a:ext cx="1077685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9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54D3-6807-2C86-42B0-F751F060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JUDUL PENELITIAN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8CB2C-5F49-FD30-080B-91608145A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3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0D00-B6FE-54D7-1BEE-CFE2599C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0862A-449A-AAA2-D475-9CED40BDB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0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E229-1F27-003F-91EF-B7AD47EA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5CEC-6CEB-9203-A688-D487C531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2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2C0E-3686-D91C-C207-3EC53140D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8A2545-F976-DC81-A938-9052969CA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915" y="576943"/>
            <a:ext cx="10515600" cy="5600020"/>
          </a:xfrm>
        </p:spPr>
      </p:pic>
    </p:spTree>
    <p:extLst>
      <p:ext uri="{BB962C8B-B14F-4D97-AF65-F5344CB8AC3E}">
        <p14:creationId xmlns:p14="http://schemas.microsoft.com/office/powerpoint/2010/main" val="332123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<a:ext cx="11295963" cy="778525"/>
          </a:xfrm>
        </p:spPr>
        <p:txBody>
          <a:bodyPr/>
          <a:lstStyle/>
          <a:p>
            <a:pPr algn="ctr"/>
            <a:r>
              <a:rPr lang="en-US" sz="3733" b="1" dirty="0" err="1">
                <a:solidFill>
                  <a:srgbClr val="00B050"/>
                </a:solidFill>
              </a:rPr>
              <a:t>Mengenal</a:t>
            </a:r>
            <a:r>
              <a:rPr lang="en-US" sz="3733" b="1" dirty="0">
                <a:solidFill>
                  <a:srgbClr val="00B050"/>
                </a:solidFill>
              </a:rPr>
              <a:t> </a:t>
            </a:r>
            <a:r>
              <a:rPr lang="en-US" sz="3733" b="1" dirty="0" err="1">
                <a:solidFill>
                  <a:srgbClr val="00B050"/>
                </a:solidFill>
              </a:rPr>
              <a:t>Belantara</a:t>
            </a:r>
            <a:r>
              <a:rPr lang="en-US" sz="3733" b="1" dirty="0">
                <a:solidFill>
                  <a:srgbClr val="00B050"/>
                </a:solidFill>
              </a:rPr>
              <a:t> </a:t>
            </a:r>
            <a:r>
              <a:rPr lang="en-US" sz="3733" b="1" dirty="0" err="1">
                <a:solidFill>
                  <a:srgbClr val="00B050"/>
                </a:solidFill>
              </a:rPr>
              <a:t>Jurnal</a:t>
            </a:r>
            <a:endParaRPr lang="en-US" sz="3733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027" y="1307336"/>
            <a:ext cx="11956973" cy="52440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50"/>
                </a:solidFill>
              </a:rPr>
              <a:t>JUMLAH JURNAL YANG TERSEDIA DALAM SUATU DISIPLIN (Sociology &amp; Political Science, Anthropology; Religious Studies ; Education ; Arts &amp; Humanities)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JUMLAH ISSUE DALAM SETIAP VOLUME (Annual, 2x, 3x, 4x, 5x, 6x, 8x, 10x, 12x; </a:t>
            </a:r>
            <a:r>
              <a:rPr lang="en-US" sz="2400" dirty="0" err="1">
                <a:solidFill>
                  <a:srgbClr val="002060"/>
                </a:solidFill>
              </a:rPr>
              <a:t>bahkan</a:t>
            </a:r>
            <a:r>
              <a:rPr lang="en-US" sz="2400" dirty="0">
                <a:solidFill>
                  <a:srgbClr val="002060"/>
                </a:solidFill>
              </a:rPr>
              <a:t> 24 </a:t>
            </a:r>
            <a:r>
              <a:rPr lang="en-US" sz="2400" dirty="0" err="1">
                <a:solidFill>
                  <a:srgbClr val="002060"/>
                </a:solidFill>
              </a:rPr>
              <a:t>dan</a:t>
            </a:r>
            <a:r>
              <a:rPr lang="en-US" sz="2400" dirty="0">
                <a:solidFill>
                  <a:srgbClr val="002060"/>
                </a:solidFill>
              </a:rPr>
              <a:t> 25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C00000"/>
                </a:solidFill>
              </a:rPr>
              <a:t>4 </a:t>
            </a:r>
            <a:r>
              <a:rPr lang="en-US" sz="2400" dirty="0" err="1">
                <a:solidFill>
                  <a:srgbClr val="C00000"/>
                </a:solidFill>
              </a:rPr>
              <a:t>nomer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setahun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atau</a:t>
            </a:r>
            <a:r>
              <a:rPr lang="en-US" sz="2400" dirty="0">
                <a:solidFill>
                  <a:srgbClr val="C00000"/>
                </a:solidFill>
              </a:rPr>
              <a:t> 5 </a:t>
            </a:r>
            <a:r>
              <a:rPr lang="en-US" sz="2400" dirty="0" err="1">
                <a:solidFill>
                  <a:srgbClr val="C00000"/>
                </a:solidFill>
              </a:rPr>
              <a:t>nomer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dalam</a:t>
            </a:r>
            <a:r>
              <a:rPr lang="en-US" sz="2400" dirty="0">
                <a:solidFill>
                  <a:srgbClr val="C00000"/>
                </a:solidFill>
              </a:rPr>
              <a:t> 1 BULAN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KARAKTER TULISANYANG DIBUTUHKAN: </a:t>
            </a:r>
            <a:r>
              <a:rPr lang="en-US" sz="2400" b="1" dirty="0">
                <a:solidFill>
                  <a:srgbClr val="FF0000"/>
                </a:solidFill>
              </a:rPr>
              <a:t>EMPIRIS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b="1" dirty="0">
                <a:solidFill>
                  <a:srgbClr val="FF0000"/>
                </a:solidFill>
              </a:rPr>
              <a:t>TEORITIS KONSEPTUAL</a:t>
            </a:r>
            <a:r>
              <a:rPr lang="en-US" sz="2400" dirty="0">
                <a:solidFill>
                  <a:srgbClr val="FF0000"/>
                </a:solidFill>
              </a:rPr>
              <a:t>? (</a:t>
            </a:r>
            <a:r>
              <a:rPr lang="en-US" sz="2400" i="1" dirty="0">
                <a:solidFill>
                  <a:srgbClr val="FF0000"/>
                </a:solidFill>
              </a:rPr>
              <a:t>Article, Review</a:t>
            </a:r>
            <a:r>
              <a:rPr lang="en-US" sz="2400" dirty="0">
                <a:solidFill>
                  <a:srgbClr val="FF0000"/>
                </a:solidFill>
              </a:rPr>
              <a:t>, Book Review, </a:t>
            </a:r>
            <a:r>
              <a:rPr lang="en-US" sz="2400" dirty="0" err="1">
                <a:solidFill>
                  <a:srgbClr val="FF0000"/>
                </a:solidFill>
              </a:rPr>
              <a:t>Fieldnotes</a:t>
            </a:r>
            <a:r>
              <a:rPr lang="en-US" sz="2400" dirty="0">
                <a:solidFill>
                  <a:srgbClr val="FF0000"/>
                </a:solidFill>
              </a:rPr>
              <a:t>, Short Report, Clinical (trial &amp; case studies), Perspective, Opinion, Commentary, Correspondence, Conference Report)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B050"/>
                </a:solidFill>
              </a:rPr>
              <a:t>TINGKAT KESULITAN (KERUMITAN) MASING-MASING JURNAL: </a:t>
            </a:r>
            <a:r>
              <a:rPr lang="en-US" sz="2400" b="1" dirty="0">
                <a:solidFill>
                  <a:srgbClr val="00B050"/>
                </a:solidFill>
              </a:rPr>
              <a:t>Online</a:t>
            </a:r>
            <a:r>
              <a:rPr lang="en-US" sz="2400" dirty="0">
                <a:solidFill>
                  <a:srgbClr val="00B050"/>
                </a:solidFill>
              </a:rPr>
              <a:t>; </a:t>
            </a:r>
            <a:r>
              <a:rPr lang="en-US" sz="2400" b="1" i="1" dirty="0">
                <a:solidFill>
                  <a:srgbClr val="00B050"/>
                </a:solidFill>
              </a:rPr>
              <a:t>Manual </a:t>
            </a:r>
            <a:r>
              <a:rPr lang="en-US" sz="2400" b="1" dirty="0">
                <a:solidFill>
                  <a:srgbClr val="00B050"/>
                </a:solidFill>
              </a:rPr>
              <a:t>or </a:t>
            </a:r>
            <a:r>
              <a:rPr lang="en-US" sz="2400" b="1" i="1" dirty="0">
                <a:solidFill>
                  <a:srgbClr val="00B050"/>
                </a:solidFill>
              </a:rPr>
              <a:t>By System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234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MANAJEMEN PUBLIKASI</a:t>
            </a:r>
            <a:br>
              <a:rPr lang="en-US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</a:br>
            <a:endParaRPr lang="en-US" b="1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1. KAJIAN RISET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2. PERENCANAAN PUBLIKASI DAN MENYUSUN MANUSKRIP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3. REVIEW/EDITING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4. ARTIKEL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5. PROMOSI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dobe Garamond Pro Bold" panose="02020702060506020403" pitchFamily="18" charset="0"/>
              </a:rPr>
              <a:t>6. DAMPAK JURNAL</a:t>
            </a:r>
          </a:p>
          <a:p>
            <a:pPr algn="ctr"/>
            <a:endParaRPr lang="en-US" sz="4000" b="1" dirty="0">
              <a:latin typeface="Adobe Garamond Pro Bold" panose="02020702060506020403" pitchFamily="18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310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28D319-1265-46FB-88F7-20B145D4A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D0F8F6-84A7-4040-A81D-2F9302B95932}"/>
              </a:ext>
            </a:extLst>
          </p:cNvPr>
          <p:cNvSpPr/>
          <p:nvPr/>
        </p:nvSpPr>
        <p:spPr>
          <a:xfrm>
            <a:off x="193962" y="47635"/>
            <a:ext cx="2179783" cy="7074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KAJIAN/PENELITIAN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A9087-FDAF-45B2-8670-76E87273F66B}"/>
              </a:ext>
            </a:extLst>
          </p:cNvPr>
          <p:cNvSpPr/>
          <p:nvPr/>
        </p:nvSpPr>
        <p:spPr>
          <a:xfrm>
            <a:off x="5066127" y="48587"/>
            <a:ext cx="3537528" cy="5357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Publikasi</a:t>
            </a:r>
            <a:r>
              <a:rPr lang="en-US" sz="24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3BC5D2-3515-4A8D-BC5D-3A9BDF061848}"/>
              </a:ext>
            </a:extLst>
          </p:cNvPr>
          <p:cNvSpPr/>
          <p:nvPr/>
        </p:nvSpPr>
        <p:spPr>
          <a:xfrm>
            <a:off x="4054770" y="927672"/>
            <a:ext cx="5623572" cy="8751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 algn="ctr">
              <a:buAutoNum type="alphaUcPeriod"/>
            </a:pPr>
            <a:r>
              <a:rPr lang="en-US" dirty="0"/>
              <a:t>PENCARIAN TEMPAT PUBLIKASI (</a:t>
            </a:r>
            <a:r>
              <a:rPr lang="en-US" dirty="0" err="1"/>
              <a:t>garuda</a:t>
            </a:r>
            <a:r>
              <a:rPr lang="en-US" dirty="0"/>
              <a:t>, </a:t>
            </a:r>
            <a:r>
              <a:rPr lang="en-US" dirty="0" err="1"/>
              <a:t>sinta</a:t>
            </a:r>
            <a:r>
              <a:rPr lang="en-US" dirty="0"/>
              <a:t>, DOAJ, </a:t>
            </a:r>
            <a:r>
              <a:rPr lang="en-US" dirty="0" err="1"/>
              <a:t>scimago</a:t>
            </a:r>
            <a:r>
              <a:rPr lang="en-US" dirty="0"/>
              <a:t>)</a:t>
            </a:r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5EE340-DEBD-4BAB-B514-37B0FA7D9AD0}"/>
              </a:ext>
            </a:extLst>
          </p:cNvPr>
          <p:cNvSpPr/>
          <p:nvPr/>
        </p:nvSpPr>
        <p:spPr>
          <a:xfrm>
            <a:off x="4742054" y="6194506"/>
            <a:ext cx="4319755" cy="7747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G. Etika </a:t>
            </a:r>
            <a:r>
              <a:rPr lang="en-US" dirty="0" err="1"/>
              <a:t>Publikasi</a:t>
            </a:r>
            <a:r>
              <a:rPr lang="en-US" dirty="0"/>
              <a:t> (</a:t>
            </a:r>
            <a:r>
              <a:rPr lang="en-US" dirty="0" err="1"/>
              <a:t>Plagiarisme</a:t>
            </a:r>
            <a:r>
              <a:rPr lang="en-US" dirty="0"/>
              <a:t>)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Ithenticat</a:t>
            </a:r>
            <a:r>
              <a:rPr lang="en-US" dirty="0"/>
              <a:t>, </a:t>
            </a:r>
            <a:r>
              <a:rPr lang="en-US" dirty="0" err="1"/>
              <a:t>iturnitin</a:t>
            </a:r>
            <a:r>
              <a:rPr lang="en-US" dirty="0"/>
              <a:t>, </a:t>
            </a:r>
            <a:r>
              <a:rPr lang="en-US" dirty="0" err="1"/>
              <a:t>Plagscan</a:t>
            </a:r>
            <a:r>
              <a:rPr lang="en-US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976F92-9E44-4E74-91ED-7E81B8B6B965}"/>
              </a:ext>
            </a:extLst>
          </p:cNvPr>
          <p:cNvSpPr/>
          <p:nvPr/>
        </p:nvSpPr>
        <p:spPr>
          <a:xfrm>
            <a:off x="4054770" y="1874298"/>
            <a:ext cx="5647341" cy="8081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 algn="ctr">
              <a:buAutoNum type="alphaUcPeriod" startAt="2"/>
            </a:pP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(</a:t>
            </a:r>
            <a:r>
              <a:rPr lang="en-US" dirty="0" err="1"/>
              <a:t>selingkung</a:t>
            </a:r>
            <a:r>
              <a:rPr lang="en-US" dirty="0"/>
              <a:t>) (format, </a:t>
            </a:r>
            <a:r>
              <a:rPr lang="en-US" dirty="0" err="1"/>
              <a:t>templat</a:t>
            </a:r>
            <a:r>
              <a:rPr lang="en-US" dirty="0"/>
              <a:t>, </a:t>
            </a:r>
            <a:r>
              <a:rPr lang="en-US" dirty="0" err="1"/>
              <a:t>penulisan</a:t>
            </a:r>
            <a:r>
              <a:rPr lang="en-US" dirty="0"/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8011F-E4AC-42C7-9D8D-A6509E4C8697}"/>
              </a:ext>
            </a:extLst>
          </p:cNvPr>
          <p:cNvSpPr/>
          <p:nvPr/>
        </p:nvSpPr>
        <p:spPr>
          <a:xfrm>
            <a:off x="4054769" y="2733647"/>
            <a:ext cx="5623572" cy="8774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c.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garuda</a:t>
            </a:r>
            <a:r>
              <a:rPr lang="en-US" dirty="0"/>
              <a:t>, DOAJ, Dimension, </a:t>
            </a:r>
            <a:r>
              <a:rPr lang="en-US" dirty="0" err="1"/>
              <a:t>Openknowledge</a:t>
            </a:r>
            <a:r>
              <a:rPr lang="en-US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0E400A-4B59-4FAD-84D9-2430DCC0349A}"/>
              </a:ext>
            </a:extLst>
          </p:cNvPr>
          <p:cNvSpPr/>
          <p:nvPr/>
        </p:nvSpPr>
        <p:spPr>
          <a:xfrm>
            <a:off x="4054769" y="3685083"/>
            <a:ext cx="5647343" cy="72967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D.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Referensi</a:t>
            </a:r>
            <a:endParaRPr lang="en-US" dirty="0"/>
          </a:p>
          <a:p>
            <a:pPr algn="ctr"/>
            <a:r>
              <a:rPr lang="en-US" dirty="0"/>
              <a:t>(Mendeley, Zotero, endnote, </a:t>
            </a:r>
            <a:r>
              <a:rPr lang="en-US" dirty="0" err="1"/>
              <a:t>citavi</a:t>
            </a:r>
            <a:r>
              <a:rPr lang="en-US" dirty="0"/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7A650A-64DB-4688-B5CB-25056D126A4F}"/>
              </a:ext>
            </a:extLst>
          </p:cNvPr>
          <p:cNvSpPr/>
          <p:nvPr/>
        </p:nvSpPr>
        <p:spPr>
          <a:xfrm>
            <a:off x="4054768" y="4459560"/>
            <a:ext cx="5623573" cy="108065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E. </a:t>
            </a:r>
            <a:r>
              <a:rPr lang="en-US" dirty="0" err="1"/>
              <a:t>Kaidah</a:t>
            </a:r>
            <a:r>
              <a:rPr lang="en-US" dirty="0"/>
              <a:t> </a:t>
            </a:r>
            <a:r>
              <a:rPr lang="en-US" dirty="0" err="1"/>
              <a:t>Substansi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judul</a:t>
            </a:r>
            <a:r>
              <a:rPr lang="en-US" dirty="0"/>
              <a:t>, </a:t>
            </a:r>
            <a:r>
              <a:rPr lang="en-US" dirty="0" err="1"/>
              <a:t>abstrak</a:t>
            </a:r>
            <a:r>
              <a:rPr lang="en-US" dirty="0"/>
              <a:t>, </a:t>
            </a:r>
            <a:r>
              <a:rPr lang="en-US" dirty="0" err="1"/>
              <a:t>pendahuluan</a:t>
            </a:r>
            <a:r>
              <a:rPr lang="en-US" dirty="0"/>
              <a:t>,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pembahasan</a:t>
            </a:r>
            <a:r>
              <a:rPr lang="en-US" dirty="0"/>
              <a:t>, </a:t>
            </a:r>
            <a:r>
              <a:rPr lang="en-US" dirty="0" err="1"/>
              <a:t>kesimpulan</a:t>
            </a:r>
            <a:r>
              <a:rPr lang="en-US" dirty="0"/>
              <a:t> dan saran)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C35665-5478-4A36-A198-852B7FBC77C4}"/>
              </a:ext>
            </a:extLst>
          </p:cNvPr>
          <p:cNvSpPr/>
          <p:nvPr/>
        </p:nvSpPr>
        <p:spPr>
          <a:xfrm>
            <a:off x="4002013" y="5591381"/>
            <a:ext cx="5647344" cy="5357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F. </a:t>
            </a:r>
            <a:r>
              <a:rPr lang="en-US" dirty="0" err="1"/>
              <a:t>Pengecekan</a:t>
            </a:r>
            <a:r>
              <a:rPr lang="en-US" dirty="0"/>
              <a:t> Tata Bahasa (Grammarly)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5F7056-ABB8-4CE0-8595-433770828B62}"/>
              </a:ext>
            </a:extLst>
          </p:cNvPr>
          <p:cNvSpPr/>
          <p:nvPr/>
        </p:nvSpPr>
        <p:spPr>
          <a:xfrm>
            <a:off x="9818231" y="27208"/>
            <a:ext cx="2316951" cy="13203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(Science Metrics)</a:t>
            </a:r>
          </a:p>
          <a:p>
            <a:pPr algn="ctr"/>
            <a:r>
              <a:rPr lang="en-US" dirty="0"/>
              <a:t>Google, Scholar, Scopus, </a:t>
            </a:r>
            <a:r>
              <a:rPr lang="en-US" dirty="0" err="1"/>
              <a:t>Sinta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5598E5-8B10-4518-BA04-6CB398ED90F5}"/>
              </a:ext>
            </a:extLst>
          </p:cNvPr>
          <p:cNvSpPr/>
          <p:nvPr/>
        </p:nvSpPr>
        <p:spPr>
          <a:xfrm>
            <a:off x="9915024" y="3229664"/>
            <a:ext cx="2142837" cy="5357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Artikel</a:t>
            </a:r>
            <a:r>
              <a:rPr lang="en-US" sz="24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B21159-7CB2-4D30-BA31-667A1B166E02}"/>
              </a:ext>
            </a:extLst>
          </p:cNvPr>
          <p:cNvSpPr/>
          <p:nvPr/>
        </p:nvSpPr>
        <p:spPr>
          <a:xfrm>
            <a:off x="10010695" y="4143943"/>
            <a:ext cx="2013527" cy="114530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Review / Editing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737C3-D094-43F4-96BF-B89FA9CFE273}"/>
              </a:ext>
            </a:extLst>
          </p:cNvPr>
          <p:cNvSpPr/>
          <p:nvPr/>
        </p:nvSpPr>
        <p:spPr>
          <a:xfrm>
            <a:off x="10127670" y="5894236"/>
            <a:ext cx="1976581" cy="55418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Manuskrip</a:t>
            </a:r>
            <a:r>
              <a:rPr lang="en-US" sz="24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4E0EF5-7EEA-4127-B8E3-8C1E9F73C225}"/>
              </a:ext>
            </a:extLst>
          </p:cNvPr>
          <p:cNvSpPr/>
          <p:nvPr/>
        </p:nvSpPr>
        <p:spPr>
          <a:xfrm>
            <a:off x="9938649" y="1802816"/>
            <a:ext cx="2100624" cy="103447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Promosi</a:t>
            </a:r>
            <a:endParaRPr lang="en-US" dirty="0"/>
          </a:p>
          <a:p>
            <a:pPr algn="ctr"/>
            <a:r>
              <a:rPr lang="en-US" dirty="0"/>
              <a:t>(</a:t>
            </a:r>
            <a:r>
              <a:rPr lang="en-US" dirty="0" err="1"/>
              <a:t>Researce</a:t>
            </a:r>
            <a:r>
              <a:rPr lang="en-US" dirty="0"/>
              <a:t> Gate, Academia Edu)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8EC23DC-C538-48AF-88D2-E3FEA9DBB1E6}"/>
              </a:ext>
            </a:extLst>
          </p:cNvPr>
          <p:cNvSpPr/>
          <p:nvPr/>
        </p:nvSpPr>
        <p:spPr>
          <a:xfrm>
            <a:off x="3851550" y="0"/>
            <a:ext cx="5966684" cy="697557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2EC875B-9B88-44B9-8552-393B3B2BDBB7}"/>
              </a:ext>
            </a:extLst>
          </p:cNvPr>
          <p:cNvSpPr/>
          <p:nvPr/>
        </p:nvSpPr>
        <p:spPr>
          <a:xfrm>
            <a:off x="9678341" y="5986614"/>
            <a:ext cx="383436" cy="48564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1882D5B6-1238-405F-A40D-D171C2729055}"/>
              </a:ext>
            </a:extLst>
          </p:cNvPr>
          <p:cNvSpPr/>
          <p:nvPr/>
        </p:nvSpPr>
        <p:spPr>
          <a:xfrm>
            <a:off x="10718790" y="5400236"/>
            <a:ext cx="286327" cy="307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691402F1-2918-4A1D-9194-DE77A23C9701}"/>
              </a:ext>
            </a:extLst>
          </p:cNvPr>
          <p:cNvSpPr/>
          <p:nvPr/>
        </p:nvSpPr>
        <p:spPr>
          <a:xfrm>
            <a:off x="10749729" y="3762479"/>
            <a:ext cx="286327" cy="307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95635374-4913-418A-9395-58102B469D5E}"/>
              </a:ext>
            </a:extLst>
          </p:cNvPr>
          <p:cNvSpPr/>
          <p:nvPr/>
        </p:nvSpPr>
        <p:spPr>
          <a:xfrm>
            <a:off x="10789939" y="2875499"/>
            <a:ext cx="286327" cy="307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83A2ACDC-B77C-47EB-BE17-8EF6C9066220}"/>
              </a:ext>
            </a:extLst>
          </p:cNvPr>
          <p:cNvSpPr/>
          <p:nvPr/>
        </p:nvSpPr>
        <p:spPr>
          <a:xfrm>
            <a:off x="10809935" y="1421884"/>
            <a:ext cx="286327" cy="3071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8967A44-4D7A-4E22-BC32-6A116180974A}"/>
              </a:ext>
            </a:extLst>
          </p:cNvPr>
          <p:cNvSpPr/>
          <p:nvPr/>
        </p:nvSpPr>
        <p:spPr>
          <a:xfrm>
            <a:off x="2506135" y="240831"/>
            <a:ext cx="880533" cy="29445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D222419-8F8D-428F-B1E6-53278F11E394}"/>
              </a:ext>
            </a:extLst>
          </p:cNvPr>
          <p:cNvSpPr/>
          <p:nvPr/>
        </p:nvSpPr>
        <p:spPr>
          <a:xfrm>
            <a:off x="6770077" y="593244"/>
            <a:ext cx="221831" cy="310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E4766EE-27D2-463E-A960-C6C7279C82BA}"/>
              </a:ext>
            </a:extLst>
          </p:cNvPr>
          <p:cNvSpPr/>
          <p:nvPr/>
        </p:nvSpPr>
        <p:spPr>
          <a:xfrm>
            <a:off x="193962" y="2129377"/>
            <a:ext cx="3565237" cy="21064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MANAJEMEN PUBLIKASI ILMIAH </a:t>
            </a:r>
          </a:p>
        </p:txBody>
      </p:sp>
    </p:spTree>
    <p:extLst>
      <p:ext uri="{BB962C8B-B14F-4D97-AF65-F5344CB8AC3E}">
        <p14:creationId xmlns:p14="http://schemas.microsoft.com/office/powerpoint/2010/main" val="17330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15C25-D351-20A1-3F5D-B2388210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ISU/TEMA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184230-6D97-B29D-ECF3-40C470F05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1338942"/>
            <a:ext cx="5519056" cy="527957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A879AE-68E6-A00C-E904-55D386256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9" y="950761"/>
            <a:ext cx="6139542" cy="55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9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2992-BF59-066C-B9A1-10B8EB12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6"/>
            <a:ext cx="11342914" cy="919388"/>
          </a:xfrm>
        </p:spPr>
        <p:txBody>
          <a:bodyPr/>
          <a:lstStyle/>
          <a:p>
            <a:r>
              <a:rPr lang="en-US" b="1" dirty="0"/>
              <a:t>Title/</a:t>
            </a:r>
            <a:r>
              <a:rPr lang="en-US" b="1" dirty="0" err="1"/>
              <a:t>judul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713971-78FF-CEC4-0866-E696DB4A8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99" y="1284514"/>
            <a:ext cx="11908971" cy="5453743"/>
          </a:xfrm>
        </p:spPr>
      </p:pic>
    </p:spTree>
    <p:extLst>
      <p:ext uri="{BB962C8B-B14F-4D97-AF65-F5344CB8AC3E}">
        <p14:creationId xmlns:p14="http://schemas.microsoft.com/office/powerpoint/2010/main" val="2870267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FC229-2203-D113-3008-6919FD13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C78666-4567-9E77-3A61-86305DDA9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43" y="261257"/>
            <a:ext cx="11593286" cy="5915706"/>
          </a:xfrm>
        </p:spPr>
      </p:pic>
    </p:spTree>
    <p:extLst>
      <p:ext uri="{BB962C8B-B14F-4D97-AF65-F5344CB8AC3E}">
        <p14:creationId xmlns:p14="http://schemas.microsoft.com/office/powerpoint/2010/main" val="53426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3827-A346-6136-CD24-2E197BF1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A5820C-596D-0AAE-3E54-3E9BD33B2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4" y="261257"/>
            <a:ext cx="11527972" cy="6389913"/>
          </a:xfrm>
        </p:spPr>
      </p:pic>
    </p:spTree>
    <p:extLst>
      <p:ext uri="{BB962C8B-B14F-4D97-AF65-F5344CB8AC3E}">
        <p14:creationId xmlns:p14="http://schemas.microsoft.com/office/powerpoint/2010/main" val="359718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559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Garamond Pro Bold</vt:lpstr>
      <vt:lpstr>Agency FB</vt:lpstr>
      <vt:lpstr>Arial</vt:lpstr>
      <vt:lpstr>Arial Narrow</vt:lpstr>
      <vt:lpstr>Calibri</vt:lpstr>
      <vt:lpstr>Calibri Light</vt:lpstr>
      <vt:lpstr>Inter-Regular</vt:lpstr>
      <vt:lpstr>Playfair Display</vt:lpstr>
      <vt:lpstr>Times New Roman</vt:lpstr>
      <vt:lpstr>Wingdings</vt:lpstr>
      <vt:lpstr>Office Theme</vt:lpstr>
      <vt:lpstr>TEMA/TITLE/ABSTRACT/INTRODUCTION</vt:lpstr>
      <vt:lpstr>PowerPoint Presentation</vt:lpstr>
      <vt:lpstr>Mengenal Belantara Jurnal</vt:lpstr>
      <vt:lpstr>MANAJEMEN PUBLIKASI </vt:lpstr>
      <vt:lpstr>PowerPoint Presentation</vt:lpstr>
      <vt:lpstr>ISU/TEMA</vt:lpstr>
      <vt:lpstr>Title/judul</vt:lpstr>
      <vt:lpstr>PowerPoint Presentation</vt:lpstr>
      <vt:lpstr>PowerPoint Presentation</vt:lpstr>
      <vt:lpstr>PowerPoint Presentation</vt:lpstr>
      <vt:lpstr>TITLE/JUDUL</vt:lpstr>
      <vt:lpstr>PowerPoint Presentation</vt:lpstr>
      <vt:lpstr>ABSTRACT DAN KEYWORDS</vt:lpstr>
      <vt:lpstr>ABSTRACT</vt:lpstr>
      <vt:lpstr>PowerPoint Presentation</vt:lpstr>
      <vt:lpstr>JUDUL PENELITIAN</vt:lpstr>
      <vt:lpstr>ABSTRACT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novita tresiana</dc:creator>
  <cp:lastModifiedBy>novita tresiana</cp:lastModifiedBy>
  <cp:revision>6</cp:revision>
  <dcterms:created xsi:type="dcterms:W3CDTF">2023-10-27T16:05:03Z</dcterms:created>
  <dcterms:modified xsi:type="dcterms:W3CDTF">2023-10-28T06:07:58Z</dcterms:modified>
</cp:coreProperties>
</file>