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61" r:id="rId5"/>
    <p:sldId id="267" r:id="rId6"/>
    <p:sldId id="259" r:id="rId7"/>
    <p:sldId id="260" r:id="rId8"/>
    <p:sldId id="268" r:id="rId9"/>
    <p:sldId id="269" r:id="rId10"/>
    <p:sldId id="270" r:id="rId11"/>
    <p:sldId id="262" r:id="rId12"/>
    <p:sldId id="264" r:id="rId13"/>
    <p:sldId id="271" r:id="rId14"/>
    <p:sldId id="263" r:id="rId15"/>
    <p:sldId id="265"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Tanpa Gaya, Tanpa Kis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Gaya Medium 1 - Akse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d-ID"/>
              <a:t>Klik untuk mengedit gaya judul Master</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F548E459-B10D-42C9-A6EE-0706A066E91E}" type="datetimeFigureOut">
              <a:rPr lang="en-US" smtClean="0"/>
              <a:t>22-Feb-23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777240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F548E459-B10D-42C9-A6EE-0706A066E91E}" type="datetimeFigureOut">
              <a:rPr lang="en-US" smtClean="0"/>
              <a:t>22-Feb-23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520741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33384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d-ID"/>
              <a:t>Klik untuk mengedit gaya judul Master</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F548E459-B10D-42C9-A6EE-0706A066E91E}" type="datetimeFigureOut">
              <a:rPr lang="en-US" smtClean="0"/>
              <a:t>22-Feb-23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155029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d-ID"/>
              <a:t>Klik untuk mengedit gaya judul Master</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085945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d-ID"/>
              <a:t>Klik untuk mengedit gaya judul Master</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73678016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d-ID"/>
              <a:t>Klik untuk mengedit gaya judul Master</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5125305" y="1488985"/>
            <a:ext cx="6264350" cy="1696853"/>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118447" y="4351687"/>
            <a:ext cx="6265588" cy="1704060"/>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97588121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F548E459-B10D-42C9-A6EE-0706A066E91E}" type="datetimeFigureOut">
              <a:rPr lang="en-US" smtClean="0"/>
              <a:t>22-Feb-23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19719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804042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d-ID"/>
              <a:t>Klik untuk mengedit gaya judul Master</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22-Feb-23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53878184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d-ID"/>
              <a:t>Klik untuk mengedit gaya judul Master</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a:xfrm>
            <a:off x="804672" y="320040"/>
            <a:ext cx="3657600" cy="320040"/>
          </a:xfrm>
        </p:spPr>
        <p:txBody>
          <a:bodyPr/>
          <a:lstStyle/>
          <a:p>
            <a:fld id="{F548E459-B10D-42C9-A6EE-0706A066E91E}" type="datetimeFigureOut">
              <a:rPr lang="en-US" smtClean="0"/>
              <a:t>22-Feb-23</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88390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F548E459-B10D-42C9-A6EE-0706A066E91E}" type="datetimeFigureOut">
              <a:rPr lang="en-US" smtClean="0"/>
              <a:t>22-Feb-23</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B2D46A6-6D89-4E98-8774-21C9F7EB1264}" type="slidenum">
              <a:rPr lang="en-US" smtClean="0"/>
              <a:t>‹#›</a:t>
            </a:fld>
            <a:endParaRPr lang="en-US"/>
          </a:p>
        </p:txBody>
      </p:sp>
    </p:spTree>
    <p:extLst>
      <p:ext uri="{BB962C8B-B14F-4D97-AF65-F5344CB8AC3E}">
        <p14:creationId xmlns:p14="http://schemas.microsoft.com/office/powerpoint/2010/main" val="379758037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29EDB9A-9774-4283-87FA-ED883F8684A7}"/>
              </a:ext>
            </a:extLst>
          </p:cNvPr>
          <p:cNvSpPr>
            <a:spLocks noGrp="1"/>
          </p:cNvSpPr>
          <p:nvPr>
            <p:ph type="ctrTitle"/>
          </p:nvPr>
        </p:nvSpPr>
        <p:spPr/>
        <p:txBody>
          <a:bodyPr/>
          <a:lstStyle/>
          <a:p>
            <a:r>
              <a:rPr lang="id-ID" dirty="0"/>
              <a:t>SISTEM POLITIK INDONESIA</a:t>
            </a:r>
            <a:endParaRPr lang="en-US" dirty="0"/>
          </a:p>
        </p:txBody>
      </p:sp>
      <p:sp>
        <p:nvSpPr>
          <p:cNvPr id="3" name="Subjudul 2">
            <a:extLst>
              <a:ext uri="{FF2B5EF4-FFF2-40B4-BE49-F238E27FC236}">
                <a16:creationId xmlns:a16="http://schemas.microsoft.com/office/drawing/2014/main" id="{AF4CC29E-8906-46D4-85C3-E2F16A8566EF}"/>
              </a:ext>
            </a:extLst>
          </p:cNvPr>
          <p:cNvSpPr>
            <a:spLocks noGrp="1"/>
          </p:cNvSpPr>
          <p:nvPr>
            <p:ph type="subTitle" idx="1"/>
          </p:nvPr>
        </p:nvSpPr>
        <p:spPr/>
        <p:txBody>
          <a:bodyPr/>
          <a:lstStyle/>
          <a:p>
            <a:r>
              <a:rPr lang="id-ID" dirty="0"/>
              <a:t>PENGANTAR</a:t>
            </a:r>
            <a:endParaRPr lang="en-US" dirty="0"/>
          </a:p>
        </p:txBody>
      </p:sp>
    </p:spTree>
    <p:extLst>
      <p:ext uri="{BB962C8B-B14F-4D97-AF65-F5344CB8AC3E}">
        <p14:creationId xmlns:p14="http://schemas.microsoft.com/office/powerpoint/2010/main" val="912645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Kajian 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118442" y="1260320"/>
            <a:ext cx="6281873" cy="1301838"/>
          </a:xfrm>
        </p:spPr>
        <p:txBody>
          <a:bodyPr>
            <a:normAutofit/>
          </a:bodyPr>
          <a:lstStyle/>
          <a:p>
            <a:pPr algn="just">
              <a:lnSpc>
                <a:spcPct val="107000"/>
              </a:lnSpc>
              <a:spcBef>
                <a:spcPts val="0"/>
              </a:spcBef>
              <a:spcAft>
                <a:spcPts val="800"/>
              </a:spcAft>
            </a:pPr>
            <a:r>
              <a:rPr lang="id-ID" dirty="0">
                <a:latin typeface="Times New Roman" panose="02020603050405020304" pitchFamily="18" charset="0"/>
                <a:ea typeface="Calibri" panose="020F0502020204030204" pitchFamily="34" charset="0"/>
                <a:cs typeface="Arial" panose="020B0604020202020204" pitchFamily="34" charset="0"/>
              </a:rPr>
              <a:t>T</a:t>
            </a:r>
            <a:r>
              <a:rPr lang="id-ID" sz="1800" dirty="0">
                <a:effectLst/>
                <a:latin typeface="Times New Roman" panose="02020603050405020304" pitchFamily="18" charset="0"/>
                <a:ea typeface="Calibri" panose="020F0502020204030204" pitchFamily="34" charset="0"/>
                <a:cs typeface="Arial" panose="020B0604020202020204" pitchFamily="34" charset="0"/>
              </a:rPr>
              <a:t>eori ilmu politik, meliputi teori politik dan sejarah perkembangan ide-ide politik;</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118442" y="2292775"/>
            <a:ext cx="6281873" cy="207490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lembaga-lembaga politik, meliputi UUD, pemerintahan nasional, pemda dan lokal, fungsi ekonomi dan sosial pemerintah dan perbandingan lembaga-lembaga politik;</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118443" y="3688221"/>
            <a:ext cx="6281873" cy="2456441"/>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partai politik, meliputi organisasi kemasyarakatan, pendapat umum, partisipasi warga negara dalam pemerintahan dan administrasi; hubungan internasional, meliputi politik internasional, organisasi internasional, administrasi internasional, dan hukum internasional.</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4546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4 Asumsi Politik (Andrew </a:t>
            </a:r>
            <a:r>
              <a:rPr lang="id-ID" dirty="0" err="1"/>
              <a:t>Heywood</a:t>
            </a:r>
            <a:r>
              <a:rPr lang="id-ID" dirty="0"/>
              <a:t>)</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118447" y="803187"/>
            <a:ext cx="6281873" cy="587464"/>
          </a:xfrm>
        </p:spPr>
        <p:txBody>
          <a:bodyPr/>
          <a:lstStyle/>
          <a:p>
            <a:r>
              <a:rPr lang="id-ID" sz="1800" dirty="0">
                <a:effectLst/>
                <a:latin typeface="Times New Roman" panose="02020603050405020304" pitchFamily="18" charset="0"/>
                <a:ea typeface="Calibri" panose="020F0502020204030204" pitchFamily="34" charset="0"/>
              </a:rPr>
              <a:t>Politik sebagai seni pemerintahan, </a:t>
            </a:r>
            <a:endParaRPr lang="en-US"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118443" y="1354095"/>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dirty="0">
                <a:latin typeface="Times New Roman" panose="02020603050405020304" pitchFamily="18" charset="0"/>
                <a:ea typeface="Calibri" panose="020F0502020204030204" pitchFamily="34" charset="0"/>
              </a:rPr>
              <a:t>Politik sebagai Hubungan Publik</a:t>
            </a:r>
            <a:endParaRPr lang="en-US"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118443" y="1906997"/>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dirty="0">
                <a:latin typeface="Times New Roman" panose="02020603050405020304" pitchFamily="18" charset="0"/>
                <a:ea typeface="Calibri" panose="020F0502020204030204" pitchFamily="34" charset="0"/>
              </a:rPr>
              <a:t>Politik sebagai </a:t>
            </a:r>
            <a:r>
              <a:rPr lang="id-ID" sz="1800" dirty="0">
                <a:effectLst/>
                <a:latin typeface="Times New Roman" panose="02020603050405020304" pitchFamily="18" charset="0"/>
                <a:ea typeface="Calibri" panose="020F0502020204030204" pitchFamily="34" charset="0"/>
              </a:rPr>
              <a:t>kompromi dan konsensus</a:t>
            </a:r>
            <a:endParaRPr lang="en-US" dirty="0"/>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5118444" y="2345331"/>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dirty="0">
                <a:latin typeface="Times New Roman" panose="02020603050405020304" pitchFamily="18" charset="0"/>
                <a:ea typeface="Calibri" panose="020F0502020204030204" pitchFamily="34" charset="0"/>
              </a:rPr>
              <a:t>Politik sebagai kekuasaan</a:t>
            </a:r>
            <a:endParaRPr lang="en-US" dirty="0"/>
          </a:p>
        </p:txBody>
      </p:sp>
    </p:spTree>
    <p:extLst>
      <p:ext uri="{BB962C8B-B14F-4D97-AF65-F5344CB8AC3E}">
        <p14:creationId xmlns:p14="http://schemas.microsoft.com/office/powerpoint/2010/main" val="1637218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Sistem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118447" y="803186"/>
            <a:ext cx="6281873" cy="1175895"/>
          </a:xfrm>
        </p:spPr>
        <p:txBody>
          <a:bodyPr>
            <a:normAutofit/>
          </a:bodyPr>
          <a:lstStyle/>
          <a:p>
            <a:r>
              <a:rPr lang="id-ID" sz="1800" dirty="0">
                <a:effectLst/>
                <a:latin typeface="Times New Roman" panose="02020603050405020304" pitchFamily="18" charset="0"/>
                <a:ea typeface="Calibri" panose="020F0502020204030204" pitchFamily="34" charset="0"/>
              </a:rPr>
              <a:t>sistem politik adalah sistem yang berupaya mengalokasikan nilai-nilai di tengah masyarakat secara </a:t>
            </a:r>
            <a:r>
              <a:rPr lang="id-ID" sz="1800" dirty="0" err="1">
                <a:effectLst/>
                <a:latin typeface="Times New Roman" panose="02020603050405020304" pitchFamily="18" charset="0"/>
                <a:ea typeface="Calibri" panose="020F0502020204030204" pitchFamily="34" charset="0"/>
              </a:rPr>
              <a:t>otoritatif</a:t>
            </a:r>
            <a:r>
              <a:rPr lang="id-ID" sz="1800" dirty="0">
                <a:effectLst/>
                <a:latin typeface="Times New Roman" panose="02020603050405020304" pitchFamily="18" charset="0"/>
                <a:ea typeface="Calibri" panose="020F0502020204030204" pitchFamily="34" charset="0"/>
              </a:rPr>
              <a:t>.</a:t>
            </a:r>
            <a:endParaRPr lang="en-US"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021496" y="1979083"/>
            <a:ext cx="6281873" cy="1178719"/>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Sistem politik adalah kesatuan (kolektivitas) seperangkat struktur politik yang memiliki fungsi </a:t>
            </a:r>
            <a:r>
              <a:rPr lang="id-ID" sz="1800" dirty="0" err="1">
                <a:effectLst/>
                <a:latin typeface="Times New Roman" panose="02020603050405020304" pitchFamily="18" charset="0"/>
                <a:ea typeface="Calibri" panose="020F0502020204030204" pitchFamily="34" charset="0"/>
              </a:rPr>
              <a:t>masing</a:t>
            </a:r>
            <a:r>
              <a:rPr lang="id-ID" sz="1800" dirty="0">
                <a:effectLst/>
                <a:latin typeface="Times New Roman" panose="02020603050405020304" pitchFamily="18" charset="0"/>
                <a:ea typeface="Calibri" panose="020F0502020204030204" pitchFamily="34" charset="0"/>
              </a:rPr>
              <a:t>- </a:t>
            </a:r>
            <a:r>
              <a:rPr lang="id-ID" sz="1800" dirty="0" err="1">
                <a:effectLst/>
                <a:latin typeface="Times New Roman" panose="02020603050405020304" pitchFamily="18" charset="0"/>
                <a:ea typeface="Calibri" panose="020F0502020204030204" pitchFamily="34" charset="0"/>
              </a:rPr>
              <a:t>masing</a:t>
            </a:r>
            <a:r>
              <a:rPr lang="id-ID" sz="1800" dirty="0">
                <a:effectLst/>
                <a:latin typeface="Times New Roman" panose="02020603050405020304" pitchFamily="18" charset="0"/>
                <a:ea typeface="Calibri" panose="020F0502020204030204" pitchFamily="34" charset="0"/>
              </a:rPr>
              <a:t> untuk mencapai tujuan negara. </a:t>
            </a:r>
            <a:endParaRPr lang="en-US"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021496" y="3157803"/>
            <a:ext cx="6281873" cy="2052370"/>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sistem politik dipandang sebagai sebuah organisme hidup yang mencukupi kebutuhan hidupnya sendiri, mengalami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proses, </a:t>
            </a:r>
            <a:r>
              <a:rPr lang="id-ID" sz="1800" dirty="0" err="1">
                <a:effectLst/>
                <a:latin typeface="Times New Roman" panose="02020603050405020304" pitchFamily="18" charset="0"/>
                <a:ea typeface="Calibri" panose="020F0502020204030204" pitchFamily="34" charset="0"/>
              </a:rPr>
              <a:t>output</a:t>
            </a:r>
            <a:r>
              <a:rPr lang="id-ID" sz="1800" dirty="0">
                <a:effectLst/>
                <a:latin typeface="Times New Roman" panose="02020603050405020304" pitchFamily="18" charset="0"/>
                <a:ea typeface="Calibri" panose="020F0502020204030204" pitchFamily="34" charset="0"/>
              </a:rPr>
              <a:t>, dan dikembalikan sebagai </a:t>
            </a:r>
            <a:r>
              <a:rPr lang="id-ID" sz="1800" dirty="0" err="1">
                <a:effectLst/>
                <a:latin typeface="Times New Roman" panose="02020603050405020304" pitchFamily="18" charset="0"/>
                <a:ea typeface="Calibri" panose="020F0502020204030204" pitchFamily="34" charset="0"/>
              </a:rPr>
              <a:t>feedback</a:t>
            </a:r>
            <a:r>
              <a:rPr lang="id-ID" sz="1800" dirty="0">
                <a:effectLst/>
                <a:latin typeface="Times New Roman" panose="02020603050405020304" pitchFamily="18" charset="0"/>
                <a:ea typeface="Calibri" panose="020F0502020204030204" pitchFamily="34" charset="0"/>
              </a:rPr>
              <a:t> kepada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merespons dan kembali menjadi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ke dalam sistem politik.</a:t>
            </a:r>
            <a:endParaRPr lang="en-US" dirty="0"/>
          </a:p>
        </p:txBody>
      </p:sp>
    </p:spTree>
    <p:extLst>
      <p:ext uri="{BB962C8B-B14F-4D97-AF65-F5344CB8AC3E}">
        <p14:creationId xmlns:p14="http://schemas.microsoft.com/office/powerpoint/2010/main" val="1433420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1CFF24A-B58F-4C0E-8F97-14EA457A200B}"/>
              </a:ext>
            </a:extLst>
          </p:cNvPr>
          <p:cNvSpPr txBox="1">
            <a:spLocks noChangeArrowheads="1"/>
          </p:cNvSpPr>
          <p:nvPr/>
        </p:nvSpPr>
        <p:spPr>
          <a:xfrm>
            <a:off x="1981200" y="274638"/>
            <a:ext cx="8229600" cy="1143000"/>
          </a:xfrm>
          <a:prstGeom prst="rect">
            <a:avLst/>
          </a:prstGeom>
        </p:spPr>
        <p:txBody>
          <a:bodyPr>
            <a:normAutofit fontScale="97500"/>
          </a:bodyPr>
          <a:lstStyle/>
          <a:p>
            <a:pPr algn="ctr">
              <a:defRPr/>
            </a:pPr>
            <a:r>
              <a:rPr lang="en-US" sz="4400" b="1" dirty="0" err="1">
                <a:solidFill>
                  <a:srgbClr val="00B050"/>
                </a:solidFill>
                <a:effectLst>
                  <a:outerShdw blurRad="38100" dist="38100" dir="2700000" algn="tl">
                    <a:srgbClr val="000000"/>
                  </a:outerShdw>
                </a:effectLst>
                <a:latin typeface="+mj-lt"/>
                <a:ea typeface="+mj-ea"/>
                <a:cs typeface="+mj-cs"/>
              </a:rPr>
              <a:t>Bagan</a:t>
            </a:r>
            <a:r>
              <a:rPr lang="en-US" sz="4400" b="1" dirty="0">
                <a:solidFill>
                  <a:srgbClr val="00B050"/>
                </a:solidFill>
                <a:effectLst>
                  <a:outerShdw blurRad="38100" dist="38100" dir="2700000" algn="tl">
                    <a:srgbClr val="000000"/>
                  </a:outerShdw>
                </a:effectLst>
                <a:latin typeface="+mj-lt"/>
                <a:ea typeface="+mj-ea"/>
                <a:cs typeface="+mj-cs"/>
              </a:rPr>
              <a:t> </a:t>
            </a:r>
            <a:r>
              <a:rPr lang="en-US" sz="4400" b="1" dirty="0" err="1">
                <a:solidFill>
                  <a:srgbClr val="00B050"/>
                </a:solidFill>
                <a:effectLst>
                  <a:outerShdw blurRad="38100" dist="38100" dir="2700000" algn="tl">
                    <a:srgbClr val="000000"/>
                  </a:outerShdw>
                </a:effectLst>
                <a:latin typeface="+mj-lt"/>
                <a:ea typeface="+mj-ea"/>
                <a:cs typeface="+mj-cs"/>
              </a:rPr>
              <a:t>Sistem</a:t>
            </a:r>
            <a:r>
              <a:rPr lang="en-US" sz="4400" b="1" dirty="0">
                <a:solidFill>
                  <a:srgbClr val="00B050"/>
                </a:solidFill>
                <a:effectLst>
                  <a:outerShdw blurRad="38100" dist="38100" dir="2700000" algn="tl">
                    <a:srgbClr val="000000"/>
                  </a:outerShdw>
                </a:effectLst>
                <a:latin typeface="+mj-lt"/>
                <a:ea typeface="+mj-ea"/>
                <a:cs typeface="+mj-cs"/>
              </a:rPr>
              <a:t> </a:t>
            </a:r>
            <a:r>
              <a:rPr lang="en-US" sz="4400" b="1">
                <a:solidFill>
                  <a:srgbClr val="00B050"/>
                </a:solidFill>
                <a:effectLst>
                  <a:outerShdw blurRad="38100" dist="38100" dir="2700000" algn="tl">
                    <a:srgbClr val="000000"/>
                  </a:outerShdw>
                </a:effectLst>
                <a:latin typeface="+mj-lt"/>
                <a:ea typeface="+mj-ea"/>
                <a:cs typeface="+mj-cs"/>
              </a:rPr>
              <a:t>Politik</a:t>
            </a:r>
            <a:endParaRPr lang="en-US" sz="4400" b="1" dirty="0">
              <a:solidFill>
                <a:srgbClr val="00B050"/>
              </a:solidFill>
              <a:effectLst>
                <a:outerShdw blurRad="38100" dist="38100" dir="2700000" algn="tl">
                  <a:srgbClr val="000000"/>
                </a:outerShdw>
              </a:effectLst>
              <a:latin typeface="+mj-lt"/>
              <a:ea typeface="+mj-ea"/>
              <a:cs typeface="+mj-cs"/>
            </a:endParaRPr>
          </a:p>
        </p:txBody>
      </p:sp>
      <p:sp>
        <p:nvSpPr>
          <p:cNvPr id="12291" name="Slide Number Placeholder 5">
            <a:extLst>
              <a:ext uri="{FF2B5EF4-FFF2-40B4-BE49-F238E27FC236}">
                <a16:creationId xmlns:a16="http://schemas.microsoft.com/office/drawing/2014/main" id="{B7B853D4-476B-4838-895E-6AE8AE1F0DB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EDBFB6-A8EA-4B9C-801F-A52EB55465CA}" type="slidenum">
              <a:rPr lang="en-US" altLang="en-US"/>
              <a:pPr eaLnBrk="1" hangingPunct="1"/>
              <a:t>13</a:t>
            </a:fld>
            <a:endParaRPr lang="en-US" altLang="en-US"/>
          </a:p>
        </p:txBody>
      </p:sp>
      <p:sp>
        <p:nvSpPr>
          <p:cNvPr id="18436" name="Rectangle 4">
            <a:extLst>
              <a:ext uri="{FF2B5EF4-FFF2-40B4-BE49-F238E27FC236}">
                <a16:creationId xmlns:a16="http://schemas.microsoft.com/office/drawing/2014/main" id="{BC125E3C-3493-4383-ADD2-87C8B0D3791A}"/>
              </a:ext>
            </a:extLst>
          </p:cNvPr>
          <p:cNvSpPr>
            <a:spLocks noChangeArrowheads="1"/>
          </p:cNvSpPr>
          <p:nvPr/>
        </p:nvSpPr>
        <p:spPr bwMode="auto">
          <a:xfrm>
            <a:off x="4800600" y="2743200"/>
            <a:ext cx="2590800" cy="1676400"/>
          </a:xfrm>
          <a:prstGeom prst="rect">
            <a:avLst/>
          </a:prstGeom>
          <a:solidFill>
            <a:srgbClr val="000714"/>
          </a:solidFill>
          <a:ln w="9525">
            <a:solidFill>
              <a:schemeClr val="tx1"/>
            </a:solidFill>
            <a:miter lim="800000"/>
            <a:headEnd/>
            <a:tailEnd/>
          </a:ln>
        </p:spPr>
        <p:txBody>
          <a:bodyPr wrap="none" anchor="ctr"/>
          <a:lstStyle/>
          <a:p>
            <a:pPr algn="ctr">
              <a:defRPr/>
            </a:pPr>
            <a:r>
              <a:rPr lang="en-US" sz="2800" b="1" spc="-150" dirty="0" err="1">
                <a:solidFill>
                  <a:schemeClr val="bg1"/>
                </a:solidFill>
              </a:rPr>
              <a:t>Sistem</a:t>
            </a:r>
            <a:r>
              <a:rPr lang="en-US" sz="2800" b="1" spc="-150" dirty="0">
                <a:solidFill>
                  <a:schemeClr val="bg1"/>
                </a:solidFill>
              </a:rPr>
              <a:t> </a:t>
            </a:r>
            <a:r>
              <a:rPr lang="en-US" sz="2800" b="1" spc="-150" dirty="0" err="1">
                <a:solidFill>
                  <a:schemeClr val="bg1"/>
                </a:solidFill>
              </a:rPr>
              <a:t>Politik</a:t>
            </a:r>
            <a:endParaRPr lang="en-US" sz="2800" b="1" spc="-150" dirty="0">
              <a:solidFill>
                <a:schemeClr val="bg1"/>
              </a:solidFill>
            </a:endParaRPr>
          </a:p>
        </p:txBody>
      </p:sp>
      <p:sp>
        <p:nvSpPr>
          <p:cNvPr id="12293" name="Line 6">
            <a:extLst>
              <a:ext uri="{FF2B5EF4-FFF2-40B4-BE49-F238E27FC236}">
                <a16:creationId xmlns:a16="http://schemas.microsoft.com/office/drawing/2014/main" id="{9DB31527-7E95-457D-8C59-186DDED82442}"/>
              </a:ext>
            </a:extLst>
          </p:cNvPr>
          <p:cNvSpPr>
            <a:spLocks noChangeShapeType="1"/>
          </p:cNvSpPr>
          <p:nvPr/>
        </p:nvSpPr>
        <p:spPr bwMode="auto">
          <a:xfrm>
            <a:off x="7391400" y="35814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4" name="Line 7">
            <a:extLst>
              <a:ext uri="{FF2B5EF4-FFF2-40B4-BE49-F238E27FC236}">
                <a16:creationId xmlns:a16="http://schemas.microsoft.com/office/drawing/2014/main" id="{15FD001F-CF06-45BF-8073-F1FD83C184C5}"/>
              </a:ext>
            </a:extLst>
          </p:cNvPr>
          <p:cNvSpPr>
            <a:spLocks noChangeShapeType="1"/>
          </p:cNvSpPr>
          <p:nvPr/>
        </p:nvSpPr>
        <p:spPr bwMode="auto">
          <a:xfrm>
            <a:off x="2819400" y="4034857"/>
            <a:ext cx="1524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5" name="Line 8">
            <a:extLst>
              <a:ext uri="{FF2B5EF4-FFF2-40B4-BE49-F238E27FC236}">
                <a16:creationId xmlns:a16="http://schemas.microsoft.com/office/drawing/2014/main" id="{61DD16AC-7229-4989-A757-81992D6AA0AF}"/>
              </a:ext>
            </a:extLst>
          </p:cNvPr>
          <p:cNvSpPr>
            <a:spLocks noChangeShapeType="1"/>
          </p:cNvSpPr>
          <p:nvPr/>
        </p:nvSpPr>
        <p:spPr bwMode="auto">
          <a:xfrm>
            <a:off x="2699396" y="3124201"/>
            <a:ext cx="1524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40" name="Text Box 9">
            <a:extLst>
              <a:ext uri="{FF2B5EF4-FFF2-40B4-BE49-F238E27FC236}">
                <a16:creationId xmlns:a16="http://schemas.microsoft.com/office/drawing/2014/main" id="{64684253-70E3-4C9B-B981-0B7A9D56BA4F}"/>
              </a:ext>
            </a:extLst>
          </p:cNvPr>
          <p:cNvSpPr txBox="1">
            <a:spLocks noChangeArrowheads="1"/>
          </p:cNvSpPr>
          <p:nvPr/>
        </p:nvSpPr>
        <p:spPr bwMode="auto">
          <a:xfrm>
            <a:off x="7375526" y="3124201"/>
            <a:ext cx="1520609" cy="776431"/>
          </a:xfrm>
          <a:prstGeom prst="rect">
            <a:avLst/>
          </a:prstGeom>
          <a:noFill/>
          <a:ln w="9525">
            <a:noFill/>
            <a:miter lim="800000"/>
            <a:headEnd/>
            <a:tailEnd/>
          </a:ln>
        </p:spPr>
        <p:txBody>
          <a:bodyPr wrap="none">
            <a:spAutoFit/>
          </a:bodyPr>
          <a:lstStyle/>
          <a:p>
            <a:pPr>
              <a:lnSpc>
                <a:spcPct val="130000"/>
              </a:lnSpc>
              <a:defRPr/>
            </a:pPr>
            <a:r>
              <a:rPr lang="en-US" spc="-150"/>
              <a:t>Keputusan atau</a:t>
            </a:r>
          </a:p>
          <a:p>
            <a:pPr>
              <a:lnSpc>
                <a:spcPct val="130000"/>
              </a:lnSpc>
              <a:defRPr/>
            </a:pPr>
            <a:r>
              <a:rPr lang="en-US" spc="-150"/>
              <a:t>Kebijakan</a:t>
            </a:r>
          </a:p>
        </p:txBody>
      </p:sp>
      <p:sp>
        <p:nvSpPr>
          <p:cNvPr id="18441" name="Text Box 10">
            <a:extLst>
              <a:ext uri="{FF2B5EF4-FFF2-40B4-BE49-F238E27FC236}">
                <a16:creationId xmlns:a16="http://schemas.microsoft.com/office/drawing/2014/main" id="{01DA44BF-F834-4F1E-B740-11E5A0E3B17D}"/>
              </a:ext>
            </a:extLst>
          </p:cNvPr>
          <p:cNvSpPr txBox="1">
            <a:spLocks noChangeArrowheads="1"/>
          </p:cNvSpPr>
          <p:nvPr/>
        </p:nvSpPr>
        <p:spPr bwMode="auto">
          <a:xfrm>
            <a:off x="2870846" y="2674581"/>
            <a:ext cx="949299" cy="369332"/>
          </a:xfrm>
          <a:prstGeom prst="rect">
            <a:avLst/>
          </a:prstGeom>
          <a:noFill/>
          <a:ln w="9525">
            <a:noFill/>
            <a:miter lim="800000"/>
            <a:headEnd/>
            <a:tailEnd/>
          </a:ln>
        </p:spPr>
        <p:txBody>
          <a:bodyPr wrap="none">
            <a:spAutoFit/>
          </a:bodyPr>
          <a:lstStyle/>
          <a:p>
            <a:pPr>
              <a:defRPr/>
            </a:pPr>
            <a:r>
              <a:rPr lang="en-US" spc="-150" dirty="0" err="1"/>
              <a:t>Tuntutan</a:t>
            </a:r>
            <a:endParaRPr lang="en-US" spc="-150" dirty="0"/>
          </a:p>
        </p:txBody>
      </p:sp>
      <p:sp>
        <p:nvSpPr>
          <p:cNvPr id="18442" name="Text Box 12">
            <a:extLst>
              <a:ext uri="{FF2B5EF4-FFF2-40B4-BE49-F238E27FC236}">
                <a16:creationId xmlns:a16="http://schemas.microsoft.com/office/drawing/2014/main" id="{FB444B6B-C037-4624-89D6-6EBD446E72F7}"/>
              </a:ext>
            </a:extLst>
          </p:cNvPr>
          <p:cNvSpPr txBox="1">
            <a:spLocks noChangeArrowheads="1"/>
          </p:cNvSpPr>
          <p:nvPr/>
        </p:nvSpPr>
        <p:spPr bwMode="auto">
          <a:xfrm>
            <a:off x="2880371" y="3594101"/>
            <a:ext cx="1162050" cy="369887"/>
          </a:xfrm>
          <a:prstGeom prst="rect">
            <a:avLst/>
          </a:prstGeom>
          <a:noFill/>
          <a:ln w="9525">
            <a:noFill/>
            <a:miter lim="800000"/>
            <a:headEnd/>
            <a:tailEnd/>
          </a:ln>
        </p:spPr>
        <p:txBody>
          <a:bodyPr wrap="none">
            <a:spAutoFit/>
          </a:bodyPr>
          <a:lstStyle/>
          <a:p>
            <a:pPr>
              <a:defRPr/>
            </a:pPr>
            <a:r>
              <a:rPr lang="en-US" spc="-150"/>
              <a:t>Dukungan</a:t>
            </a:r>
          </a:p>
        </p:txBody>
      </p:sp>
      <p:sp>
        <p:nvSpPr>
          <p:cNvPr id="13" name="Text Box 13">
            <a:extLst>
              <a:ext uri="{FF2B5EF4-FFF2-40B4-BE49-F238E27FC236}">
                <a16:creationId xmlns:a16="http://schemas.microsoft.com/office/drawing/2014/main" id="{B85D31EC-B844-4475-81B8-5AF9BDDC148A}"/>
              </a:ext>
            </a:extLst>
          </p:cNvPr>
          <p:cNvSpPr txBox="1">
            <a:spLocks noChangeArrowheads="1"/>
          </p:cNvSpPr>
          <p:nvPr/>
        </p:nvSpPr>
        <p:spPr bwMode="auto">
          <a:xfrm rot="16200000">
            <a:off x="8970738" y="3232300"/>
            <a:ext cx="1162498" cy="461665"/>
          </a:xfrm>
          <a:prstGeom prst="rect">
            <a:avLst/>
          </a:prstGeom>
          <a:noFill/>
          <a:ln w="9525">
            <a:noFill/>
            <a:miter lim="800000"/>
            <a:headEnd/>
            <a:tailEnd/>
          </a:ln>
          <a:effectLst/>
        </p:spPr>
        <p:txBody>
          <a:bodyPr wrap="none">
            <a:spAutoFit/>
          </a:bodyPr>
          <a:lstStyle/>
          <a:p>
            <a:pPr>
              <a:defRPr/>
            </a:pPr>
            <a:r>
              <a:rPr lang="en-US" sz="2400" spc="-150">
                <a:effectLst>
                  <a:outerShdw blurRad="38100" dist="38100" dir="2700000" algn="tl">
                    <a:srgbClr val="FFFFFF"/>
                  </a:outerShdw>
                </a:effectLst>
              </a:rPr>
              <a:t>Outputs</a:t>
            </a:r>
          </a:p>
        </p:txBody>
      </p:sp>
      <p:sp>
        <p:nvSpPr>
          <p:cNvPr id="14" name="Text Box 14">
            <a:extLst>
              <a:ext uri="{FF2B5EF4-FFF2-40B4-BE49-F238E27FC236}">
                <a16:creationId xmlns:a16="http://schemas.microsoft.com/office/drawing/2014/main" id="{E2055169-6AED-48A7-8A78-94F4411DFD40}"/>
              </a:ext>
            </a:extLst>
          </p:cNvPr>
          <p:cNvSpPr txBox="1">
            <a:spLocks noChangeArrowheads="1"/>
          </p:cNvSpPr>
          <p:nvPr/>
        </p:nvSpPr>
        <p:spPr bwMode="auto">
          <a:xfrm rot="16200000">
            <a:off x="1510558" y="3235883"/>
            <a:ext cx="941283" cy="461665"/>
          </a:xfrm>
          <a:prstGeom prst="rect">
            <a:avLst/>
          </a:prstGeom>
          <a:noFill/>
          <a:ln w="9525">
            <a:noFill/>
            <a:miter lim="800000"/>
            <a:headEnd/>
            <a:tailEnd/>
          </a:ln>
          <a:effectLst/>
        </p:spPr>
        <p:txBody>
          <a:bodyPr wrap="none">
            <a:spAutoFit/>
          </a:bodyPr>
          <a:lstStyle/>
          <a:p>
            <a:pPr>
              <a:defRPr/>
            </a:pPr>
            <a:r>
              <a:rPr lang="en-US" sz="2400" spc="-150" dirty="0">
                <a:effectLst>
                  <a:outerShdw blurRad="38100" dist="38100" dir="2700000" algn="tl">
                    <a:srgbClr val="FFFFFF"/>
                  </a:outerShdw>
                </a:effectLst>
              </a:rPr>
              <a:t>Inputs</a:t>
            </a:r>
          </a:p>
        </p:txBody>
      </p:sp>
      <p:sp>
        <p:nvSpPr>
          <p:cNvPr id="12301" name="AutoShape 15">
            <a:extLst>
              <a:ext uri="{FF2B5EF4-FFF2-40B4-BE49-F238E27FC236}">
                <a16:creationId xmlns:a16="http://schemas.microsoft.com/office/drawing/2014/main" id="{5371DCC6-9C7C-40B6-B19F-699B4806FCD0}"/>
              </a:ext>
            </a:extLst>
          </p:cNvPr>
          <p:cNvSpPr>
            <a:spLocks/>
          </p:cNvSpPr>
          <p:nvPr/>
        </p:nvSpPr>
        <p:spPr bwMode="auto">
          <a:xfrm rot="5400000">
            <a:off x="5753100" y="1485900"/>
            <a:ext cx="838200" cy="6705600"/>
          </a:xfrm>
          <a:prstGeom prst="rightBracket">
            <a:avLst>
              <a:gd name="adj" fmla="val 66667"/>
            </a:avLst>
          </a:pr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Georgia" panose="02040502050405020303" pitchFamily="18" charset="0"/>
            </a:endParaRPr>
          </a:p>
        </p:txBody>
      </p:sp>
      <p:sp>
        <p:nvSpPr>
          <p:cNvPr id="16" name="Text Box 16">
            <a:extLst>
              <a:ext uri="{FF2B5EF4-FFF2-40B4-BE49-F238E27FC236}">
                <a16:creationId xmlns:a16="http://schemas.microsoft.com/office/drawing/2014/main" id="{55BCF09D-EE76-4177-A424-6C85130992C4}"/>
              </a:ext>
            </a:extLst>
          </p:cNvPr>
          <p:cNvSpPr txBox="1">
            <a:spLocks noChangeArrowheads="1"/>
          </p:cNvSpPr>
          <p:nvPr/>
        </p:nvSpPr>
        <p:spPr bwMode="auto">
          <a:xfrm>
            <a:off x="5246688" y="5216526"/>
            <a:ext cx="1852612" cy="461963"/>
          </a:xfrm>
          <a:prstGeom prst="rect">
            <a:avLst/>
          </a:prstGeom>
          <a:noFill/>
          <a:ln w="9525">
            <a:noFill/>
            <a:miter lim="800000"/>
            <a:headEnd/>
            <a:tailEnd/>
          </a:ln>
          <a:effectLst/>
        </p:spPr>
        <p:txBody>
          <a:bodyPr wrap="none">
            <a:spAutoFit/>
          </a:bodyPr>
          <a:lstStyle/>
          <a:p>
            <a:pPr>
              <a:defRPr/>
            </a:pPr>
            <a:r>
              <a:rPr lang="en-US" sz="2400" spc="-150">
                <a:effectLst>
                  <a:outerShdw blurRad="38100" dist="38100" dir="2700000" algn="tl">
                    <a:srgbClr val="FFFFFF"/>
                  </a:outerShdw>
                </a:effectLst>
              </a:rPr>
              <a:t>Umpan-balik</a:t>
            </a:r>
          </a:p>
        </p:txBody>
      </p:sp>
      <p:sp>
        <p:nvSpPr>
          <p:cNvPr id="18447" name="Text Box 17">
            <a:extLst>
              <a:ext uri="{FF2B5EF4-FFF2-40B4-BE49-F238E27FC236}">
                <a16:creationId xmlns:a16="http://schemas.microsoft.com/office/drawing/2014/main" id="{31B31609-8413-4EAA-AD84-2F20F394BBB4}"/>
              </a:ext>
            </a:extLst>
          </p:cNvPr>
          <p:cNvSpPr txBox="1">
            <a:spLocks noChangeArrowheads="1"/>
          </p:cNvSpPr>
          <p:nvPr/>
        </p:nvSpPr>
        <p:spPr bwMode="auto">
          <a:xfrm rot="19464554">
            <a:off x="8545882" y="5136506"/>
            <a:ext cx="2024913" cy="461665"/>
          </a:xfrm>
          <a:prstGeom prst="rect">
            <a:avLst/>
          </a:prstGeom>
          <a:noFill/>
          <a:ln w="9525">
            <a:noFill/>
            <a:miter lim="800000"/>
            <a:headEnd/>
            <a:tailEnd/>
          </a:ln>
        </p:spPr>
        <p:txBody>
          <a:bodyPr wrap="none">
            <a:spAutoFit/>
          </a:bodyPr>
          <a:lstStyle/>
          <a:p>
            <a:pPr>
              <a:defRPr/>
            </a:pPr>
            <a:r>
              <a:rPr lang="en-US" sz="2400" b="1">
                <a:solidFill>
                  <a:schemeClr val="accent3">
                    <a:lumMod val="50000"/>
                  </a:schemeClr>
                </a:solidFill>
              </a:rPr>
              <a:t>Lingkungan</a:t>
            </a:r>
          </a:p>
        </p:txBody>
      </p:sp>
      <p:sp>
        <p:nvSpPr>
          <p:cNvPr id="18448" name="Text Box 18">
            <a:extLst>
              <a:ext uri="{FF2B5EF4-FFF2-40B4-BE49-F238E27FC236}">
                <a16:creationId xmlns:a16="http://schemas.microsoft.com/office/drawing/2014/main" id="{8D750DFB-BEF1-4EA0-894A-70B17567E26F}"/>
              </a:ext>
            </a:extLst>
          </p:cNvPr>
          <p:cNvSpPr txBox="1">
            <a:spLocks noChangeArrowheads="1"/>
          </p:cNvSpPr>
          <p:nvPr/>
        </p:nvSpPr>
        <p:spPr bwMode="auto">
          <a:xfrm rot="19464554">
            <a:off x="1127503" y="1562022"/>
            <a:ext cx="1832553" cy="461665"/>
          </a:xfrm>
          <a:prstGeom prst="rect">
            <a:avLst/>
          </a:prstGeom>
          <a:noFill/>
          <a:ln w="9525">
            <a:noFill/>
            <a:miter lim="800000"/>
            <a:headEnd/>
            <a:tailEnd/>
          </a:ln>
        </p:spPr>
        <p:txBody>
          <a:bodyPr wrap="none">
            <a:spAutoFit/>
          </a:bodyPr>
          <a:lstStyle/>
          <a:p>
            <a:pPr>
              <a:defRPr/>
            </a:pPr>
            <a:r>
              <a:rPr lang="en-US" sz="2400" b="1" spc="-150" dirty="0" err="1">
                <a:solidFill>
                  <a:schemeClr val="accent3">
                    <a:lumMod val="50000"/>
                  </a:schemeClr>
                </a:solidFill>
              </a:rPr>
              <a:t>Lingkungan</a:t>
            </a:r>
            <a:endParaRPr lang="en-US" sz="2400" b="1" spc="-150" dirty="0">
              <a:solidFill>
                <a:schemeClr val="accent3">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Variabel-variabel Sistem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4851743" y="1229630"/>
            <a:ext cx="6281873" cy="1597298"/>
          </a:xfrm>
        </p:spPr>
        <p:txBody>
          <a:bodyPr>
            <a:normAutofit/>
          </a:bodyPr>
          <a:lstStyle/>
          <a:p>
            <a:r>
              <a:rPr lang="id-ID" sz="2400" dirty="0">
                <a:effectLst/>
                <a:latin typeface="Times New Roman" panose="02020603050405020304" pitchFamily="18" charset="0"/>
                <a:ea typeface="Calibri" panose="020F0502020204030204" pitchFamily="34" charset="0"/>
              </a:rPr>
              <a:t>Struktur </a:t>
            </a:r>
          </a:p>
          <a:p>
            <a:pPr marL="0" indent="0">
              <a:buNone/>
            </a:pPr>
            <a:r>
              <a:rPr lang="id-ID" sz="2400" dirty="0">
                <a:effectLst/>
                <a:latin typeface="Times New Roman" panose="02020603050405020304" pitchFamily="18" charset="0"/>
                <a:ea typeface="Calibri" panose="020F0502020204030204" pitchFamily="34" charset="0"/>
              </a:rPr>
              <a:t> lembaga politik yang memiliki keabsahan dalam menjalankan fungsi sistem politik. </a:t>
            </a:r>
            <a:endParaRPr lang="en-US" sz="2400"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4851744" y="3135268"/>
            <a:ext cx="6281873" cy="895804"/>
          </a:xfrm>
          <a:prstGeom prst="rect">
            <a:avLst/>
          </a:prstGeom>
        </p:spPr>
        <p:txBody>
          <a:bodyPr vert="horz" lIns="91440" tIns="45720" rIns="91440" bIns="45720" rtlCol="0" anchor="ctr">
            <a:normAutofit fontScale="625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Nilai</a:t>
            </a:r>
          </a:p>
          <a:p>
            <a:pPr marL="0" indent="0">
              <a:buNone/>
            </a:pPr>
            <a:r>
              <a:rPr lang="id-ID" sz="1800" dirty="0">
                <a:effectLst/>
                <a:latin typeface="Times New Roman" panose="02020603050405020304" pitchFamily="18" charset="0"/>
                <a:ea typeface="Calibri" panose="020F0502020204030204" pitchFamily="34" charset="0"/>
              </a:rPr>
              <a:t>komoditas utama yang didistribusikan oleh struktur-struktur di setiap sistem politik yang wujudnya adalah: (a) kekuasaan; (b) pendidikan atau penerangan; (c) kekayaan; (d) kesehatan; (e) keterampilan; (f) kasih sayang; (g) kejujuran dan keadilan; (h) keseganan, respek.</a:t>
            </a:r>
            <a:endParaRPr lang="en-US"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4851744" y="4031072"/>
            <a:ext cx="6281873" cy="587464"/>
          </a:xfrm>
          <a:prstGeom prst="rect">
            <a:avLst/>
          </a:prstGeom>
        </p:spPr>
        <p:txBody>
          <a:bodyPr vert="horz" lIns="91440" tIns="45720" rIns="91440" bIns="45720" rtlCol="0" anchor="ctr">
            <a:normAutofit fontScale="625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Norma</a:t>
            </a:r>
          </a:p>
          <a:p>
            <a:pPr marL="0" indent="0">
              <a:buNone/>
            </a:pPr>
            <a:r>
              <a:rPr lang="id-ID" sz="1800" dirty="0">
                <a:effectLst/>
                <a:latin typeface="Times New Roman" panose="02020603050405020304" pitchFamily="18" charset="0"/>
                <a:ea typeface="Calibri" panose="020F0502020204030204" pitchFamily="34" charset="0"/>
              </a:rPr>
              <a:t>peraturan, baik tertulis maupun tidak, yang mengatur tata hubungan </a:t>
            </a:r>
            <a:r>
              <a:rPr lang="id-ID" sz="1800" dirty="0" err="1">
                <a:effectLst/>
                <a:latin typeface="Times New Roman" panose="02020603050405020304" pitchFamily="18" charset="0"/>
                <a:ea typeface="Calibri" panose="020F0502020204030204" pitchFamily="34" charset="0"/>
              </a:rPr>
              <a:t>antaraktor</a:t>
            </a:r>
            <a:r>
              <a:rPr lang="id-ID" sz="1800" dirty="0">
                <a:effectLst/>
                <a:latin typeface="Times New Roman" panose="02020603050405020304" pitchFamily="18" charset="0"/>
                <a:ea typeface="Calibri" panose="020F0502020204030204" pitchFamily="34" charset="0"/>
              </a:rPr>
              <a:t> dalam sistem politik. </a:t>
            </a:r>
            <a:endParaRPr lang="en-US" dirty="0"/>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4851744" y="5040906"/>
            <a:ext cx="6281873" cy="587464"/>
          </a:xfrm>
          <a:prstGeom prst="rect">
            <a:avLst/>
          </a:prstGeom>
        </p:spPr>
        <p:txBody>
          <a:bodyPr vert="horz" lIns="91440" tIns="45720" rIns="91440" bIns="45720" rtlCol="0" anchor="ctr">
            <a:normAutofit fontScale="40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cs typeface="Arial" panose="020B0604020202020204" pitchFamily="34" charset="0"/>
              </a:rPr>
              <a:t>Tujuan</a:t>
            </a:r>
          </a:p>
          <a:p>
            <a:pPr marL="0" indent="0">
              <a:buNone/>
            </a:pPr>
            <a:r>
              <a:rPr lang="id-ID" sz="1800" dirty="0" err="1">
                <a:effectLst/>
                <a:latin typeface="Times New Roman" panose="02020603050405020304" pitchFamily="18" charset="0"/>
                <a:ea typeface="Calibri" panose="020F0502020204030204" pitchFamily="34" charset="0"/>
                <a:cs typeface="Arial" panose="020B0604020202020204" pitchFamily="34" charset="0"/>
              </a:rPr>
              <a:t>eperti</a:t>
            </a:r>
            <a:r>
              <a:rPr lang="id-ID" sz="1800" dirty="0">
                <a:effectLst/>
                <a:latin typeface="Times New Roman" panose="02020603050405020304" pitchFamily="18" charset="0"/>
                <a:ea typeface="Calibri" panose="020F0502020204030204" pitchFamily="34" charset="0"/>
                <a:cs typeface="Arial" panose="020B0604020202020204" pitchFamily="34" charset="0"/>
              </a:rPr>
              <a:t>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halnyá</a:t>
            </a:r>
            <a:r>
              <a:rPr lang="id-ID" sz="1800" dirty="0">
                <a:effectLst/>
                <a:latin typeface="Times New Roman" panose="02020603050405020304" pitchFamily="18" charset="0"/>
                <a:ea typeface="Calibri" panose="020F0502020204030204" pitchFamily="34" charset="0"/>
                <a:cs typeface="Arial" panose="020B0604020202020204" pitchFamily="34" charset="0"/>
              </a:rPr>
              <a:t> norma, juga terdapat dalam konstitusi. Umumnya, tujuan sistem politik terdapat dalam pembukaan konstitusi suatu negara. Tujuan sistem politik Indonesia termaktub dalam Pembukaan Undang-undang Dasar negara Republik Indonesia tahun 1945.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7" name="Tampungan Konten 2">
            <a:extLst>
              <a:ext uri="{FF2B5EF4-FFF2-40B4-BE49-F238E27FC236}">
                <a16:creationId xmlns:a16="http://schemas.microsoft.com/office/drawing/2014/main" id="{B6B187FC-5EB5-4F1F-9068-8E02B1296E34}"/>
              </a:ext>
            </a:extLst>
          </p:cNvPr>
          <p:cNvSpPr txBox="1">
            <a:spLocks/>
          </p:cNvSpPr>
          <p:nvPr/>
        </p:nvSpPr>
        <p:spPr>
          <a:xfrm>
            <a:off x="4946994" y="5598890"/>
            <a:ext cx="6281873" cy="587464"/>
          </a:xfrm>
          <a:prstGeom prst="rect">
            <a:avLst/>
          </a:prstGeom>
        </p:spPr>
        <p:txBody>
          <a:bodyPr vert="horz" lIns="91440" tIns="45720" rIns="91440" bIns="45720" rtlCol="0" anchor="ctr">
            <a:normAutofit fontScale="475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dan </a:t>
            </a:r>
            <a:r>
              <a:rPr lang="id-ID" sz="1800" dirty="0" err="1">
                <a:effectLst/>
                <a:latin typeface="Times New Roman" panose="02020603050405020304" pitchFamily="18" charset="0"/>
                <a:ea typeface="Calibri" panose="020F0502020204030204" pitchFamily="34" charset="0"/>
              </a:rPr>
              <a:t>output</a:t>
            </a:r>
            <a:r>
              <a:rPr lang="id-ID" sz="1800" dirty="0">
                <a:effectLst/>
                <a:latin typeface="Times New Roman" panose="02020603050405020304" pitchFamily="18" charset="0"/>
                <a:ea typeface="Calibri" panose="020F0502020204030204" pitchFamily="34" charset="0"/>
              </a:rPr>
              <a:t> adalah dua fungsi dalam sistem politik yang berhubungan erat. Apa pun </a:t>
            </a:r>
            <a:r>
              <a:rPr lang="id-ID" sz="1800" dirty="0" err="1">
                <a:effectLst/>
                <a:latin typeface="Times New Roman" panose="02020603050405020304" pitchFamily="18" charset="0"/>
                <a:ea typeface="Calibri" panose="020F0502020204030204" pitchFamily="34" charset="0"/>
              </a:rPr>
              <a:t>output</a:t>
            </a:r>
            <a:r>
              <a:rPr lang="id-ID" sz="1800" dirty="0">
                <a:effectLst/>
                <a:latin typeface="Times New Roman" panose="02020603050405020304" pitchFamily="18" charset="0"/>
                <a:ea typeface="Calibri" panose="020F0502020204030204" pitchFamily="34" charset="0"/>
              </a:rPr>
              <a:t> suatu sistem politik akan dikembalikan pada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akan bereaksi terhadap </a:t>
            </a:r>
            <a:r>
              <a:rPr lang="id-ID" sz="1800" dirty="0" err="1">
                <a:effectLst/>
                <a:latin typeface="Times New Roman" panose="02020603050405020304" pitchFamily="18" charset="0"/>
                <a:ea typeface="Calibri" panose="020F0502020204030204" pitchFamily="34" charset="0"/>
              </a:rPr>
              <a:t>output</a:t>
            </a:r>
            <a:r>
              <a:rPr lang="id-ID" sz="1800" dirty="0">
                <a:effectLst/>
                <a:latin typeface="Times New Roman" panose="02020603050405020304" pitchFamily="18" charset="0"/>
                <a:ea typeface="Calibri" panose="020F0502020204030204" pitchFamily="34" charset="0"/>
              </a:rPr>
              <a:t> yang dikeluarkan, yang jika positif memunculkan dukungan atas sistem, sementara jika negatif mendampak muncul tuntutan atas sistem. </a:t>
            </a:r>
            <a:endParaRPr lang="en-US" dirty="0"/>
          </a:p>
        </p:txBody>
      </p:sp>
    </p:spTree>
    <p:extLst>
      <p:ext uri="{BB962C8B-B14F-4D97-AF65-F5344CB8AC3E}">
        <p14:creationId xmlns:p14="http://schemas.microsoft.com/office/powerpoint/2010/main" val="175938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Sistem Politik Indonesia</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4851743" y="1229630"/>
            <a:ext cx="6281873" cy="1597298"/>
          </a:xfrm>
        </p:spPr>
        <p:txBody>
          <a:bodyPr>
            <a:normAutofit fontScale="85000" lnSpcReduction="10000"/>
          </a:body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Sistem politik Indonesia adalah seperangkat interaksi yang diabstraksikan dari totalitas perilaku sosial melalui nilai-nilai yang disebarkan kepada masyarakat dan negara Indonesia. Dengan pengertian tersebut lingkungan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intramasyarakat</a:t>
            </a:r>
            <a:r>
              <a:rPr lang="id-ID" sz="1800" dirty="0">
                <a:effectLst/>
                <a:latin typeface="Times New Roman" panose="02020603050405020304" pitchFamily="18" charset="0"/>
                <a:ea typeface="Calibri" panose="020F0502020204030204" pitchFamily="34" charset="0"/>
                <a:cs typeface="Arial" panose="020B0604020202020204" pitchFamily="34" charset="0"/>
              </a:rPr>
              <a:t> akan memengaruhi sistem politik Indonesia, di antaranya adalah landasan rohaniah bangsa, falsafah negara, doktrin politik, ideologi politik, dan sistem nilai.</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4851744" y="3135268"/>
            <a:ext cx="6281873" cy="895804"/>
          </a:xfrm>
          <a:prstGeom prst="rect">
            <a:avLst/>
          </a:prstGeom>
        </p:spPr>
        <p:txBody>
          <a:bodyPr vert="horz" lIns="91440" tIns="45720" rIns="91440" bIns="45720" rtlCol="0" anchor="ctr">
            <a:normAutofit fontScale="8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Sistem politik Indonesia berlaku di Indonesia, baik seluruh proses yang utuh maupun sebagian. Sistem politik di Indonesia dapat menunjuk pada sistem yang pernah berlaku di Indonesia, yang sedang berlaku di Indonesia, atau yang berlaku selama berdirinya negara Indonesia sampai sekarang.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Tampungan Konten 2">
            <a:extLst>
              <a:ext uri="{FF2B5EF4-FFF2-40B4-BE49-F238E27FC236}">
                <a16:creationId xmlns:a16="http://schemas.microsoft.com/office/drawing/2014/main" id="{12AF9018-3E4F-440F-9CA3-3190EA8B4565}"/>
              </a:ext>
            </a:extLst>
          </p:cNvPr>
          <p:cNvSpPr txBox="1">
            <a:spLocks/>
          </p:cNvSpPr>
          <p:nvPr/>
        </p:nvSpPr>
        <p:spPr>
          <a:xfrm>
            <a:off x="4851742" y="4358465"/>
            <a:ext cx="6281873" cy="895804"/>
          </a:xfrm>
          <a:prstGeom prst="rect">
            <a:avLst/>
          </a:prstGeom>
        </p:spPr>
        <p:txBody>
          <a:bodyPr vert="horz" lIns="91440" tIns="45720" rIns="91440" bIns="45720" rtlCol="0" anchor="ctr">
            <a:normAutofit fontScale="5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marL="285750" indent="-285750">
              <a:buFont typeface="Arial" panose="020B0604020202020204" pitchFamily="34" charset="0"/>
              <a:buChar char="•"/>
            </a:pPr>
            <a:r>
              <a:rPr lang="id-ID" sz="1800" dirty="0">
                <a:effectLst/>
                <a:latin typeface="Times New Roman" panose="02020603050405020304" pitchFamily="18" charset="0"/>
                <a:ea typeface="Calibri" panose="020F0502020204030204" pitchFamily="34" charset="0"/>
              </a:rPr>
              <a:t>Sistem politik di Indonesia dapat diinterpretasikan, baik sebagai seluruh proses sejarah dari saat berdirinya negara Indonesia sampai dewasa ini maupun hanya dalam periode tertentu dari proses perjalanan sejarah. Dalam kenyataan sejarahnya, dapat dijumpai perbedaan esensial sistem politik di Indonesia dari periode yang ke periode yang lain, misalnya sistem politik demokrasi liberal, </a:t>
            </a:r>
            <a:r>
              <a:rPr lang="id-ID" sz="1800" dirty="0" err="1">
                <a:effectLst/>
                <a:latin typeface="Times New Roman" panose="02020603050405020304" pitchFamily="18" charset="0"/>
                <a:ea typeface="Calibri" panose="020F0502020204030204" pitchFamily="34" charset="0"/>
              </a:rPr>
              <a:t>siste</a:t>
            </a:r>
            <a:r>
              <a:rPr lang="id-ID" sz="1800" dirty="0">
                <a:effectLst/>
                <a:latin typeface="Times New Roman" panose="02020603050405020304" pitchFamily="18" charset="0"/>
                <a:ea typeface="Calibri" panose="020F0502020204030204" pitchFamily="34" charset="0"/>
              </a:rPr>
              <a:t> politik demokrasi terpimpin, dan sistem politik demokrasi </a:t>
            </a:r>
            <a:r>
              <a:rPr lang="id-ID" sz="1800" dirty="0" err="1">
                <a:effectLst/>
                <a:latin typeface="Times New Roman" panose="02020603050405020304" pitchFamily="18" charset="0"/>
                <a:ea typeface="Calibri" panose="020F0502020204030204" pitchFamily="34" charset="0"/>
              </a:rPr>
              <a:t>Pances</a:t>
            </a:r>
            <a:r>
              <a:rPr lang="id-ID" sz="1800" dirty="0">
                <a:effectLst/>
                <a:latin typeface="Times New Roman" panose="02020603050405020304" pitchFamily="18" charset="0"/>
                <a:ea typeface="Calibri" panose="020F0502020204030204" pitchFamily="34" charset="0"/>
              </a:rPr>
              <a:t> sedangkan falsafah negara tetap tidak berubah. </a:t>
            </a:r>
            <a:endParaRPr lang="en-US" dirty="0"/>
          </a:p>
        </p:txBody>
      </p:sp>
    </p:spTree>
    <p:extLst>
      <p:ext uri="{BB962C8B-B14F-4D97-AF65-F5344CB8AC3E}">
        <p14:creationId xmlns:p14="http://schemas.microsoft.com/office/powerpoint/2010/main" val="2225859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normAutofit fontScale="90000"/>
          </a:bodyPr>
          <a:lstStyle/>
          <a:p>
            <a:r>
              <a:rPr lang="id-ID" dirty="0"/>
              <a:t>Kenapa Sistem Politik Indonesia belum mencapai cita-cita bangsa?</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4851743" y="1229630"/>
            <a:ext cx="6281873" cy="1597298"/>
          </a:xfrm>
        </p:spPr>
        <p:txBody>
          <a:bodyPr>
            <a:normAutofit/>
          </a:body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falsafah tidak besar pengaruhnya terhadap sistem politik dan para politisi</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4851744" y="3135268"/>
            <a:ext cx="6281873" cy="89580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belum ditemukan standar dan model sistem politik Indonesia yang sesuai dan mendukung cita-cita negara.</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9834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A7D34C2-2787-434E-BA12-4028E55CB9FB}"/>
              </a:ext>
            </a:extLst>
          </p:cNvPr>
          <p:cNvSpPr>
            <a:spLocks noGrp="1"/>
          </p:cNvSpPr>
          <p:nvPr>
            <p:ph type="title"/>
          </p:nvPr>
        </p:nvSpPr>
        <p:spPr/>
        <p:txBody>
          <a:bodyPr>
            <a:normAutofit/>
          </a:bodyPr>
          <a:lstStyle/>
          <a:p>
            <a:r>
              <a:rPr lang="id-ID" sz="6600" b="1" dirty="0"/>
              <a:t>Apa Itu Sistem?</a:t>
            </a:r>
            <a:endParaRPr lang="en-US" sz="6600" b="1" dirty="0"/>
          </a:p>
        </p:txBody>
      </p:sp>
      <p:sp>
        <p:nvSpPr>
          <p:cNvPr id="3" name="Tampungan Konten 2">
            <a:extLst>
              <a:ext uri="{FF2B5EF4-FFF2-40B4-BE49-F238E27FC236}">
                <a16:creationId xmlns:a16="http://schemas.microsoft.com/office/drawing/2014/main" id="{7FCF9BA3-1639-492D-BC5C-115E2879C66C}"/>
              </a:ext>
            </a:extLst>
          </p:cNvPr>
          <p:cNvSpPr>
            <a:spLocks noGrp="1"/>
          </p:cNvSpPr>
          <p:nvPr>
            <p:ph idx="1"/>
          </p:nvPr>
        </p:nvSpPr>
        <p:spPr/>
        <p:txBody>
          <a:bodyPr>
            <a:normAutofit fontScale="92500" lnSpcReduction="10000"/>
          </a:bodyPr>
          <a:lstStyle/>
          <a:p>
            <a:pPr marL="0" marR="0" indent="0" algn="just">
              <a:lnSpc>
                <a:spcPct val="107000"/>
              </a:lnSpc>
              <a:spcBef>
                <a:spcPts val="0"/>
              </a:spcBef>
              <a:spcAft>
                <a:spcPts val="800"/>
              </a:spcAft>
              <a:buNone/>
            </a:pPr>
            <a:r>
              <a:rPr lang="id-ID" sz="2400" dirty="0">
                <a:effectLst/>
                <a:latin typeface="Tahoma" panose="020B0604030504040204" pitchFamily="34" charset="0"/>
                <a:ea typeface="Tahoma" panose="020B0604030504040204" pitchFamily="34" charset="0"/>
                <a:cs typeface="Tahoma" panose="020B0604030504040204" pitchFamily="34" charset="0"/>
              </a:rPr>
              <a:t>Sistem berasal dari bahasa Yunani, yaitu "</a:t>
            </a:r>
            <a:r>
              <a:rPr lang="id-ID" sz="2400" dirty="0" err="1">
                <a:effectLst/>
                <a:latin typeface="Tahoma" panose="020B0604030504040204" pitchFamily="34" charset="0"/>
                <a:ea typeface="Tahoma" panose="020B0604030504040204" pitchFamily="34" charset="0"/>
                <a:cs typeface="Tahoma" panose="020B0604030504040204" pitchFamily="34" charset="0"/>
              </a:rPr>
              <a:t>systema</a:t>
            </a:r>
            <a:r>
              <a:rPr lang="id-ID" sz="2400" dirty="0">
                <a:effectLst/>
                <a:latin typeface="Tahoma" panose="020B0604030504040204" pitchFamily="34" charset="0"/>
                <a:ea typeface="Tahoma" panose="020B0604030504040204" pitchFamily="34" charset="0"/>
                <a:cs typeface="Tahoma" panose="020B0604030504040204" pitchFamily="34" charset="0"/>
              </a:rPr>
              <a:t>" yang berarti:</a:t>
            </a:r>
            <a:endParaRPr lang="en-US" sz="24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gn="just">
              <a:lnSpc>
                <a:spcPct val="107000"/>
              </a:lnSpc>
              <a:spcBef>
                <a:spcPts val="0"/>
              </a:spcBef>
              <a:spcAft>
                <a:spcPts val="0"/>
              </a:spcAft>
              <a:buFont typeface="+mj-lt"/>
              <a:buAutoNum type="arabicPeriod"/>
            </a:pPr>
            <a:r>
              <a:rPr lang="id-ID" sz="2400" dirty="0">
                <a:latin typeface="Tahoma" panose="020B0604030504040204" pitchFamily="34" charset="0"/>
                <a:ea typeface="Tahoma" panose="020B0604030504040204" pitchFamily="34" charset="0"/>
                <a:cs typeface="Tahoma" panose="020B0604030504040204" pitchFamily="34" charset="0"/>
              </a:rPr>
              <a:t>K</a:t>
            </a:r>
            <a:r>
              <a:rPr lang="id-ID" sz="2400" dirty="0">
                <a:effectLst/>
                <a:latin typeface="Tahoma" panose="020B0604030504040204" pitchFamily="34" charset="0"/>
                <a:ea typeface="Tahoma" panose="020B0604030504040204" pitchFamily="34" charset="0"/>
                <a:cs typeface="Tahoma" panose="020B0604030504040204" pitchFamily="34" charset="0"/>
              </a:rPr>
              <a:t>eseluruhan yang tersusun dari sekian banyak bagian (</a:t>
            </a:r>
            <a:r>
              <a:rPr lang="id-ID" sz="2400" dirty="0" err="1">
                <a:effectLst/>
                <a:latin typeface="Tahoma" panose="020B0604030504040204" pitchFamily="34" charset="0"/>
                <a:ea typeface="Tahoma" panose="020B0604030504040204" pitchFamily="34" charset="0"/>
                <a:cs typeface="Tahoma" panose="020B0604030504040204" pitchFamily="34" charset="0"/>
              </a:rPr>
              <a:t>Shrode</a:t>
            </a:r>
            <a:r>
              <a:rPr lang="id-ID" sz="2400" dirty="0">
                <a:effectLst/>
                <a:latin typeface="Tahoma" panose="020B0604030504040204" pitchFamily="34" charset="0"/>
                <a:ea typeface="Tahoma" panose="020B0604030504040204" pitchFamily="34" charset="0"/>
                <a:cs typeface="Tahoma" panose="020B0604030504040204" pitchFamily="34" charset="0"/>
              </a:rPr>
              <a:t> dan </a:t>
            </a:r>
            <a:r>
              <a:rPr lang="id-ID" sz="2400" dirty="0" err="1">
                <a:effectLst/>
                <a:latin typeface="Tahoma" panose="020B0604030504040204" pitchFamily="34" charset="0"/>
                <a:ea typeface="Tahoma" panose="020B0604030504040204" pitchFamily="34" charset="0"/>
                <a:cs typeface="Tahoma" panose="020B0604030504040204" pitchFamily="34" charset="0"/>
              </a:rPr>
              <a:t>Voich</a:t>
            </a:r>
            <a:r>
              <a:rPr lang="id-ID" sz="2400" dirty="0">
                <a:effectLst/>
                <a:latin typeface="Tahoma" panose="020B0604030504040204" pitchFamily="34" charset="0"/>
                <a:ea typeface="Tahoma" panose="020B0604030504040204" pitchFamily="34" charset="0"/>
                <a:cs typeface="Tahoma" panose="020B0604030504040204" pitchFamily="34" charset="0"/>
              </a:rPr>
              <a:t>, 1974);</a:t>
            </a:r>
            <a:endParaRPr lang="en-US" sz="24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gn="just">
              <a:lnSpc>
                <a:spcPct val="107000"/>
              </a:lnSpc>
              <a:spcBef>
                <a:spcPts val="0"/>
              </a:spcBef>
              <a:spcAft>
                <a:spcPts val="800"/>
              </a:spcAft>
              <a:buFont typeface="+mj-lt"/>
              <a:buAutoNum type="arabicPeriod"/>
            </a:pPr>
            <a:r>
              <a:rPr lang="id-ID" sz="2400" dirty="0">
                <a:latin typeface="Tahoma" panose="020B0604030504040204" pitchFamily="34" charset="0"/>
                <a:ea typeface="Tahoma" panose="020B0604030504040204" pitchFamily="34" charset="0"/>
                <a:cs typeface="Tahoma" panose="020B0604030504040204" pitchFamily="34" charset="0"/>
              </a:rPr>
              <a:t>H</a:t>
            </a:r>
            <a:r>
              <a:rPr lang="id-ID" sz="2400" dirty="0">
                <a:effectLst/>
                <a:latin typeface="Tahoma" panose="020B0604030504040204" pitchFamily="34" charset="0"/>
                <a:ea typeface="Tahoma" panose="020B0604030504040204" pitchFamily="34" charset="0"/>
                <a:cs typeface="Tahoma" panose="020B0604030504040204" pitchFamily="34" charset="0"/>
              </a:rPr>
              <a:t>ubungan yang berlangsung di antara satuan-satuan atau komponen secara teratur (</a:t>
            </a:r>
            <a:r>
              <a:rPr lang="id-ID" sz="2400" dirty="0" err="1">
                <a:effectLst/>
                <a:latin typeface="Tahoma" panose="020B0604030504040204" pitchFamily="34" charset="0"/>
                <a:ea typeface="Tahoma" panose="020B0604030504040204" pitchFamily="34" charset="0"/>
                <a:cs typeface="Tahoma" panose="020B0604030504040204" pitchFamily="34" charset="0"/>
              </a:rPr>
              <a:t>Awad</a:t>
            </a:r>
            <a:r>
              <a:rPr lang="id-ID" sz="2400" dirty="0">
                <a:effectLst/>
                <a:latin typeface="Tahoma" panose="020B0604030504040204" pitchFamily="34" charset="0"/>
                <a:ea typeface="Tahoma" panose="020B0604030504040204" pitchFamily="34" charset="0"/>
                <a:cs typeface="Tahoma" panose="020B0604030504040204" pitchFamily="34" charset="0"/>
              </a:rPr>
              <a:t>, 1979).</a:t>
            </a:r>
          </a:p>
          <a:p>
            <a:pPr marL="0" marR="0" lvl="0" indent="0" algn="just">
              <a:lnSpc>
                <a:spcPct val="107000"/>
              </a:lnSpc>
              <a:spcBef>
                <a:spcPts val="0"/>
              </a:spcBef>
              <a:spcAft>
                <a:spcPts val="800"/>
              </a:spcAft>
              <a:buNone/>
            </a:pPr>
            <a:endParaRPr lang="id-ID" sz="2400"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id-ID" sz="2400" dirty="0">
                <a:effectLst/>
                <a:latin typeface="Tahoma" panose="020B0604030504040204" pitchFamily="34" charset="0"/>
                <a:ea typeface="Tahoma" panose="020B0604030504040204" pitchFamily="34" charset="0"/>
                <a:cs typeface="Tahoma" panose="020B0604030504040204" pitchFamily="34" charset="0"/>
              </a:rPr>
              <a:t>Sistem dapat diartikan sebagai kesatuan yang terbentuk dari beberapa unsur atau komponen Unsur setiap komponen itu saling berhubungan secara struktural dan fungsional, ada keterikatan dalam mencapai tujuan utama, </a:t>
            </a:r>
            <a:endParaRPr lang="en-US" sz="3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233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Sistem</a:t>
            </a:r>
            <a:endParaRPr lang="en-US" dirty="0"/>
          </a:p>
        </p:txBody>
      </p:sp>
      <p:sp>
        <p:nvSpPr>
          <p:cNvPr id="3" name="Tampungan Konten 2">
            <a:extLst>
              <a:ext uri="{FF2B5EF4-FFF2-40B4-BE49-F238E27FC236}">
                <a16:creationId xmlns:a16="http://schemas.microsoft.com/office/drawing/2014/main" id="{B01CC7E5-F817-4A54-8D88-A059402E30EC}"/>
              </a:ext>
            </a:extLst>
          </p:cNvPr>
          <p:cNvSpPr>
            <a:spLocks noGrp="1"/>
          </p:cNvSpPr>
          <p:nvPr>
            <p:ph idx="1"/>
          </p:nvPr>
        </p:nvSpPr>
        <p:spPr>
          <a:xfrm>
            <a:off x="4772024" y="1616075"/>
            <a:ext cx="6581775" cy="4351338"/>
          </a:xfrm>
        </p:spPr>
        <p:txBody>
          <a:bodyPr>
            <a:noAutofit/>
          </a:bodyPr>
          <a:lstStyle/>
          <a:p>
            <a:r>
              <a:rPr lang="id-ID" sz="2000" dirty="0">
                <a:effectLst/>
                <a:latin typeface="Tahoma" panose="020B0604030504040204" pitchFamily="34" charset="0"/>
                <a:ea typeface="Tahoma" panose="020B0604030504040204" pitchFamily="34" charset="0"/>
                <a:cs typeface="Tahoma" panose="020B0604030504040204" pitchFamily="34" charset="0"/>
              </a:rPr>
              <a:t>Sistem dapat pula diartikan lebih tinggi daripada cara, tata, rencana, skema, prosedur, atau metode. Sistem adalah cara yang mekanismenya berpatron (berpola) dan konsisten, serta sering bersifat otomatis (</a:t>
            </a:r>
            <a:r>
              <a:rPr lang="id-ID" sz="2000" dirty="0" err="1">
                <a:effectLst/>
                <a:latin typeface="Tahoma" panose="020B0604030504040204" pitchFamily="34" charset="0"/>
                <a:ea typeface="Tahoma" panose="020B0604030504040204" pitchFamily="34" charset="0"/>
                <a:cs typeface="Tahoma" panose="020B0604030504040204" pitchFamily="34" charset="0"/>
              </a:rPr>
              <a:t>servo-mechanism</a:t>
            </a:r>
            <a:r>
              <a:rPr lang="id-ID" sz="2000" dirty="0">
                <a:effectLst/>
                <a:latin typeface="Tahoma" panose="020B0604030504040204" pitchFamily="34" charset="0"/>
                <a:ea typeface="Tahoma" panose="020B0604030504040204" pitchFamily="34" charset="0"/>
                <a:cs typeface="Tahoma" panose="020B0604030504040204" pitchFamily="34" charset="0"/>
              </a:rPr>
              <a:t>). </a:t>
            </a:r>
          </a:p>
          <a:p>
            <a:r>
              <a:rPr lang="id-ID" sz="2000" dirty="0">
                <a:effectLst/>
                <a:latin typeface="Tahoma" panose="020B0604030504040204" pitchFamily="34" charset="0"/>
                <a:ea typeface="Tahoma" panose="020B0604030504040204" pitchFamily="34" charset="0"/>
                <a:cs typeface="Tahoma" panose="020B0604030504040204" pitchFamily="34" charset="0"/>
              </a:rPr>
              <a:t>sistem harus memenuhi unsur-unsur yang meliputi komponen, seperti:</a:t>
            </a:r>
          </a:p>
          <a:p>
            <a:pPr lvl="1"/>
            <a:r>
              <a:rPr lang="id-ID" dirty="0">
                <a:effectLst/>
                <a:latin typeface="Tahoma" panose="020B0604030504040204" pitchFamily="34" charset="0"/>
                <a:ea typeface="Tahoma" panose="020B0604030504040204" pitchFamily="34" charset="0"/>
                <a:cs typeface="Tahoma" panose="020B0604030504040204" pitchFamily="34" charset="0"/>
              </a:rPr>
              <a:t>Relevansi</a:t>
            </a:r>
          </a:p>
          <a:p>
            <a:pPr lvl="1"/>
            <a:r>
              <a:rPr lang="id-ID" dirty="0">
                <a:effectLst/>
                <a:latin typeface="Tahoma" panose="020B0604030504040204" pitchFamily="34" charset="0"/>
                <a:ea typeface="Tahoma" panose="020B0604030504040204" pitchFamily="34" charset="0"/>
                <a:cs typeface="Tahoma" panose="020B0604030504040204" pitchFamily="34" charset="0"/>
              </a:rPr>
              <a:t>Fakta</a:t>
            </a:r>
          </a:p>
          <a:p>
            <a:pPr lvl="1"/>
            <a:r>
              <a:rPr lang="id-ID" dirty="0">
                <a:effectLst/>
                <a:latin typeface="Tahoma" panose="020B0604030504040204" pitchFamily="34" charset="0"/>
                <a:ea typeface="Tahoma" panose="020B0604030504040204" pitchFamily="34" charset="0"/>
                <a:cs typeface="Tahoma" panose="020B0604030504040204" pitchFamily="34" charset="0"/>
              </a:rPr>
              <a:t>Prinsip</a:t>
            </a:r>
          </a:p>
          <a:p>
            <a:pPr lvl="1"/>
            <a:r>
              <a:rPr lang="id-ID" dirty="0">
                <a:effectLst/>
                <a:latin typeface="Tahoma" panose="020B0604030504040204" pitchFamily="34" charset="0"/>
                <a:ea typeface="Tahoma" panose="020B0604030504040204" pitchFamily="34" charset="0"/>
                <a:cs typeface="Tahoma" panose="020B0604030504040204" pitchFamily="34" charset="0"/>
              </a:rPr>
              <a:t>Doktrin</a:t>
            </a:r>
          </a:p>
          <a:p>
            <a:pPr lvl="1"/>
            <a:r>
              <a:rPr lang="id-ID" dirty="0">
                <a:effectLst/>
                <a:latin typeface="Tahoma" panose="020B0604030504040204" pitchFamily="34" charset="0"/>
                <a:ea typeface="Tahoma" panose="020B0604030504040204" pitchFamily="34" charset="0"/>
                <a:cs typeface="Tahoma" panose="020B0604030504040204" pitchFamily="34" charset="0"/>
              </a:rPr>
              <a:t>Fungsi</a:t>
            </a:r>
          </a:p>
          <a:p>
            <a:pPr lvl="1"/>
            <a:r>
              <a:rPr lang="id-ID" dirty="0">
                <a:latin typeface="Tahoma" panose="020B0604030504040204" pitchFamily="34" charset="0"/>
                <a:ea typeface="Tahoma" panose="020B0604030504040204" pitchFamily="34" charset="0"/>
                <a:cs typeface="Tahoma" panose="020B0604030504040204" pitchFamily="34" charset="0"/>
              </a:rPr>
              <a:t>T</a:t>
            </a:r>
            <a:r>
              <a:rPr lang="id-ID" dirty="0">
                <a:effectLst/>
                <a:latin typeface="Tahoma" panose="020B0604030504040204" pitchFamily="34" charset="0"/>
                <a:ea typeface="Tahoma" panose="020B0604030504040204" pitchFamily="34" charset="0"/>
                <a:cs typeface="Tahoma" panose="020B0604030504040204" pitchFamily="34" charset="0"/>
              </a:rPr>
              <a:t>ujuan bersama.</a:t>
            </a:r>
          </a:p>
          <a:p>
            <a:r>
              <a:rPr lang="id-ID" sz="2000" dirty="0">
                <a:effectLst/>
                <a:latin typeface="Tahoma" panose="020B0604030504040204" pitchFamily="34" charset="0"/>
                <a:ea typeface="Tahoma" panose="020B0604030504040204" pitchFamily="34" charset="0"/>
                <a:cs typeface="Tahoma" panose="020B0604030504040204" pitchFamily="34" charset="0"/>
              </a:rPr>
              <a:t>Unsur-unsur tersebut merupakan satu kesatuan yang saling berkaitan dan saling mendukung untuk mencapai tujuan organisasi atau negara.</a:t>
            </a:r>
            <a:endParaRPr lang="en-US" sz="2000" dirty="0">
              <a:effectLst/>
              <a:latin typeface="Tahoma" panose="020B0604030504040204" pitchFamily="34" charset="0"/>
              <a:ea typeface="Tahoma" panose="020B0604030504040204" pitchFamily="34" charset="0"/>
              <a:cs typeface="Tahoma" panose="020B0604030504040204" pitchFamily="34" charset="0"/>
            </a:endParaRP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5239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Ciri-ciri Sistem</a:t>
            </a:r>
            <a:endParaRPr lang="en-US" dirty="0"/>
          </a:p>
        </p:txBody>
      </p:sp>
      <p:sp>
        <p:nvSpPr>
          <p:cNvPr id="3" name="Tampungan Konten 2">
            <a:extLst>
              <a:ext uri="{FF2B5EF4-FFF2-40B4-BE49-F238E27FC236}">
                <a16:creationId xmlns:a16="http://schemas.microsoft.com/office/drawing/2014/main" id="{B01CC7E5-F817-4A54-8D88-A059402E30EC}"/>
              </a:ext>
            </a:extLst>
          </p:cNvPr>
          <p:cNvSpPr>
            <a:spLocks noGrp="1"/>
          </p:cNvSpPr>
          <p:nvPr>
            <p:ph idx="1"/>
          </p:nvPr>
        </p:nvSpPr>
        <p:spPr>
          <a:xfrm>
            <a:off x="5295899" y="2583867"/>
            <a:ext cx="6581775" cy="2222500"/>
          </a:xfrm>
        </p:spPr>
        <p:txBody>
          <a:bodyPr>
            <a:noAutofit/>
          </a:bodyPr>
          <a:lstStyle/>
          <a:p>
            <a:r>
              <a:rPr lang="id-ID" sz="2000" dirty="0">
                <a:effectLst/>
                <a:latin typeface="Tahoma" panose="020B0604030504040204" pitchFamily="34" charset="0"/>
                <a:ea typeface="Tahoma" panose="020B0604030504040204" pitchFamily="34" charset="0"/>
                <a:cs typeface="Tahoma" panose="020B0604030504040204" pitchFamily="34" charset="0"/>
              </a:rPr>
              <a:t>Memiliki Tujuan</a:t>
            </a:r>
          </a:p>
          <a:p>
            <a:r>
              <a:rPr lang="id-ID" sz="2000" dirty="0">
                <a:latin typeface="Tahoma" panose="020B0604030504040204" pitchFamily="34" charset="0"/>
                <a:ea typeface="Tahoma" panose="020B0604030504040204" pitchFamily="34" charset="0"/>
                <a:cs typeface="Tahoma" panose="020B0604030504040204" pitchFamily="34" charset="0"/>
              </a:rPr>
              <a:t>Terbuka</a:t>
            </a:r>
          </a:p>
          <a:p>
            <a:r>
              <a:rPr lang="id-ID" sz="2000" dirty="0">
                <a:latin typeface="Tahoma" panose="020B0604030504040204" pitchFamily="34" charset="0"/>
                <a:ea typeface="Tahoma" panose="020B0604030504040204" pitchFamily="34" charset="0"/>
                <a:cs typeface="Tahoma" panose="020B0604030504040204" pitchFamily="34" charset="0"/>
              </a:rPr>
              <a:t>Terdiri dari Komponen yang </a:t>
            </a:r>
            <a:r>
              <a:rPr lang="id-ID" sz="2000" dirty="0">
                <a:effectLst/>
                <a:latin typeface="Tahoma" panose="020B0604030504040204" pitchFamily="34" charset="0"/>
                <a:ea typeface="Tahoma" panose="020B0604030504040204" pitchFamily="34" charset="0"/>
                <a:cs typeface="Tahoma" panose="020B0604030504040204" pitchFamily="34" charset="0"/>
              </a:rPr>
              <a:t>Saling Bergantungan</a:t>
            </a:r>
          </a:p>
          <a:p>
            <a:r>
              <a:rPr lang="id-ID" sz="2000" dirty="0">
                <a:latin typeface="Tahoma" panose="020B0604030504040204" pitchFamily="34" charset="0"/>
                <a:ea typeface="Tahoma" panose="020B0604030504040204" pitchFamily="34" charset="0"/>
                <a:cs typeface="Tahoma" panose="020B0604030504040204" pitchFamily="34" charset="0"/>
              </a:rPr>
              <a:t>Menyeluruh</a:t>
            </a:r>
          </a:p>
          <a:p>
            <a:r>
              <a:rPr lang="en-US" sz="2000" dirty="0" err="1">
                <a:latin typeface="Tahoma" panose="020B0604030504040204" pitchFamily="34" charset="0"/>
                <a:ea typeface="Tahoma" panose="020B0604030504040204" pitchFamily="34" charset="0"/>
                <a:cs typeface="Tahoma" panose="020B0604030504040204" pitchFamily="34" charset="0"/>
              </a:rPr>
              <a:t>melakukan</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kegiatan</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transformasi</a:t>
            </a:r>
            <a:endParaRPr lang="id-ID" sz="2000" dirty="0">
              <a:latin typeface="Tahoma" panose="020B0604030504040204" pitchFamily="34" charset="0"/>
              <a:ea typeface="Tahoma" panose="020B0604030504040204" pitchFamily="34" charset="0"/>
              <a:cs typeface="Tahoma" panose="020B0604030504040204" pitchFamily="34" charset="0"/>
            </a:endParaRPr>
          </a:p>
          <a:p>
            <a:r>
              <a:rPr lang="id-ID" sz="2000" dirty="0">
                <a:effectLst/>
                <a:latin typeface="Tahoma" panose="020B0604030504040204" pitchFamily="34" charset="0"/>
                <a:ea typeface="Tahoma" panose="020B0604030504040204" pitchFamily="34" charset="0"/>
                <a:cs typeface="Tahoma" panose="020B0604030504040204" pitchFamily="34" charset="0"/>
              </a:rPr>
              <a:t>Memiliki kontrol</a:t>
            </a:r>
            <a:endParaRPr lang="en-US" sz="2000" dirty="0">
              <a:effectLst/>
              <a:latin typeface="Tahoma" panose="020B0604030504040204" pitchFamily="34" charset="0"/>
              <a:ea typeface="Tahoma" panose="020B0604030504040204" pitchFamily="34" charset="0"/>
              <a:cs typeface="Tahoma" panose="020B0604030504040204" pitchFamily="34" charset="0"/>
            </a:endParaRP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622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Contoh Sistem</a:t>
            </a:r>
            <a:endParaRPr lang="en-US" dirty="0"/>
          </a:p>
        </p:txBody>
      </p:sp>
      <p:graphicFrame>
        <p:nvGraphicFramePr>
          <p:cNvPr id="4" name="Tabel 3">
            <a:extLst>
              <a:ext uri="{FF2B5EF4-FFF2-40B4-BE49-F238E27FC236}">
                <a16:creationId xmlns:a16="http://schemas.microsoft.com/office/drawing/2014/main" id="{77187B3B-1995-4442-AFAA-AE720847B53C}"/>
              </a:ext>
            </a:extLst>
          </p:cNvPr>
          <p:cNvGraphicFramePr>
            <a:graphicFrameLocks noGrp="1"/>
          </p:cNvGraphicFramePr>
          <p:nvPr>
            <p:extLst>
              <p:ext uri="{D42A27DB-BD31-4B8C-83A1-F6EECF244321}">
                <p14:modId xmlns:p14="http://schemas.microsoft.com/office/powerpoint/2010/main" val="3865355813"/>
              </p:ext>
            </p:extLst>
          </p:nvPr>
        </p:nvGraphicFramePr>
        <p:xfrm>
          <a:off x="4931017" y="2136125"/>
          <a:ext cx="5937007" cy="3014558"/>
        </p:xfrm>
        <a:graphic>
          <a:graphicData uri="http://schemas.openxmlformats.org/drawingml/2006/table">
            <a:tbl>
              <a:tblPr firstRow="1" firstCol="1" bandRow="1">
                <a:tableStyleId>{10A1B5D5-9B99-4C35-A422-299274C87663}</a:tableStyleId>
              </a:tblPr>
              <a:tblGrid>
                <a:gridCol w="1317329">
                  <a:extLst>
                    <a:ext uri="{9D8B030D-6E8A-4147-A177-3AD203B41FA5}">
                      <a16:colId xmlns:a16="http://schemas.microsoft.com/office/drawing/2014/main" val="679022962"/>
                    </a:ext>
                  </a:extLst>
                </a:gridCol>
                <a:gridCol w="2640464">
                  <a:extLst>
                    <a:ext uri="{9D8B030D-6E8A-4147-A177-3AD203B41FA5}">
                      <a16:colId xmlns:a16="http://schemas.microsoft.com/office/drawing/2014/main" val="774619019"/>
                    </a:ext>
                  </a:extLst>
                </a:gridCol>
                <a:gridCol w="1979214">
                  <a:extLst>
                    <a:ext uri="{9D8B030D-6E8A-4147-A177-3AD203B41FA5}">
                      <a16:colId xmlns:a16="http://schemas.microsoft.com/office/drawing/2014/main" val="2316802545"/>
                    </a:ext>
                  </a:extLst>
                </a:gridCol>
              </a:tblGrid>
              <a:tr h="570885">
                <a:tc>
                  <a:txBody>
                    <a:bodyPr/>
                    <a:lstStyle/>
                    <a:p>
                      <a:pPr marL="0" marR="0" algn="just">
                        <a:lnSpc>
                          <a:spcPct val="107000"/>
                        </a:lnSpc>
                        <a:spcBef>
                          <a:spcPts val="0"/>
                        </a:spcBef>
                        <a:spcAft>
                          <a:spcPts val="0"/>
                        </a:spcAft>
                      </a:pPr>
                      <a:r>
                        <a:rPr lang="id-ID" sz="2000">
                          <a:effectLst/>
                        </a:rPr>
                        <a:t>Sistem</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a:effectLst/>
                        </a:rPr>
                        <a:t>Unsur-unsur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a:effectLst/>
                        </a:rPr>
                        <a:t>Tujuan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42877153"/>
                  </a:ext>
                </a:extLst>
              </a:tr>
              <a:tr h="570885">
                <a:tc>
                  <a:txBody>
                    <a:bodyPr/>
                    <a:lstStyle/>
                    <a:p>
                      <a:pPr marL="0" marR="0" algn="just">
                        <a:lnSpc>
                          <a:spcPct val="107000"/>
                        </a:lnSpc>
                        <a:spcBef>
                          <a:spcPts val="0"/>
                        </a:spcBef>
                        <a:spcAft>
                          <a:spcPts val="0"/>
                        </a:spcAft>
                      </a:pPr>
                      <a:r>
                        <a:rPr lang="id-ID" sz="2000" dirty="0">
                          <a:effectLst/>
                        </a:rPr>
                        <a:t>Tubuh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Organ-organ, kerangka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Homeostasis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49663252"/>
                  </a:ext>
                </a:extLst>
              </a:tr>
              <a:tr h="570885">
                <a:tc>
                  <a:txBody>
                    <a:bodyPr/>
                    <a:lstStyle/>
                    <a:p>
                      <a:pPr marL="0" marR="0" algn="just">
                        <a:lnSpc>
                          <a:spcPct val="107000"/>
                        </a:lnSpc>
                        <a:spcBef>
                          <a:spcPts val="0"/>
                        </a:spcBef>
                        <a:spcAft>
                          <a:spcPts val="0"/>
                        </a:spcAft>
                      </a:pPr>
                      <a:r>
                        <a:rPr lang="id-ID" sz="2000" dirty="0">
                          <a:effectLst/>
                        </a:rPr>
                        <a:t>Negara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Legislatif, eksekutif, yudikatif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Kesejahteraan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34897126"/>
                  </a:ext>
                </a:extLst>
              </a:tr>
              <a:tr h="1171387">
                <a:tc>
                  <a:txBody>
                    <a:bodyPr/>
                    <a:lstStyle/>
                    <a:p>
                      <a:pPr marL="0" marR="0" algn="just">
                        <a:lnSpc>
                          <a:spcPct val="107000"/>
                        </a:lnSpc>
                        <a:spcBef>
                          <a:spcPts val="0"/>
                        </a:spcBef>
                        <a:spcAft>
                          <a:spcPts val="0"/>
                        </a:spcAft>
                      </a:pPr>
                      <a:r>
                        <a:rPr lang="id-ID" sz="2000" dirty="0">
                          <a:effectLst/>
                        </a:rPr>
                        <a:t>DPR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Anggota, perlengkapan bangunan, PNS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Undang-undang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75539843"/>
                  </a:ext>
                </a:extLst>
              </a:tr>
            </a:tbl>
          </a:graphicData>
        </a:graphic>
      </p:graphicFrame>
    </p:spTree>
    <p:extLst>
      <p:ext uri="{BB962C8B-B14F-4D97-AF65-F5344CB8AC3E}">
        <p14:creationId xmlns:p14="http://schemas.microsoft.com/office/powerpoint/2010/main" val="2654006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7BB13F9-0490-48CB-B211-8A2C5B48D6B1}"/>
              </a:ext>
            </a:extLst>
          </p:cNvPr>
          <p:cNvSpPr>
            <a:spLocks noGrp="1"/>
          </p:cNvSpPr>
          <p:nvPr>
            <p:ph type="title"/>
          </p:nvPr>
        </p:nvSpPr>
        <p:spPr/>
        <p:txBody>
          <a:bodyPr/>
          <a:lstStyle/>
          <a:p>
            <a:r>
              <a:rPr lang="id-ID" dirty="0"/>
              <a:t>POLITIK</a:t>
            </a:r>
            <a:endParaRPr lang="en-US" dirty="0"/>
          </a:p>
        </p:txBody>
      </p:sp>
      <p:sp>
        <p:nvSpPr>
          <p:cNvPr id="3" name="Tampungan Konten 2">
            <a:extLst>
              <a:ext uri="{FF2B5EF4-FFF2-40B4-BE49-F238E27FC236}">
                <a16:creationId xmlns:a16="http://schemas.microsoft.com/office/drawing/2014/main" id="{86AA3B86-4E52-484B-823D-3F7830664641}"/>
              </a:ext>
            </a:extLst>
          </p:cNvPr>
          <p:cNvSpPr>
            <a:spLocks noGrp="1"/>
          </p:cNvSpPr>
          <p:nvPr>
            <p:ph idx="1"/>
          </p:nvPr>
        </p:nvSpPr>
        <p:spPr>
          <a:xfrm>
            <a:off x="4905375" y="330200"/>
            <a:ext cx="6381750" cy="650875"/>
          </a:xfrm>
        </p:spPr>
        <p:txBody>
          <a:bodyPr>
            <a:normAutofit fontScale="92500" lnSpcReduction="10000"/>
          </a:bodyPr>
          <a:lstStyle/>
          <a:p>
            <a:r>
              <a:rPr lang="id-ID" sz="1800" dirty="0">
                <a:latin typeface="Tahoma" panose="020B0604030504040204" pitchFamily="34" charset="0"/>
                <a:ea typeface="Tahoma" panose="020B0604030504040204" pitchFamily="34" charset="0"/>
                <a:cs typeface="Tahoma" panose="020B0604030504040204" pitchFamily="34" charset="0"/>
              </a:rPr>
              <a:t>K</a:t>
            </a:r>
            <a:r>
              <a:rPr lang="id-ID" sz="1800" dirty="0">
                <a:effectLst/>
                <a:latin typeface="Tahoma" panose="020B0604030504040204" pitchFamily="34" charset="0"/>
                <a:ea typeface="Tahoma" panose="020B0604030504040204" pitchFamily="34" charset="0"/>
                <a:cs typeface="Tahoma" panose="020B0604030504040204" pitchFamily="34" charset="0"/>
              </a:rPr>
              <a:t>ata politik berasal dari bahasa Yunani polis yang artinya negara-kota. </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ampungan Konten 2">
            <a:extLst>
              <a:ext uri="{FF2B5EF4-FFF2-40B4-BE49-F238E27FC236}">
                <a16:creationId xmlns:a16="http://schemas.microsoft.com/office/drawing/2014/main" id="{C59897C1-D851-4CCD-8713-D7671CE1869F}"/>
              </a:ext>
            </a:extLst>
          </p:cNvPr>
          <p:cNvSpPr txBox="1">
            <a:spLocks/>
          </p:cNvSpPr>
          <p:nvPr/>
        </p:nvSpPr>
        <p:spPr>
          <a:xfrm>
            <a:off x="4972049" y="1209676"/>
            <a:ext cx="6381751" cy="172878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latin typeface="Tahoma" panose="020B0604030504040204" pitchFamily="34" charset="0"/>
                <a:ea typeface="Tahoma" panose="020B0604030504040204" pitchFamily="34" charset="0"/>
                <a:cs typeface="Tahoma" panose="020B0604030504040204" pitchFamily="34" charset="0"/>
              </a:rPr>
              <a:t>P</a:t>
            </a:r>
            <a:r>
              <a:rPr lang="id-ID" sz="1800" dirty="0">
                <a:effectLst/>
                <a:latin typeface="Tahoma" panose="020B0604030504040204" pitchFamily="34" charset="0"/>
                <a:ea typeface="Tahoma" panose="020B0604030504040204" pitchFamily="34" charset="0"/>
                <a:cs typeface="Tahoma" panose="020B0604030504040204" pitchFamily="34" charset="0"/>
              </a:rPr>
              <a:t>olitik adalah </a:t>
            </a:r>
            <a:r>
              <a:rPr lang="id-ID" sz="1800" i="1" dirty="0" err="1">
                <a:effectLst/>
                <a:latin typeface="Tahoma" panose="020B0604030504040204" pitchFamily="34" charset="0"/>
                <a:ea typeface="Tahoma" panose="020B0604030504040204" pitchFamily="34" charset="0"/>
                <a:cs typeface="Tahoma" panose="020B0604030504040204" pitchFamily="34" charset="0"/>
              </a:rPr>
              <a:t>the</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constrained</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use</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of</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social</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power</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dirty="0">
                <a:effectLst/>
                <a:latin typeface="Tahoma" panose="020B0604030504040204" pitchFamily="34" charset="0"/>
                <a:ea typeface="Tahoma" panose="020B0604030504040204" pitchFamily="34" charset="0"/>
                <a:cs typeface="Tahoma" panose="020B0604030504040204" pitchFamily="34" charset="0"/>
              </a:rPr>
              <a:t>(penggunaan kekuasaan sosial yang dipaksakan)</a:t>
            </a:r>
          </a:p>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Kata "kekuasaan sosial" ditekankan untuk membedakannya dengan "kekuasaan individual.</a:t>
            </a:r>
          </a:p>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Ini karena politik berkenaan dengan pengaturan hidup suatu masyarakat secara keseluruhan.</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
        <p:nvSpPr>
          <p:cNvPr id="5" name="Tampungan Konten 2">
            <a:extLst>
              <a:ext uri="{FF2B5EF4-FFF2-40B4-BE49-F238E27FC236}">
                <a16:creationId xmlns:a16="http://schemas.microsoft.com/office/drawing/2014/main" id="{0CA35458-A7E1-4DFD-9BD3-AAF5CD7B792C}"/>
              </a:ext>
            </a:extLst>
          </p:cNvPr>
          <p:cNvSpPr txBox="1">
            <a:spLocks/>
          </p:cNvSpPr>
          <p:nvPr/>
        </p:nvSpPr>
        <p:spPr>
          <a:xfrm>
            <a:off x="4995862" y="3119437"/>
            <a:ext cx="6200775" cy="205263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Gabriel A. Almond:</a:t>
            </a:r>
          </a:p>
          <a:p>
            <a:pPr marL="0" marR="0" indent="0" algn="just">
              <a:lnSpc>
                <a:spcPct val="107000"/>
              </a:lnSpc>
              <a:spcBef>
                <a:spcPts val="0"/>
              </a:spcBef>
              <a:spcAft>
                <a:spcPts val="800"/>
              </a:spcAft>
              <a:buNone/>
            </a:pPr>
            <a:r>
              <a:rPr lang="id-ID" sz="1800" dirty="0">
                <a:effectLst/>
                <a:latin typeface="Tahoma" panose="020B0604030504040204" pitchFamily="34" charset="0"/>
                <a:ea typeface="Tahoma" panose="020B0604030504040204" pitchFamily="34" charset="0"/>
                <a:cs typeface="Tahoma" panose="020B0604030504040204" pitchFamily="34" charset="0"/>
              </a:rPr>
              <a:t>kegiatan yang berhubungan dengan kendali pembuatan keputusan publik dalam masyarakat tertentu di wilayah tertentu, di mana kendali ini disokong melalui instrumen yang sifatnya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 (berwenang secara sah) dan koersif (bersifat memaksa). Politik mengacu pada penggunaan instrumen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 dan koersif ini-siapa yang berhak menggunakannya dan dengan tujuan apa."</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
        <p:nvSpPr>
          <p:cNvPr id="6" name="Tampungan Konten 2">
            <a:extLst>
              <a:ext uri="{FF2B5EF4-FFF2-40B4-BE49-F238E27FC236}">
                <a16:creationId xmlns:a16="http://schemas.microsoft.com/office/drawing/2014/main" id="{22C92405-2A0E-4C07-9615-3EBB1F66114D}"/>
              </a:ext>
            </a:extLst>
          </p:cNvPr>
          <p:cNvSpPr txBox="1">
            <a:spLocks/>
          </p:cNvSpPr>
          <p:nvPr/>
        </p:nvSpPr>
        <p:spPr>
          <a:xfrm>
            <a:off x="2095500" y="5400675"/>
            <a:ext cx="9258300" cy="122872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Hamid</a:t>
            </a:r>
          </a:p>
          <a:p>
            <a:pPr marL="0" marR="0" indent="0" algn="just">
              <a:lnSpc>
                <a:spcPct val="107000"/>
              </a:lnSpc>
              <a:spcBef>
                <a:spcPts val="0"/>
              </a:spcBef>
              <a:spcAft>
                <a:spcPts val="800"/>
              </a:spcAft>
              <a:buNone/>
            </a:pPr>
            <a:r>
              <a:rPr lang="id-ID" sz="1800" dirty="0">
                <a:effectLst/>
                <a:latin typeface="Tahoma" panose="020B0604030504040204" pitchFamily="34" charset="0"/>
                <a:ea typeface="Tahoma" panose="020B0604030504040204" pitchFamily="34" charset="0"/>
                <a:cs typeface="Tahoma" panose="020B0604030504040204" pitchFamily="34" charset="0"/>
              </a:rPr>
              <a:t>Suatu negara dan organisasi yang didirikan manusia lainnya, di mana "pemerintah" adalah otoritas yang terorganisasi dan menekankan pelembagaan kepemimpinan serta pengalokasian nilai secara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111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86BF4B7-7F98-48EA-91CB-4773EEE4FDA4}"/>
              </a:ext>
            </a:extLst>
          </p:cNvPr>
          <p:cNvSpPr>
            <a:spLocks noGrp="1"/>
          </p:cNvSpPr>
          <p:nvPr>
            <p:ph type="title"/>
          </p:nvPr>
        </p:nvSpPr>
        <p:spPr/>
        <p:txBody>
          <a:bodyPr/>
          <a:lstStyle/>
          <a:p>
            <a:r>
              <a:rPr lang="id-ID" dirty="0"/>
              <a:t>OTORITATIF</a:t>
            </a:r>
            <a:endParaRPr lang="en-US" dirty="0"/>
          </a:p>
        </p:txBody>
      </p:sp>
      <p:sp>
        <p:nvSpPr>
          <p:cNvPr id="3" name="Tampungan Konten 2">
            <a:extLst>
              <a:ext uri="{FF2B5EF4-FFF2-40B4-BE49-F238E27FC236}">
                <a16:creationId xmlns:a16="http://schemas.microsoft.com/office/drawing/2014/main" id="{DB1AE480-45E6-43F4-830F-773F651EF07F}"/>
              </a:ext>
            </a:extLst>
          </p:cNvPr>
          <p:cNvSpPr>
            <a:spLocks noGrp="1"/>
          </p:cNvSpPr>
          <p:nvPr>
            <p:ph idx="1"/>
          </p:nvPr>
        </p:nvSpPr>
        <p:spPr/>
        <p:txBody>
          <a:bodyPr>
            <a:noAutofit/>
          </a:bodyPr>
          <a:lstStyle/>
          <a:p>
            <a:r>
              <a:rPr lang="id-ID" dirty="0" err="1">
                <a:effectLst/>
                <a:latin typeface="Tahoma" panose="020B0604030504040204" pitchFamily="34" charset="0"/>
                <a:ea typeface="Tahoma" panose="020B0604030504040204" pitchFamily="34" charset="0"/>
                <a:cs typeface="Tahoma" panose="020B0604030504040204" pitchFamily="34" charset="0"/>
              </a:rPr>
              <a:t>Otoritatif</a:t>
            </a:r>
            <a:r>
              <a:rPr lang="id-ID" dirty="0">
                <a:effectLst/>
                <a:latin typeface="Tahoma" panose="020B0604030504040204" pitchFamily="34" charset="0"/>
                <a:ea typeface="Tahoma" panose="020B0604030504040204" pitchFamily="34" charset="0"/>
                <a:cs typeface="Tahoma" panose="020B0604030504040204" pitchFamily="34" charset="0"/>
              </a:rPr>
              <a:t> adalah kewenangan yang absah, diakui oleh seluruh masyarakat yang ada di suatu wilayah untuk menyelenggarakan kekuasaan.</a:t>
            </a:r>
          </a:p>
          <a:p>
            <a:r>
              <a:rPr lang="id-ID" dirty="0">
                <a:effectLst/>
                <a:latin typeface="Tahoma" panose="020B0604030504040204" pitchFamily="34" charset="0"/>
                <a:ea typeface="Tahoma" panose="020B0604030504040204" pitchFamily="34" charset="0"/>
                <a:cs typeface="Tahoma" panose="020B0604030504040204" pitchFamily="34" charset="0"/>
              </a:rPr>
              <a:t>Otoritas tersebut ada di suatu lembaga bernama "pemerintah". Bukan suatu kekuasaan politik jika lembaga yang melaksanakannya tidak memiliki otoritas.</a:t>
            </a:r>
          </a:p>
          <a:p>
            <a:r>
              <a:rPr lang="id-ID" dirty="0">
                <a:effectLst/>
                <a:latin typeface="Tahoma" panose="020B0604030504040204" pitchFamily="34" charset="0"/>
                <a:ea typeface="Tahoma" panose="020B0604030504040204" pitchFamily="34" charset="0"/>
                <a:cs typeface="Tahoma" panose="020B0604030504040204" pitchFamily="34" charset="0"/>
              </a:rPr>
              <a:t>Pemerintah juga dapat kehilangan otoritasnya tatkala mereka sudah tidak memiliki kekuasaan atas masyarakatnya.</a:t>
            </a:r>
          </a:p>
          <a:p>
            <a:r>
              <a:rPr lang="id-ID" dirty="0">
                <a:effectLst/>
                <a:latin typeface="Tahoma" panose="020B0604030504040204" pitchFamily="34" charset="0"/>
                <a:ea typeface="Tahoma" panose="020B0604030504040204" pitchFamily="34" charset="0"/>
                <a:cs typeface="Tahoma" panose="020B0604030504040204" pitchFamily="34" charset="0"/>
              </a:rPr>
              <a:t>Pemerintahlah yang mengalokasikan nilai-nilai, seperti kesejahteraan, keadilan, keamanan, kebudayaan, dan sejenisnya ke tengah masyarakat.</a:t>
            </a:r>
          </a:p>
          <a:p>
            <a:r>
              <a:rPr lang="id-ID" dirty="0">
                <a:effectLst/>
                <a:latin typeface="Tahoma" panose="020B0604030504040204" pitchFamily="34" charset="0"/>
                <a:ea typeface="Tahoma" panose="020B0604030504040204" pitchFamily="34" charset="0"/>
                <a:cs typeface="Tahoma" panose="020B0604030504040204" pitchFamily="34" charset="0"/>
              </a:rPr>
              <a:t>Dengan kekuasaan politik, pemerintah dapat memaksakan tindakannya atas setiap individu.</a:t>
            </a:r>
            <a:endParaRPr lang="en-US" dirty="0">
              <a:effectLst/>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454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118447" y="803187"/>
            <a:ext cx="6281873" cy="1502516"/>
          </a:xfrm>
        </p:spPr>
        <p:txBody>
          <a:bodyPr>
            <a:normAutofit/>
          </a:bodyPr>
          <a:lstStyle/>
          <a:p>
            <a:pPr lvl="1"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Ilmu politik adalah pengetahuan yang memikirkan dan mengkaji secara mendalam urusan negara dan yang berhubungan dengan penguasa, pemerintah,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lembag</a:t>
            </a:r>
            <a:r>
              <a:rPr lang="id-ID" sz="1800" dirty="0">
                <a:effectLst/>
                <a:latin typeface="Times New Roman" panose="02020603050405020304" pitchFamily="18" charset="0"/>
                <a:ea typeface="Calibri" panose="020F0502020204030204" pitchFamily="34" charset="0"/>
                <a:cs typeface="Arial" panose="020B0604020202020204" pitchFamily="34" charset="0"/>
              </a:rPr>
              <a:t> negara, dan masyarakat.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356569" y="2419350"/>
            <a:ext cx="6281873" cy="1067453"/>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J.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Bartens</a:t>
            </a:r>
            <a:r>
              <a:rPr lang="id-ID" sz="1800" dirty="0">
                <a:effectLst/>
                <a:latin typeface="Times New Roman" panose="02020603050405020304" pitchFamily="18" charset="0"/>
                <a:ea typeface="Calibri" panose="020F0502020204030204" pitchFamily="34" charset="0"/>
                <a:cs typeface="Arial" panose="020B0604020202020204" pitchFamily="34" charset="0"/>
              </a:rPr>
              <a:t> mengatakan bahwa ilmu politik adalah ilmu yang mempelajari kehidupan negara yang merupakan bagian dari kehidupan masyarakat dan tugas-tugasnya.</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251793" y="3600450"/>
            <a:ext cx="6281873" cy="1205917"/>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Menurut Harold D.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Lasswell</a:t>
            </a:r>
            <a:r>
              <a:rPr lang="id-ID" sz="1800" dirty="0">
                <a:effectLst/>
                <a:latin typeface="Times New Roman" panose="02020603050405020304" pitchFamily="18" charset="0"/>
                <a:ea typeface="Calibri" panose="020F0502020204030204" pitchFamily="34" charset="0"/>
                <a:cs typeface="Arial" panose="020B0604020202020204" pitchFamily="34" charset="0"/>
              </a:rPr>
              <a:t> dan A. Kaplan dalam Power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and</a:t>
            </a:r>
            <a:r>
              <a:rPr lang="id-ID" sz="1800" dirty="0">
                <a:effectLst/>
                <a:latin typeface="Times New Roman" panose="02020603050405020304" pitchFamily="18" charset="0"/>
                <a:ea typeface="Calibri" panose="020F0502020204030204" pitchFamily="34" charset="0"/>
                <a:cs typeface="Arial" panose="020B0604020202020204" pitchFamily="34" charset="0"/>
              </a:rPr>
              <a:t>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Society</a:t>
            </a:r>
            <a:r>
              <a:rPr lang="id-ID" sz="1800" dirty="0">
                <a:effectLst/>
                <a:latin typeface="Times New Roman" panose="02020603050405020304" pitchFamily="18" charset="0"/>
                <a:ea typeface="Calibri" panose="020F0502020204030204" pitchFamily="34" charset="0"/>
                <a:cs typeface="Arial" panose="020B0604020202020204" pitchFamily="34" charset="0"/>
              </a:rPr>
              <a:t>, "ilmu politik mempelajari pembentukan dan pembagian kekuasaan"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5356569" y="4781550"/>
            <a:ext cx="6281873" cy="1344381"/>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Ilmu politik adalah ilmu yang berbicara tentang eksistensi negara, kekuasaan, pengambilan keputusan, kebijaksanaan, dan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distribution</a:t>
            </a:r>
            <a:r>
              <a:rPr lang="id-ID" sz="1800" dirty="0">
                <a:effectLst/>
                <a:latin typeface="Times New Roman" panose="02020603050405020304" pitchFamily="18" charset="0"/>
                <a:ea typeface="Calibri" panose="020F0502020204030204" pitchFamily="34" charset="0"/>
                <a:cs typeface="Arial" panose="020B0604020202020204" pitchFamily="34" charset="0"/>
              </a:rPr>
              <a:t>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of</a:t>
            </a:r>
            <a:r>
              <a:rPr lang="id-ID" sz="1800" dirty="0">
                <a:effectLst/>
                <a:latin typeface="Times New Roman" panose="02020603050405020304" pitchFamily="18" charset="0"/>
                <a:ea typeface="Calibri" panose="020F0502020204030204" pitchFamily="34" charset="0"/>
                <a:cs typeface="Arial" panose="020B0604020202020204" pitchFamily="34" charset="0"/>
              </a:rPr>
              <a:t>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power</a:t>
            </a:r>
            <a:r>
              <a:rPr lang="id-ID" sz="1800" dirty="0">
                <a:effectLst/>
                <a:latin typeface="Times New Roman" panose="02020603050405020304" pitchFamily="18" charset="0"/>
                <a:ea typeface="Calibri" panose="020F0502020204030204" pitchFamily="34" charset="0"/>
                <a:cs typeface="Arial" panose="020B0604020202020204" pitchFamily="34" charset="0"/>
              </a:rPr>
              <a:t> dalam suatu pemerintahan atau negara.</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597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Fokus 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118447" y="803187"/>
            <a:ext cx="6281873" cy="587464"/>
          </a:xfrm>
        </p:spPr>
        <p:txBody>
          <a:body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upaya memperoleh kekuasaan;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118443" y="1354095"/>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mempertahankan kekuasaan;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118443" y="1906997"/>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penggunaan kekuasaan;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5118444" y="2345331"/>
            <a:ext cx="6281873" cy="587464"/>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bagaimana menghambat penggunaan kekuasaan.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651319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TM16401371[[fn=Atlas]]</Template>
  <TotalTime>2225</TotalTime>
  <Words>1124</Words>
  <Application>Microsoft Office PowerPoint</Application>
  <PresentationFormat>Layar Lebar</PresentationFormat>
  <Paragraphs>105</Paragraphs>
  <Slides>16</Slides>
  <Notes>0</Notes>
  <HiddenSlides>0</HiddenSlides>
  <MMClips>0</MMClips>
  <ScaleCrop>false</ScaleCrop>
  <HeadingPairs>
    <vt:vector size="6" baseType="variant">
      <vt:variant>
        <vt:lpstr>Font Dipakai</vt:lpstr>
      </vt:variant>
      <vt:variant>
        <vt:i4>8</vt:i4>
      </vt:variant>
      <vt:variant>
        <vt:lpstr>Tema</vt:lpstr>
      </vt:variant>
      <vt:variant>
        <vt:i4>1</vt:i4>
      </vt:variant>
      <vt:variant>
        <vt:lpstr>Judul Slide</vt:lpstr>
      </vt:variant>
      <vt:variant>
        <vt:i4>16</vt:i4>
      </vt:variant>
    </vt:vector>
  </HeadingPairs>
  <TitlesOfParts>
    <vt:vector size="25" baseType="lpstr">
      <vt:lpstr>Arial</vt:lpstr>
      <vt:lpstr>Calibri</vt:lpstr>
      <vt:lpstr>Calibri Light</vt:lpstr>
      <vt:lpstr>Georgia</vt:lpstr>
      <vt:lpstr>Rockwell</vt:lpstr>
      <vt:lpstr>Tahoma</vt:lpstr>
      <vt:lpstr>Times New Roman</vt:lpstr>
      <vt:lpstr>Wingdings</vt:lpstr>
      <vt:lpstr>Atlas</vt:lpstr>
      <vt:lpstr>SISTEM POLITIK INDONESIA</vt:lpstr>
      <vt:lpstr>Apa Itu Sistem?</vt:lpstr>
      <vt:lpstr>Sistem</vt:lpstr>
      <vt:lpstr>Ciri-ciri Sistem</vt:lpstr>
      <vt:lpstr>Contoh Sistem</vt:lpstr>
      <vt:lpstr>POLITIK</vt:lpstr>
      <vt:lpstr>OTORITATIF</vt:lpstr>
      <vt:lpstr>Ilmu Politik</vt:lpstr>
      <vt:lpstr>Fokus Ilmu Politik</vt:lpstr>
      <vt:lpstr>Kajian Ilmu Politik</vt:lpstr>
      <vt:lpstr>4 Asumsi Politik (Andrew Heywood)</vt:lpstr>
      <vt:lpstr>Sistem Politik</vt:lpstr>
      <vt:lpstr>Presentasi PowerPoint</vt:lpstr>
      <vt:lpstr>Variabel-variabel Sistem Politik</vt:lpstr>
      <vt:lpstr>Sistem Politik Indonesia</vt:lpstr>
      <vt:lpstr>Kenapa Sistem Politik Indonesia belum mencapai cita-cita bangsa?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POLITIK INDONESIA</dc:title>
  <dc:creator>Irsyad Fadoli</dc:creator>
  <cp:lastModifiedBy>Irsyad Fadoli</cp:lastModifiedBy>
  <cp:revision>3</cp:revision>
  <dcterms:created xsi:type="dcterms:W3CDTF">2023-02-16T01:37:28Z</dcterms:created>
  <dcterms:modified xsi:type="dcterms:W3CDTF">2023-02-24T03:17:23Z</dcterms:modified>
</cp:coreProperties>
</file>