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3"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6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9/24/2020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2318633" y="832748"/>
            <a:ext cx="6786610" cy="2139962"/>
          </a:xfrm>
          <a:prstGeom prst="rect">
            <a:avLst/>
          </a:prstGeom>
          <a:gradFill rotWithShape="1">
            <a:gsLst>
              <a:gs pos="0">
                <a:srgbClr val="8488C4"/>
              </a:gs>
              <a:gs pos="53000">
                <a:srgbClr val="D4DEFF"/>
              </a:gs>
              <a:gs pos="83000">
                <a:srgbClr val="D4DEFF"/>
              </a:gs>
              <a:gs pos="100000">
                <a:srgbClr val="96AB94"/>
              </a:gs>
            </a:gsLst>
            <a:lin ang="5400000" scaled="0"/>
          </a:gradFill>
          <a:ln w="9525">
            <a:noFill/>
            <a:miter lim="800000"/>
            <a:headEnd/>
            <a:tailEnd/>
          </a:ln>
          <a:scene3d>
            <a:camera prst="legacyObliqueTopRight"/>
            <a:lightRig rig="legacyFlat3" dir="b"/>
          </a:scene3d>
          <a:sp3d extrusionH="430200" prstMaterial="legacyMatte">
            <a:bevelT w="13500" h="13500" prst="angle"/>
            <a:bevelB w="13500" h="13500" prst="angle"/>
            <a:extrusionClr>
              <a:schemeClr val="accent1"/>
            </a:extrusionClr>
          </a:sp3d>
        </p:spPr>
        <p:txBody>
          <a:bodyPr anchor="ctr">
            <a:flatTx/>
          </a:bodyPr>
          <a:lstStyle/>
          <a:p>
            <a:pPr algn="ctr">
              <a:defRPr/>
            </a:pPr>
            <a:r>
              <a:rPr lang="en-US" sz="4400" b="1" kern="0" dirty="0">
                <a:solidFill>
                  <a:schemeClr val="hlink"/>
                </a:solidFill>
                <a:latin typeface="+mj-lt"/>
                <a:ea typeface="+mj-ea"/>
                <a:cs typeface="+mj-cs"/>
              </a:rPr>
              <a:t/>
            </a:r>
            <a:br>
              <a:rPr lang="en-US" sz="4400" b="1" kern="0" dirty="0">
                <a:solidFill>
                  <a:schemeClr val="hlink"/>
                </a:solidFill>
                <a:latin typeface="+mj-lt"/>
                <a:ea typeface="+mj-ea"/>
                <a:cs typeface="+mj-cs"/>
              </a:rPr>
            </a:br>
            <a:r>
              <a:rPr lang="id-ID" sz="3600" b="1" kern="0" dirty="0" smtClean="0">
                <a:solidFill>
                  <a:srgbClr val="003366"/>
                </a:solidFill>
                <a:latin typeface="+mj-lt"/>
                <a:ea typeface="+mj-ea"/>
                <a:cs typeface="+mj-cs"/>
              </a:rPr>
              <a:t>Islam dan Ilmu Pengetahuan</a:t>
            </a:r>
            <a:endParaRPr lang="id-ID" sz="3600" b="1" kern="0" dirty="0">
              <a:solidFill>
                <a:srgbClr val="003366"/>
              </a:solidFill>
              <a:latin typeface="+mj-lt"/>
              <a:ea typeface="+mj-ea"/>
              <a:cs typeface="+mj-cs"/>
            </a:endParaRPr>
          </a:p>
          <a:p>
            <a:pPr algn="ctr">
              <a:defRPr/>
            </a:pPr>
            <a:r>
              <a:rPr lang="id-ID" sz="3600" b="1" kern="0" dirty="0">
                <a:solidFill>
                  <a:srgbClr val="003366"/>
                </a:solidFill>
                <a:latin typeface="+mj-lt"/>
                <a:ea typeface="+mj-ea"/>
                <a:cs typeface="+mj-cs"/>
              </a:rPr>
              <a:t> </a:t>
            </a:r>
            <a:r>
              <a:rPr lang="en-US" sz="4400" b="1" kern="0" dirty="0">
                <a:solidFill>
                  <a:schemeClr val="hlink"/>
                </a:solidFill>
                <a:latin typeface="+mj-lt"/>
                <a:ea typeface="+mj-ea"/>
                <a:cs typeface="+mj-cs"/>
              </a:rPr>
              <a:t/>
            </a:r>
            <a:br>
              <a:rPr lang="en-US" sz="4400" b="1" kern="0" dirty="0">
                <a:solidFill>
                  <a:schemeClr val="hlink"/>
                </a:solidFill>
                <a:latin typeface="+mj-lt"/>
                <a:ea typeface="+mj-ea"/>
                <a:cs typeface="+mj-cs"/>
              </a:rPr>
            </a:br>
            <a:endParaRPr lang="en-GB" sz="4400" b="1" kern="0" dirty="0">
              <a:solidFill>
                <a:schemeClr val="hlink"/>
              </a:solidFill>
              <a:latin typeface="+mj-lt"/>
              <a:ea typeface="+mj-ea"/>
              <a:cs typeface="+mj-cs"/>
            </a:endParaRPr>
          </a:p>
        </p:txBody>
      </p:sp>
      <p:sp>
        <p:nvSpPr>
          <p:cNvPr id="5" name="Rectangle 3"/>
          <p:cNvSpPr txBox="1">
            <a:spLocks noChangeArrowheads="1"/>
          </p:cNvSpPr>
          <p:nvPr/>
        </p:nvSpPr>
        <p:spPr>
          <a:xfrm>
            <a:off x="2338251" y="3592289"/>
            <a:ext cx="6743811" cy="1846092"/>
          </a:xfrm>
          <a:prstGeom prst="rect">
            <a:avLst/>
          </a:prstGeom>
          <a:gradFill rotWithShape="1">
            <a:gsLst>
              <a:gs pos="0">
                <a:srgbClr val="8488C4"/>
              </a:gs>
              <a:gs pos="53000">
                <a:srgbClr val="D4DEFF"/>
              </a:gs>
              <a:gs pos="83000">
                <a:srgbClr val="D4DEFF"/>
              </a:gs>
              <a:gs pos="100000">
                <a:srgbClr val="96AB94"/>
              </a:gs>
            </a:gsLst>
            <a:lin ang="5400000" scaled="0"/>
          </a:gradFill>
          <a:scene3d>
            <a:camera prst="legacyObliqueTopRight"/>
            <a:lightRig rig="legacyFlat3" dir="b"/>
          </a:scene3d>
          <a:sp3d extrusionH="430200" prstMaterial="legacyMatte">
            <a:bevelT w="13500" h="13500" prst="angle"/>
            <a:bevelB w="13500" h="13500" prst="angle"/>
            <a:extrusionClr>
              <a:schemeClr val="accent1"/>
            </a:extrusionClr>
          </a:sp3d>
        </p:spPr>
        <p:txBody>
          <a:bodyPr>
            <a:flatTx/>
          </a:bodyPr>
          <a:lstStyle/>
          <a:p>
            <a:pPr marL="342900" indent="-342900">
              <a:spcBef>
                <a:spcPct val="20000"/>
              </a:spcBef>
              <a:defRPr/>
            </a:pPr>
            <a:r>
              <a:rPr lang="en-US" sz="3200" b="1" kern="0" dirty="0">
                <a:solidFill>
                  <a:srgbClr val="003366"/>
                </a:solidFill>
                <a:latin typeface="+mn-lt"/>
              </a:rPr>
              <a:t/>
            </a:r>
            <a:br>
              <a:rPr lang="en-US" sz="3200" b="1" kern="0" dirty="0">
                <a:solidFill>
                  <a:srgbClr val="003366"/>
                </a:solidFill>
                <a:latin typeface="+mn-lt"/>
              </a:rPr>
            </a:br>
            <a:r>
              <a:rPr lang="id-ID" sz="3200" b="1" kern="0" dirty="0">
                <a:solidFill>
                  <a:srgbClr val="003366"/>
                </a:solidFill>
                <a:latin typeface="+mn-lt"/>
              </a:rPr>
              <a:t>Oleh: Joni Putra, </a:t>
            </a:r>
            <a:r>
              <a:rPr lang="en-US" sz="3200" b="1" kern="0" dirty="0" err="1">
                <a:solidFill>
                  <a:srgbClr val="003366"/>
                </a:solidFill>
                <a:latin typeface="+mn-lt"/>
              </a:rPr>
              <a:t>S.Pd.I</a:t>
            </a:r>
            <a:r>
              <a:rPr lang="en-US" sz="3200" b="1" kern="0" dirty="0">
                <a:solidFill>
                  <a:srgbClr val="003366"/>
                </a:solidFill>
                <a:latin typeface="+mn-lt"/>
              </a:rPr>
              <a:t>.,</a:t>
            </a:r>
            <a:r>
              <a:rPr lang="id-ID" sz="3200" b="1" kern="0" dirty="0" smtClean="0">
                <a:solidFill>
                  <a:srgbClr val="003366"/>
                </a:solidFill>
                <a:latin typeface="+mn-lt"/>
              </a:rPr>
              <a:t>M.Pd.I        </a:t>
            </a:r>
            <a:endParaRPr lang="en-GB" sz="3200" b="1" kern="0" dirty="0">
              <a:solidFill>
                <a:srgbClr val="003366"/>
              </a:solidFill>
              <a:latin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42864C8-4254-4F5E-A4DE-43E76DB01EF7}"/>
              </a:ext>
            </a:extLst>
          </p:cNvPr>
          <p:cNvSpPr>
            <a:spLocks noGrp="1"/>
          </p:cNvSpPr>
          <p:nvPr>
            <p:ph idx="1"/>
          </p:nvPr>
        </p:nvSpPr>
        <p:spPr>
          <a:xfrm>
            <a:off x="1584101" y="425003"/>
            <a:ext cx="9920511" cy="5486219"/>
          </a:xfrm>
        </p:spPr>
        <p:txBody>
          <a:bodyPr/>
          <a:lstStyle/>
          <a:p>
            <a:pPr marL="0" indent="0">
              <a:buNone/>
            </a:pPr>
            <a:r>
              <a:rPr lang="id-ID" dirty="0"/>
              <a:t>3. Ilmu budaya (Humanities) ialah ilmu yang mengkaji tentang masalah-masalah manusia dan budaya yang bersifat manusiawi. Seperti: Ilmu bahasa, agama, kesenian, dll</a:t>
            </a:r>
            <a:r>
              <a:rPr lang="id-ID" dirty="0" smtClean="0"/>
              <a:t>.</a:t>
            </a:r>
            <a:endParaRPr lang="en-US" dirty="0" smtClean="0"/>
          </a:p>
          <a:p>
            <a:pPr marL="0" indent="0" algn="ctr">
              <a:buNone/>
            </a:pPr>
            <a:r>
              <a:rPr lang="id-ID" sz="2000" b="1" dirty="0"/>
              <a:t>Ciri-ciri ilmu pengetahuan</a:t>
            </a:r>
            <a:r>
              <a:rPr lang="id-ID" sz="2000" b="1" dirty="0" smtClean="0"/>
              <a:t>.</a:t>
            </a:r>
            <a:endParaRPr lang="en-US" sz="2000" b="1" dirty="0" smtClean="0"/>
          </a:p>
          <a:p>
            <a:pPr>
              <a:buAutoNum type="arabicPeriod"/>
            </a:pPr>
            <a:r>
              <a:rPr lang="id-ID" sz="2000" dirty="0" smtClean="0"/>
              <a:t>Empiris </a:t>
            </a:r>
            <a:r>
              <a:rPr lang="id-ID" sz="2000" dirty="0"/>
              <a:t>ialah berdasarkan proses pengamatan dan percobaan untuk memperoleh </a:t>
            </a:r>
            <a:r>
              <a:rPr lang="id-ID" sz="2000" dirty="0" smtClean="0"/>
              <a:t>pengetahuan.</a:t>
            </a:r>
            <a:endParaRPr lang="en-US" sz="2000" dirty="0" smtClean="0"/>
          </a:p>
          <a:p>
            <a:pPr>
              <a:buAutoNum type="arabicPeriod"/>
            </a:pPr>
            <a:r>
              <a:rPr lang="id-ID" sz="2000" dirty="0" smtClean="0"/>
              <a:t>Sistematis </a:t>
            </a:r>
            <a:r>
              <a:rPr lang="id-ID" sz="2000" dirty="0"/>
              <a:t>ialah berbagai data pengetahuan yang tersusun utuh dan menyeluruh mampu menjelaskan objek yg dikajinya</a:t>
            </a:r>
            <a:r>
              <a:rPr lang="id-ID" sz="2000" dirty="0" smtClean="0"/>
              <a:t>.</a:t>
            </a:r>
            <a:endParaRPr lang="en-US" sz="2000" dirty="0" smtClean="0"/>
          </a:p>
          <a:p>
            <a:pPr>
              <a:buAutoNum type="arabicPeriod"/>
            </a:pPr>
            <a:r>
              <a:rPr lang="id-ID" sz="2000" dirty="0"/>
              <a:t>3. Objektif ialah ilmu pengetahuan yang secara ideal dapat diterima oleh semua pihak dari prasangka perseorangan dan kesukaan </a:t>
            </a:r>
            <a:r>
              <a:rPr lang="id-ID" sz="2000" dirty="0" smtClean="0"/>
              <a:t>pribadinya.</a:t>
            </a:r>
            <a:endParaRPr lang="en-US" sz="2000" dirty="0" smtClean="0"/>
          </a:p>
          <a:p>
            <a:pPr>
              <a:buAutoNum type="arabicPeriod"/>
            </a:pPr>
            <a:r>
              <a:rPr lang="id-ID" sz="2000" dirty="0" smtClean="0"/>
              <a:t>Analitis </a:t>
            </a:r>
            <a:r>
              <a:rPr lang="id-ID" sz="2000" dirty="0"/>
              <a:t>ialah menguraikan persoalan menjadi bagian-bagian terinci sehingga dapat berusaha membeda-bedakan pokok persoalan peranan dan bagiannya</a:t>
            </a:r>
            <a:r>
              <a:rPr lang="id-ID" sz="2000" dirty="0" smtClean="0"/>
              <a:t>.</a:t>
            </a:r>
            <a:endParaRPr lang="en-US" sz="2000" dirty="0" smtClean="0"/>
          </a:p>
          <a:p>
            <a:pPr>
              <a:buAutoNum type="arabicPeriod"/>
            </a:pPr>
            <a:r>
              <a:rPr lang="id-ID" sz="2000" dirty="0"/>
              <a:t>Verifikatif ialah ilmu pengetahuan yang dapat dikaji </a:t>
            </a:r>
            <a:r>
              <a:rPr lang="id-ID" sz="2000" dirty="0" smtClean="0"/>
              <a:t>kebenarannya</a:t>
            </a:r>
            <a:r>
              <a:rPr lang="en-US" sz="2000" dirty="0" smtClean="0"/>
              <a:t>.</a:t>
            </a:r>
          </a:p>
          <a:p>
            <a:pPr>
              <a:buAutoNum type="arabicPeriod"/>
            </a:pPr>
            <a:endParaRPr lang="en-US" sz="2000" dirty="0"/>
          </a:p>
        </p:txBody>
      </p:sp>
    </p:spTree>
    <p:extLst>
      <p:ext uri="{BB962C8B-B14F-4D97-AF65-F5344CB8AC3E}">
        <p14:creationId xmlns:p14="http://schemas.microsoft.com/office/powerpoint/2010/main" xmlns="" val="4070767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42864C8-4254-4F5E-A4DE-43E76DB01EF7}"/>
              </a:ext>
            </a:extLst>
          </p:cNvPr>
          <p:cNvSpPr>
            <a:spLocks noGrp="1"/>
          </p:cNvSpPr>
          <p:nvPr>
            <p:ph idx="1"/>
          </p:nvPr>
        </p:nvSpPr>
        <p:spPr>
          <a:xfrm>
            <a:off x="1584101" y="425003"/>
            <a:ext cx="9920511" cy="5486219"/>
          </a:xfrm>
        </p:spPr>
        <p:txBody>
          <a:bodyPr/>
          <a:lstStyle/>
          <a:p>
            <a:pPr marL="0" indent="0" algn="ctr">
              <a:buNone/>
            </a:pPr>
            <a:r>
              <a:rPr lang="en-US" sz="2000" b="1" dirty="0" err="1" smtClean="0"/>
              <a:t>Perintah</a:t>
            </a:r>
            <a:r>
              <a:rPr lang="en-US" sz="2000" b="1" dirty="0" smtClean="0"/>
              <a:t> </a:t>
            </a:r>
            <a:r>
              <a:rPr lang="en-US" sz="2000" b="1" dirty="0" err="1" smtClean="0"/>
              <a:t>mencari</a:t>
            </a:r>
            <a:r>
              <a:rPr lang="en-US" sz="2000" b="1" dirty="0" smtClean="0"/>
              <a:t> </a:t>
            </a:r>
            <a:r>
              <a:rPr lang="en-US" sz="2000" b="1" dirty="0" err="1" smtClean="0"/>
              <a:t>ilmu</a:t>
            </a:r>
            <a:endParaRPr lang="en-US" sz="2000" b="1" dirty="0" smtClean="0"/>
          </a:p>
          <a:p>
            <a:pPr marL="0" indent="0">
              <a:buNone/>
            </a:pPr>
            <a:r>
              <a:rPr lang="en-US" sz="2000" b="1" dirty="0" smtClean="0"/>
              <a:t>Qur’an </a:t>
            </a:r>
            <a:r>
              <a:rPr lang="en-US" sz="2000" b="1" dirty="0" err="1" smtClean="0"/>
              <a:t>Surat</a:t>
            </a:r>
            <a:r>
              <a:rPr lang="en-US" sz="2000" b="1" dirty="0" smtClean="0"/>
              <a:t> al-</a:t>
            </a:r>
            <a:r>
              <a:rPr lang="en-US" sz="2000" b="1" dirty="0" err="1" smtClean="0"/>
              <a:t>alaq</a:t>
            </a:r>
            <a:r>
              <a:rPr lang="en-US" sz="2000" b="1" dirty="0" smtClean="0"/>
              <a:t> 1-5</a:t>
            </a:r>
          </a:p>
          <a:p>
            <a:pPr marL="0" indent="0">
              <a:buNone/>
            </a:pPr>
            <a:r>
              <a:rPr lang="ar-SA" sz="4000" dirty="0">
                <a:latin typeface="Arabic Typesetting" pitchFamily="66" charset="-78"/>
                <a:ea typeface="Arial Unicode MS" pitchFamily="34" charset="-128"/>
                <a:cs typeface="Arabic Typesetting" pitchFamily="66" charset="-78"/>
              </a:rPr>
              <a:t>ٱقۡرَأۡ بِٱسۡمِ رَبِّكَ ٱلَّذِي خَلَقَ ١  خَلَقَ ٱلۡإِنسَٰنَ مِنۡ عَلَقٍ ٢  ٱقۡرَأۡ وَرَبُّكَ ٱلۡأَكۡرَمُ ٣ </a:t>
            </a:r>
            <a:endParaRPr lang="en-US" sz="4000" dirty="0" smtClean="0">
              <a:latin typeface="Arabic Typesetting" pitchFamily="66" charset="-78"/>
              <a:ea typeface="Arial Unicode MS" pitchFamily="34" charset="-128"/>
              <a:cs typeface="Arabic Typesetting" pitchFamily="66" charset="-78"/>
            </a:endParaRPr>
          </a:p>
          <a:p>
            <a:pPr marL="0" indent="0" algn="ctr">
              <a:buNone/>
            </a:pPr>
            <a:r>
              <a:rPr lang="ar-SA" sz="4000" dirty="0" smtClean="0">
                <a:latin typeface="Arabic Typesetting" pitchFamily="66" charset="-78"/>
                <a:ea typeface="Arial Unicode MS" pitchFamily="34" charset="-128"/>
                <a:cs typeface="Arabic Typesetting" pitchFamily="66" charset="-78"/>
              </a:rPr>
              <a:t> </a:t>
            </a:r>
            <a:r>
              <a:rPr lang="ar-SA" sz="4000" dirty="0">
                <a:latin typeface="Arabic Typesetting" pitchFamily="66" charset="-78"/>
                <a:ea typeface="Arial Unicode MS" pitchFamily="34" charset="-128"/>
                <a:cs typeface="Arabic Typesetting" pitchFamily="66" charset="-78"/>
              </a:rPr>
              <a:t>ٱلَّذِي عَلَّمَ بِٱلۡقَلَمِ ٤ عَلَّمَ ٱلۡإِنسَٰنَ مَا لَمۡ يَعۡلَمۡ ٥ </a:t>
            </a:r>
            <a:endParaRPr lang="en-US" sz="4000" dirty="0" smtClean="0">
              <a:latin typeface="Arabic Typesetting" pitchFamily="66" charset="-78"/>
              <a:ea typeface="Arial Unicode MS" pitchFamily="34" charset="-128"/>
              <a:cs typeface="Arabic Typesetting" pitchFamily="66" charset="-78"/>
            </a:endParaRPr>
          </a:p>
          <a:p>
            <a:r>
              <a:rPr lang="en-US" sz="2000" dirty="0" smtClean="0"/>
              <a:t>1</a:t>
            </a:r>
            <a:r>
              <a:rPr lang="en-US" sz="2000" dirty="0"/>
              <a:t>. </a:t>
            </a:r>
            <a:r>
              <a:rPr lang="en-US" sz="2000" dirty="0" err="1"/>
              <a:t>Bacalah</a:t>
            </a:r>
            <a:r>
              <a:rPr lang="en-US" sz="2000" dirty="0"/>
              <a:t> </a:t>
            </a:r>
            <a:r>
              <a:rPr lang="en-US" sz="2000" dirty="0" err="1"/>
              <a:t>dengan</a:t>
            </a:r>
            <a:r>
              <a:rPr lang="en-US" sz="2000" dirty="0"/>
              <a:t> (</a:t>
            </a:r>
            <a:r>
              <a:rPr lang="en-US" sz="2000" dirty="0" err="1"/>
              <a:t>menyebut</a:t>
            </a:r>
            <a:r>
              <a:rPr lang="en-US" sz="2000" dirty="0"/>
              <a:t>) </a:t>
            </a:r>
            <a:r>
              <a:rPr lang="en-US" sz="2000" dirty="0" err="1"/>
              <a:t>nama</a:t>
            </a:r>
            <a:r>
              <a:rPr lang="en-US" sz="2000" dirty="0"/>
              <a:t> </a:t>
            </a:r>
            <a:r>
              <a:rPr lang="en-US" sz="2000" dirty="0" err="1"/>
              <a:t>Tuhanmu</a:t>
            </a:r>
            <a:r>
              <a:rPr lang="en-US" sz="2000" dirty="0"/>
              <a:t> Yang </a:t>
            </a:r>
            <a:r>
              <a:rPr lang="en-US" sz="2000" dirty="0" err="1"/>
              <a:t>menciptakan</a:t>
            </a:r>
            <a:endParaRPr lang="id-ID" sz="2000" dirty="0"/>
          </a:p>
          <a:p>
            <a:r>
              <a:rPr lang="en-US" sz="2000" dirty="0"/>
              <a:t>2. </a:t>
            </a:r>
            <a:r>
              <a:rPr lang="en-US" sz="2000" dirty="0" err="1"/>
              <a:t>Dia</a:t>
            </a:r>
            <a:r>
              <a:rPr lang="en-US" sz="2000" dirty="0"/>
              <a:t> </a:t>
            </a:r>
            <a:r>
              <a:rPr lang="en-US" sz="2000" dirty="0" err="1"/>
              <a:t>telah</a:t>
            </a:r>
            <a:r>
              <a:rPr lang="en-US" sz="2000" dirty="0"/>
              <a:t> </a:t>
            </a:r>
            <a:r>
              <a:rPr lang="en-US" sz="2000" dirty="0" err="1"/>
              <a:t>menciptakan</a:t>
            </a:r>
            <a:r>
              <a:rPr lang="en-US" sz="2000" dirty="0"/>
              <a:t> </a:t>
            </a:r>
            <a:r>
              <a:rPr lang="en-US" sz="2000" dirty="0" err="1"/>
              <a:t>manusia</a:t>
            </a:r>
            <a:r>
              <a:rPr lang="en-US" sz="2000" dirty="0"/>
              <a:t> </a:t>
            </a:r>
            <a:r>
              <a:rPr lang="en-US" sz="2000" dirty="0" err="1"/>
              <a:t>dari</a:t>
            </a:r>
            <a:r>
              <a:rPr lang="en-US" sz="2000" dirty="0"/>
              <a:t> </a:t>
            </a:r>
            <a:r>
              <a:rPr lang="en-US" sz="2000" dirty="0" err="1"/>
              <a:t>segumpal</a:t>
            </a:r>
            <a:r>
              <a:rPr lang="en-US" sz="2000" dirty="0"/>
              <a:t> </a:t>
            </a:r>
            <a:r>
              <a:rPr lang="en-US" sz="2000" dirty="0" err="1"/>
              <a:t>darah</a:t>
            </a:r>
            <a:endParaRPr lang="id-ID" sz="2000" dirty="0"/>
          </a:p>
          <a:p>
            <a:r>
              <a:rPr lang="en-US" sz="2000" dirty="0"/>
              <a:t>3. </a:t>
            </a:r>
            <a:r>
              <a:rPr lang="en-US" sz="2000" dirty="0" err="1"/>
              <a:t>Bacalah</a:t>
            </a:r>
            <a:r>
              <a:rPr lang="en-US" sz="2000" dirty="0"/>
              <a:t>, </a:t>
            </a:r>
            <a:r>
              <a:rPr lang="en-US" sz="2000" dirty="0" err="1"/>
              <a:t>dan</a:t>
            </a:r>
            <a:r>
              <a:rPr lang="en-US" sz="2000" dirty="0"/>
              <a:t> </a:t>
            </a:r>
            <a:r>
              <a:rPr lang="en-US" sz="2000" dirty="0" err="1"/>
              <a:t>Tuhanmulah</a:t>
            </a:r>
            <a:r>
              <a:rPr lang="en-US" sz="2000" dirty="0"/>
              <a:t> Yang </a:t>
            </a:r>
            <a:r>
              <a:rPr lang="en-US" sz="2000" dirty="0" err="1"/>
              <a:t>Maha</a:t>
            </a:r>
            <a:r>
              <a:rPr lang="en-US" sz="2000" dirty="0"/>
              <a:t> </a:t>
            </a:r>
            <a:r>
              <a:rPr lang="en-US" sz="2000" dirty="0" err="1"/>
              <a:t>Pemurah</a:t>
            </a:r>
            <a:endParaRPr lang="id-ID" sz="2000" dirty="0"/>
          </a:p>
          <a:p>
            <a:r>
              <a:rPr lang="en-US" sz="2000" dirty="0"/>
              <a:t>4. Yang </a:t>
            </a:r>
            <a:r>
              <a:rPr lang="en-US" sz="2000" dirty="0" err="1"/>
              <a:t>mengajar</a:t>
            </a:r>
            <a:r>
              <a:rPr lang="en-US" sz="2000" dirty="0"/>
              <a:t> (</a:t>
            </a:r>
            <a:r>
              <a:rPr lang="en-US" sz="2000" dirty="0" err="1"/>
              <a:t>manusia</a:t>
            </a:r>
            <a:r>
              <a:rPr lang="en-US" sz="2000" dirty="0"/>
              <a:t>) </a:t>
            </a:r>
            <a:r>
              <a:rPr lang="en-US" sz="2000" dirty="0" err="1"/>
              <a:t>dengan</a:t>
            </a:r>
            <a:r>
              <a:rPr lang="en-US" sz="2000" dirty="0"/>
              <a:t> </a:t>
            </a:r>
            <a:r>
              <a:rPr lang="en-US" sz="2000" dirty="0" err="1"/>
              <a:t>perantaran</a:t>
            </a:r>
            <a:r>
              <a:rPr lang="en-US" sz="2000" dirty="0"/>
              <a:t> </a:t>
            </a:r>
            <a:r>
              <a:rPr lang="en-US" sz="2000" dirty="0" err="1"/>
              <a:t>kalam</a:t>
            </a:r>
            <a:endParaRPr lang="id-ID" sz="2000" dirty="0"/>
          </a:p>
          <a:p>
            <a:r>
              <a:rPr lang="en-US" sz="2000" dirty="0"/>
              <a:t>5. </a:t>
            </a:r>
            <a:r>
              <a:rPr lang="en-US" sz="2000" dirty="0" err="1"/>
              <a:t>Dia</a:t>
            </a:r>
            <a:r>
              <a:rPr lang="en-US" sz="2000" dirty="0"/>
              <a:t> </a:t>
            </a:r>
            <a:r>
              <a:rPr lang="en-US" sz="2000" dirty="0" err="1"/>
              <a:t>mengajar</a:t>
            </a:r>
            <a:r>
              <a:rPr lang="en-US" sz="2000" dirty="0"/>
              <a:t> </a:t>
            </a:r>
            <a:r>
              <a:rPr lang="en-US" sz="2000" dirty="0" err="1"/>
              <a:t>kepada</a:t>
            </a:r>
            <a:r>
              <a:rPr lang="en-US" sz="2000" dirty="0"/>
              <a:t> </a:t>
            </a:r>
            <a:r>
              <a:rPr lang="en-US" sz="2000" dirty="0" err="1"/>
              <a:t>manusia</a:t>
            </a:r>
            <a:r>
              <a:rPr lang="en-US" sz="2000" dirty="0"/>
              <a:t> </a:t>
            </a:r>
            <a:r>
              <a:rPr lang="en-US" sz="2000" dirty="0" err="1"/>
              <a:t>apa</a:t>
            </a:r>
            <a:r>
              <a:rPr lang="en-US" sz="2000" dirty="0"/>
              <a:t> yang </a:t>
            </a:r>
            <a:r>
              <a:rPr lang="en-US" sz="2000" dirty="0" err="1"/>
              <a:t>tidak</a:t>
            </a:r>
            <a:r>
              <a:rPr lang="en-US" sz="2000" dirty="0"/>
              <a:t> </a:t>
            </a:r>
            <a:r>
              <a:rPr lang="en-US" sz="2000" dirty="0" err="1"/>
              <a:t>diketahuinya</a:t>
            </a:r>
            <a:endParaRPr lang="id-ID" sz="2000" dirty="0"/>
          </a:p>
          <a:p>
            <a:pPr marL="0" indent="0">
              <a:buNone/>
            </a:pPr>
            <a:endParaRPr lang="en-US" sz="2000" dirty="0"/>
          </a:p>
        </p:txBody>
      </p:sp>
    </p:spTree>
    <p:extLst>
      <p:ext uri="{BB962C8B-B14F-4D97-AF65-F5344CB8AC3E}">
        <p14:creationId xmlns:p14="http://schemas.microsoft.com/office/powerpoint/2010/main" xmlns="" val="3493715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42864C8-4254-4F5E-A4DE-43E76DB01EF7}"/>
              </a:ext>
            </a:extLst>
          </p:cNvPr>
          <p:cNvSpPr>
            <a:spLocks noGrp="1"/>
          </p:cNvSpPr>
          <p:nvPr>
            <p:ph idx="1"/>
          </p:nvPr>
        </p:nvSpPr>
        <p:spPr>
          <a:xfrm>
            <a:off x="1584101" y="824248"/>
            <a:ext cx="9920511" cy="5086974"/>
          </a:xfrm>
        </p:spPr>
        <p:txBody>
          <a:bodyPr/>
          <a:lstStyle/>
          <a:p>
            <a:pPr marL="0" indent="0" algn="ctr">
              <a:buNone/>
            </a:pPr>
            <a:r>
              <a:rPr lang="en-US" sz="2000" b="1" dirty="0" err="1" smtClean="0"/>
              <a:t>Hadits</a:t>
            </a:r>
            <a:r>
              <a:rPr lang="en-US" sz="2000" b="1" dirty="0" smtClean="0"/>
              <a:t> </a:t>
            </a:r>
            <a:r>
              <a:rPr lang="en-US" sz="2000" b="1" dirty="0" err="1" smtClean="0"/>
              <a:t>nabi</a:t>
            </a:r>
            <a:r>
              <a:rPr lang="en-US" sz="2000" b="1" dirty="0" smtClean="0"/>
              <a:t> Muhammad SAW</a:t>
            </a:r>
          </a:p>
          <a:p>
            <a:pPr marL="0" indent="0" algn="ctr">
              <a:buNone/>
            </a:pPr>
            <a:endParaRPr lang="en-US" sz="2000" b="1" dirty="0" smtClean="0"/>
          </a:p>
          <a:p>
            <a:pPr marL="0" indent="0" algn="ctr">
              <a:buNone/>
            </a:pPr>
            <a:r>
              <a:rPr lang="ar-SA" sz="4400" dirty="0">
                <a:latin typeface="Arabic Typesetting" pitchFamily="66" charset="-78"/>
                <a:cs typeface="Arabic Typesetting" pitchFamily="66" charset="-78"/>
              </a:rPr>
              <a:t>طَلَبُ الْعِلْمِ فَرِيْضَةٌ عَلَى كُلِّ مُسْلِمٍ</a:t>
            </a:r>
          </a:p>
          <a:p>
            <a:pPr marL="0" indent="0">
              <a:buNone/>
            </a:pPr>
            <a:r>
              <a:rPr lang="id-ID" sz="2400" dirty="0"/>
              <a:t>Artinya: "Menuntut ilmu itu wajib bagi setiap Muslim." (HR. Ibnu Majah no. 224, dari sahabat Anas bin Malik radhiyallahu 'anhu, dishahihkan Al Albani dalam Shahiih al-Jaami'ish Shaghiir no. 3913)</a:t>
            </a:r>
          </a:p>
          <a:p>
            <a:pPr marL="0" indent="0">
              <a:buNone/>
            </a:pPr>
            <a:endParaRPr lang="en-US" sz="2000" dirty="0"/>
          </a:p>
        </p:txBody>
      </p:sp>
    </p:spTree>
    <p:extLst>
      <p:ext uri="{BB962C8B-B14F-4D97-AF65-F5344CB8AC3E}">
        <p14:creationId xmlns:p14="http://schemas.microsoft.com/office/powerpoint/2010/main" xmlns="" val="755567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42864C8-4254-4F5E-A4DE-43E76DB01EF7}"/>
              </a:ext>
            </a:extLst>
          </p:cNvPr>
          <p:cNvSpPr>
            <a:spLocks noGrp="1"/>
          </p:cNvSpPr>
          <p:nvPr>
            <p:ph idx="1"/>
          </p:nvPr>
        </p:nvSpPr>
        <p:spPr>
          <a:xfrm>
            <a:off x="1584101" y="257577"/>
            <a:ext cx="10367493" cy="6336406"/>
          </a:xfrm>
        </p:spPr>
        <p:txBody>
          <a:bodyPr>
            <a:normAutofit/>
          </a:bodyPr>
          <a:lstStyle/>
          <a:p>
            <a:pPr marL="0" indent="0" algn="ctr">
              <a:buNone/>
            </a:pPr>
            <a:r>
              <a:rPr lang="en-US" sz="2000" b="1" dirty="0" err="1" smtClean="0"/>
              <a:t>Keutamaan</a:t>
            </a:r>
            <a:r>
              <a:rPr lang="en-US" sz="2000" b="1" dirty="0" smtClean="0"/>
              <a:t>  orang  </a:t>
            </a:r>
            <a:r>
              <a:rPr lang="en-US" sz="2000" b="1" dirty="0" err="1" smtClean="0"/>
              <a:t>berilmu</a:t>
            </a:r>
            <a:endParaRPr lang="en-US" sz="2000" b="1" dirty="0" smtClean="0"/>
          </a:p>
          <a:p>
            <a:pPr marL="457200" indent="-457200">
              <a:buAutoNum type="arabicPeriod"/>
            </a:pPr>
            <a:r>
              <a:rPr lang="id-ID" sz="2000" b="1" dirty="0" smtClean="0"/>
              <a:t>Orang </a:t>
            </a:r>
            <a:r>
              <a:rPr lang="id-ID" sz="2000" b="1" dirty="0"/>
              <a:t>Berilmu Diangkat </a:t>
            </a:r>
            <a:r>
              <a:rPr lang="id-ID" sz="2000" b="1" dirty="0" smtClean="0"/>
              <a:t>Derajatnya</a:t>
            </a:r>
            <a:endParaRPr lang="en-US" sz="2000" b="1" dirty="0" smtClean="0"/>
          </a:p>
          <a:p>
            <a:pPr marL="0" indent="0" algn="ctr">
              <a:buNone/>
            </a:pPr>
            <a:r>
              <a:rPr lang="en-US" sz="2000" dirty="0" smtClean="0"/>
              <a:t>Qur’an </a:t>
            </a:r>
            <a:r>
              <a:rPr lang="en-US" sz="2000" dirty="0" err="1" smtClean="0"/>
              <a:t>surat</a:t>
            </a:r>
            <a:r>
              <a:rPr lang="en-US" sz="2000" dirty="0" smtClean="0"/>
              <a:t> al-</a:t>
            </a:r>
            <a:r>
              <a:rPr lang="en-US" sz="2000" dirty="0" err="1" smtClean="0"/>
              <a:t>mujadalah</a:t>
            </a:r>
            <a:r>
              <a:rPr lang="en-US" sz="2000" dirty="0" smtClean="0"/>
              <a:t> </a:t>
            </a:r>
            <a:r>
              <a:rPr lang="en-US" sz="2000" dirty="0" err="1" smtClean="0"/>
              <a:t>ayat</a:t>
            </a:r>
            <a:r>
              <a:rPr lang="en-US" sz="2000" dirty="0" smtClean="0"/>
              <a:t> 11</a:t>
            </a:r>
            <a:endParaRPr lang="en-US" sz="3200" b="1" dirty="0" smtClean="0">
              <a:latin typeface="Arabic Typesetting" pitchFamily="66" charset="-78"/>
              <a:cs typeface="Arabic Typesetting" pitchFamily="66" charset="-78"/>
            </a:endParaRPr>
          </a:p>
          <a:p>
            <a:pPr marL="0" indent="0" algn="ctr">
              <a:buNone/>
            </a:pPr>
            <a:r>
              <a:rPr lang="ar-SA" sz="3200" b="1" dirty="0">
                <a:latin typeface="Arabic Typesetting" pitchFamily="66" charset="-78"/>
                <a:cs typeface="Arabic Typesetting" pitchFamily="66" charset="-78"/>
              </a:rPr>
              <a:t>يَٰٓأَيُّهَا ٱلَّذِينَ ءَامَنُوٓاْ إِذَا قِيلَ لَكُمۡ تَفَسَّحُواْ فِي ٱلۡمَجَٰلِسِ فَٱفۡسَحُواْ يَفۡسَحِ ٱللَّهُ لَكُمۡۖ وَإِذَا قِيلَ ٱنشُزُواْ فَٱنشُزُواْ يَرۡفَعِ ٱللَّهُ ٱلَّذِينَ ءَامَنُواْ مِنكُمۡ وَٱلَّذِينَ أُوتُواْ ٱلۡعِلۡمَ دَرَجَٰتٖۚ وَٱللَّهُ بِمَا تَعۡمَلُونَ خَبِيرٞ </a:t>
            </a:r>
            <a:endParaRPr lang="en-US" sz="3200" b="1" dirty="0" smtClean="0">
              <a:latin typeface="Arabic Typesetting" pitchFamily="66" charset="-78"/>
              <a:cs typeface="Arabic Typesetting" pitchFamily="66" charset="-78"/>
            </a:endParaRPr>
          </a:p>
          <a:p>
            <a:pPr marL="0" indent="0">
              <a:buNone/>
            </a:pPr>
            <a:endParaRPr lang="en-US" sz="2000" dirty="0" smtClean="0"/>
          </a:p>
          <a:p>
            <a:pPr marL="0" indent="0">
              <a:buNone/>
            </a:pPr>
            <a:r>
              <a:rPr lang="en-US" sz="2000" dirty="0" err="1" smtClean="0"/>
              <a:t>Artinya</a:t>
            </a:r>
            <a:endParaRPr lang="en-US" sz="2000" dirty="0" smtClean="0"/>
          </a:p>
          <a:p>
            <a:pPr marL="0" indent="0">
              <a:lnSpc>
                <a:spcPct val="150000"/>
              </a:lnSpc>
              <a:buNone/>
            </a:pPr>
            <a:r>
              <a:rPr lang="en-US" sz="2000" dirty="0" err="1"/>
              <a:t>Hai</a:t>
            </a:r>
            <a:r>
              <a:rPr lang="en-US" sz="2000" dirty="0"/>
              <a:t> orang-orang </a:t>
            </a:r>
            <a:r>
              <a:rPr lang="en-US" sz="2000" dirty="0" err="1"/>
              <a:t>beriman</a:t>
            </a:r>
            <a:r>
              <a:rPr lang="en-US" sz="2000" dirty="0"/>
              <a:t> </a:t>
            </a:r>
            <a:r>
              <a:rPr lang="en-US" sz="2000" dirty="0" err="1"/>
              <a:t>apabila</a:t>
            </a:r>
            <a:r>
              <a:rPr lang="en-US" sz="2000" dirty="0"/>
              <a:t> </a:t>
            </a:r>
            <a:r>
              <a:rPr lang="en-US" sz="2000" dirty="0" err="1"/>
              <a:t>dikatakan</a:t>
            </a:r>
            <a:r>
              <a:rPr lang="en-US" sz="2000" dirty="0"/>
              <a:t> </a:t>
            </a:r>
            <a:r>
              <a:rPr lang="en-US" sz="2000" dirty="0" err="1"/>
              <a:t>kepadamu</a:t>
            </a:r>
            <a:r>
              <a:rPr lang="en-US" sz="2000" dirty="0"/>
              <a:t>: "</a:t>
            </a:r>
            <a:r>
              <a:rPr lang="en-US" sz="2000" dirty="0" err="1"/>
              <a:t>Berlapang-lapanglah</a:t>
            </a:r>
            <a:r>
              <a:rPr lang="en-US" sz="2000" dirty="0"/>
              <a:t> </a:t>
            </a:r>
            <a:r>
              <a:rPr lang="en-US" sz="2000" dirty="0" err="1"/>
              <a:t>dalam</a:t>
            </a:r>
            <a:r>
              <a:rPr lang="en-US" sz="2000" dirty="0"/>
              <a:t> </a:t>
            </a:r>
            <a:r>
              <a:rPr lang="en-US" sz="2000" dirty="0" err="1"/>
              <a:t>majlis</a:t>
            </a:r>
            <a:r>
              <a:rPr lang="en-US" sz="2000" dirty="0"/>
              <a:t>", </a:t>
            </a:r>
            <a:r>
              <a:rPr lang="en-US" sz="2000" dirty="0" err="1"/>
              <a:t>maka</a:t>
            </a:r>
            <a:r>
              <a:rPr lang="en-US" sz="2000" dirty="0"/>
              <a:t> </a:t>
            </a:r>
            <a:r>
              <a:rPr lang="en-US" sz="2000" dirty="0" err="1"/>
              <a:t>lapangkanlah</a:t>
            </a:r>
            <a:r>
              <a:rPr lang="en-US" sz="2000" dirty="0"/>
              <a:t> </a:t>
            </a:r>
            <a:r>
              <a:rPr lang="en-US" sz="2000" dirty="0" err="1"/>
              <a:t>niscaya</a:t>
            </a:r>
            <a:r>
              <a:rPr lang="en-US" sz="2000" dirty="0"/>
              <a:t> Allah </a:t>
            </a:r>
            <a:r>
              <a:rPr lang="en-US" sz="2000" dirty="0" err="1"/>
              <a:t>akan</a:t>
            </a:r>
            <a:r>
              <a:rPr lang="en-US" sz="2000" dirty="0"/>
              <a:t> </a:t>
            </a:r>
            <a:r>
              <a:rPr lang="en-US" sz="2000" dirty="0" err="1"/>
              <a:t>memberi</a:t>
            </a:r>
            <a:r>
              <a:rPr lang="en-US" sz="2000" dirty="0"/>
              <a:t> </a:t>
            </a:r>
            <a:r>
              <a:rPr lang="en-US" sz="2000" dirty="0" err="1"/>
              <a:t>kelapangan</a:t>
            </a:r>
            <a:r>
              <a:rPr lang="en-US" sz="2000" dirty="0"/>
              <a:t> </a:t>
            </a:r>
            <a:r>
              <a:rPr lang="en-US" sz="2000" dirty="0" err="1"/>
              <a:t>untukmu</a:t>
            </a:r>
            <a:r>
              <a:rPr lang="en-US" sz="2000" dirty="0"/>
              <a:t>. Dan </a:t>
            </a:r>
            <a:r>
              <a:rPr lang="en-US" sz="2000" dirty="0" err="1"/>
              <a:t>apabila</a:t>
            </a:r>
            <a:r>
              <a:rPr lang="en-US" sz="2000" dirty="0"/>
              <a:t> </a:t>
            </a:r>
            <a:r>
              <a:rPr lang="en-US" sz="2000" dirty="0" err="1"/>
              <a:t>dikatakan</a:t>
            </a:r>
            <a:r>
              <a:rPr lang="en-US" sz="2000" dirty="0"/>
              <a:t>: "</a:t>
            </a:r>
            <a:r>
              <a:rPr lang="en-US" sz="2000" dirty="0" err="1"/>
              <a:t>Berdirilah</a:t>
            </a:r>
            <a:r>
              <a:rPr lang="en-US" sz="2000" dirty="0"/>
              <a:t> </a:t>
            </a:r>
            <a:r>
              <a:rPr lang="en-US" sz="2000" dirty="0" err="1"/>
              <a:t>kamu</a:t>
            </a:r>
            <a:r>
              <a:rPr lang="en-US" sz="2000" dirty="0"/>
              <a:t>", </a:t>
            </a:r>
            <a:r>
              <a:rPr lang="en-US" sz="2000" dirty="0" err="1"/>
              <a:t>maka</a:t>
            </a:r>
            <a:r>
              <a:rPr lang="en-US" sz="2000" dirty="0"/>
              <a:t> </a:t>
            </a:r>
            <a:r>
              <a:rPr lang="en-US" sz="2000" dirty="0" err="1"/>
              <a:t>berdirilah</a:t>
            </a:r>
            <a:r>
              <a:rPr lang="en-US" sz="2000" dirty="0"/>
              <a:t>, </a:t>
            </a:r>
            <a:r>
              <a:rPr lang="en-US" sz="2000" dirty="0" err="1"/>
              <a:t>niscaya</a:t>
            </a:r>
            <a:r>
              <a:rPr lang="en-US" sz="2000" dirty="0"/>
              <a:t> Allah </a:t>
            </a:r>
            <a:r>
              <a:rPr lang="en-US" sz="2000" dirty="0" err="1"/>
              <a:t>akan</a:t>
            </a:r>
            <a:r>
              <a:rPr lang="en-US" sz="2000" dirty="0"/>
              <a:t> </a:t>
            </a:r>
            <a:r>
              <a:rPr lang="en-US" sz="2000" dirty="0" err="1"/>
              <a:t>meninggikan</a:t>
            </a:r>
            <a:r>
              <a:rPr lang="en-US" sz="2000" dirty="0"/>
              <a:t> orang-orang yang </a:t>
            </a:r>
            <a:r>
              <a:rPr lang="en-US" sz="2000" dirty="0" err="1"/>
              <a:t>beriman</a:t>
            </a:r>
            <a:r>
              <a:rPr lang="en-US" sz="2000" dirty="0"/>
              <a:t> di </a:t>
            </a:r>
            <a:r>
              <a:rPr lang="en-US" sz="2000" dirty="0" err="1"/>
              <a:t>antaramu</a:t>
            </a:r>
            <a:r>
              <a:rPr lang="en-US" sz="2000" dirty="0"/>
              <a:t> </a:t>
            </a:r>
            <a:r>
              <a:rPr lang="en-US" sz="2000" dirty="0" err="1"/>
              <a:t>dan</a:t>
            </a:r>
            <a:r>
              <a:rPr lang="en-US" sz="2000" dirty="0"/>
              <a:t> orang-orang yang </a:t>
            </a:r>
            <a:r>
              <a:rPr lang="en-US" sz="2000" dirty="0" err="1"/>
              <a:t>diberi</a:t>
            </a:r>
            <a:r>
              <a:rPr lang="en-US" sz="2000" dirty="0"/>
              <a:t> </a:t>
            </a:r>
            <a:r>
              <a:rPr lang="en-US" sz="2000" dirty="0" err="1"/>
              <a:t>ilmu</a:t>
            </a:r>
            <a:r>
              <a:rPr lang="en-US" sz="2000" dirty="0"/>
              <a:t> </a:t>
            </a:r>
            <a:r>
              <a:rPr lang="en-US" sz="2000" dirty="0" err="1"/>
              <a:t>pengetahuan</a:t>
            </a:r>
            <a:r>
              <a:rPr lang="en-US" sz="2000" dirty="0"/>
              <a:t> </a:t>
            </a:r>
            <a:r>
              <a:rPr lang="en-US" sz="2000" dirty="0" err="1"/>
              <a:t>beberapa</a:t>
            </a:r>
            <a:r>
              <a:rPr lang="en-US" sz="2000" dirty="0"/>
              <a:t> </a:t>
            </a:r>
            <a:r>
              <a:rPr lang="en-US" sz="2000" dirty="0" err="1"/>
              <a:t>derajat</a:t>
            </a:r>
            <a:r>
              <a:rPr lang="en-US" sz="2000" dirty="0"/>
              <a:t>. Dan Allah </a:t>
            </a:r>
            <a:r>
              <a:rPr lang="en-US" sz="2000" dirty="0" err="1"/>
              <a:t>Maha</a:t>
            </a:r>
            <a:r>
              <a:rPr lang="en-US" sz="2000" dirty="0"/>
              <a:t> </a:t>
            </a:r>
            <a:r>
              <a:rPr lang="en-US" sz="2000" dirty="0" err="1"/>
              <a:t>Mengetahui</a:t>
            </a:r>
            <a:r>
              <a:rPr lang="en-US" sz="2000" dirty="0"/>
              <a:t> </a:t>
            </a:r>
            <a:r>
              <a:rPr lang="en-US" sz="2000" dirty="0" err="1"/>
              <a:t>apa</a:t>
            </a:r>
            <a:r>
              <a:rPr lang="en-US" sz="2000" dirty="0"/>
              <a:t> yang </a:t>
            </a:r>
            <a:r>
              <a:rPr lang="en-US" sz="2000" dirty="0" err="1"/>
              <a:t>kamu</a:t>
            </a:r>
            <a:r>
              <a:rPr lang="en-US" sz="2000" dirty="0"/>
              <a:t> </a:t>
            </a:r>
            <a:r>
              <a:rPr lang="en-US" sz="2000" dirty="0" err="1"/>
              <a:t>kerjakan</a:t>
            </a:r>
            <a:endParaRPr lang="id-ID" sz="2000" dirty="0"/>
          </a:p>
          <a:p>
            <a:pPr marL="0" indent="0">
              <a:buNone/>
            </a:pPr>
            <a:endParaRPr lang="en-US" sz="2000" dirty="0"/>
          </a:p>
        </p:txBody>
      </p:sp>
    </p:spTree>
    <p:extLst>
      <p:ext uri="{BB962C8B-B14F-4D97-AF65-F5344CB8AC3E}">
        <p14:creationId xmlns:p14="http://schemas.microsoft.com/office/powerpoint/2010/main" xmlns="" val="2355342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42864C8-4254-4F5E-A4DE-43E76DB01EF7}"/>
              </a:ext>
            </a:extLst>
          </p:cNvPr>
          <p:cNvSpPr>
            <a:spLocks noGrp="1"/>
          </p:cNvSpPr>
          <p:nvPr>
            <p:ph idx="1"/>
          </p:nvPr>
        </p:nvSpPr>
        <p:spPr>
          <a:xfrm>
            <a:off x="1584101" y="257577"/>
            <a:ext cx="10303099" cy="6465195"/>
          </a:xfrm>
        </p:spPr>
        <p:txBody>
          <a:bodyPr/>
          <a:lstStyle/>
          <a:p>
            <a:pPr marL="0" indent="0">
              <a:buNone/>
            </a:pPr>
            <a:r>
              <a:rPr lang="id-ID" sz="2000" b="1" dirty="0"/>
              <a:t>2. Orang Berilmu Takut Kepada Allah SWT</a:t>
            </a:r>
          </a:p>
          <a:p>
            <a:pPr marL="0" indent="0">
              <a:buNone/>
            </a:pPr>
            <a:r>
              <a:rPr lang="en-US" sz="2000" dirty="0" smtClean="0"/>
              <a:t>Qur’an </a:t>
            </a:r>
            <a:r>
              <a:rPr lang="id-ID" sz="2000" dirty="0"/>
              <a:t>surat Fatir ayat </a:t>
            </a:r>
            <a:r>
              <a:rPr lang="id-ID" sz="2000" dirty="0" smtClean="0"/>
              <a:t>28</a:t>
            </a:r>
            <a:endParaRPr lang="en-US" sz="2000" dirty="0" smtClean="0"/>
          </a:p>
          <a:p>
            <a:pPr marL="0" indent="0">
              <a:buNone/>
            </a:pPr>
            <a:endParaRPr lang="en-US" sz="2000" dirty="0" smtClean="0"/>
          </a:p>
          <a:p>
            <a:pPr marL="0" indent="0" rtl="1">
              <a:buNone/>
            </a:pPr>
            <a:r>
              <a:rPr lang="ar-SA" sz="3600" dirty="0" smtClean="0">
                <a:latin typeface="Arabic Typesetting" pitchFamily="66" charset="-78"/>
                <a:cs typeface="Arabic Typesetting" pitchFamily="66" charset="-78"/>
              </a:rPr>
              <a:t>وَمِنَ </a:t>
            </a:r>
            <a:r>
              <a:rPr lang="ar-SA" sz="3600" dirty="0">
                <a:latin typeface="Arabic Typesetting" pitchFamily="66" charset="-78"/>
                <a:cs typeface="Arabic Typesetting" pitchFamily="66" charset="-78"/>
              </a:rPr>
              <a:t>ٱلنَّاسِ وَٱلدَّوَآبِّ وَٱلۡأَنۡعَٰمِ مُخۡتَلِفٌ أَلۡوَٰنُهُۥ كَذَٰلِكَۗ </a:t>
            </a:r>
            <a:r>
              <a:rPr lang="ar-SA" sz="3600" b="1" dirty="0">
                <a:latin typeface="Arabic Typesetting" pitchFamily="66" charset="-78"/>
                <a:cs typeface="Arabic Typesetting" pitchFamily="66" charset="-78"/>
              </a:rPr>
              <a:t>إِنَّمَا يَخۡشَى ٱللَّهَ مِنۡ عِبَادِهِ ٱلۡعُلَمَٰٓؤُاْۗ إِنَّ ٱللَّهَ عَزِيزٌ </a:t>
            </a:r>
            <a:r>
              <a:rPr lang="ar-SA" sz="3600" b="1" dirty="0" smtClean="0">
                <a:latin typeface="Arabic Typesetting" pitchFamily="66" charset="-78"/>
                <a:cs typeface="Arabic Typesetting" pitchFamily="66" charset="-78"/>
              </a:rPr>
              <a:t>غَفُورٌ </a:t>
            </a:r>
            <a:endParaRPr lang="en-US" sz="3600" b="1" dirty="0" smtClean="0">
              <a:latin typeface="Arabic Typesetting" pitchFamily="66" charset="-78"/>
              <a:cs typeface="Arabic Typesetting" pitchFamily="66" charset="-78"/>
            </a:endParaRPr>
          </a:p>
          <a:p>
            <a:pPr marL="0" indent="0" rtl="1">
              <a:buNone/>
            </a:pPr>
            <a:endParaRPr lang="en-US" sz="2000" dirty="0" smtClean="0"/>
          </a:p>
          <a:p>
            <a:pPr marL="0" indent="0" rtl="1">
              <a:buNone/>
            </a:pPr>
            <a:r>
              <a:rPr lang="en-US" sz="2000" dirty="0" err="1" smtClean="0"/>
              <a:t>Artinya</a:t>
            </a:r>
            <a:endParaRPr lang="en-US" sz="2000" dirty="0" smtClean="0"/>
          </a:p>
          <a:p>
            <a:pPr marL="0" indent="0" rtl="1">
              <a:lnSpc>
                <a:spcPct val="200000"/>
              </a:lnSpc>
              <a:buNone/>
            </a:pPr>
            <a:r>
              <a:rPr lang="en-US" sz="2000" dirty="0" smtClean="0"/>
              <a:t>Dan </a:t>
            </a:r>
            <a:r>
              <a:rPr lang="en-US" sz="2000" dirty="0" err="1"/>
              <a:t>demikian</a:t>
            </a:r>
            <a:r>
              <a:rPr lang="en-US" sz="2000" dirty="0"/>
              <a:t> (pula) di </a:t>
            </a:r>
            <a:r>
              <a:rPr lang="en-US" sz="2000" dirty="0" err="1"/>
              <a:t>antara</a:t>
            </a:r>
            <a:r>
              <a:rPr lang="en-US" sz="2000" dirty="0"/>
              <a:t> </a:t>
            </a:r>
            <a:r>
              <a:rPr lang="en-US" sz="2000" dirty="0" err="1"/>
              <a:t>manusia</a:t>
            </a:r>
            <a:r>
              <a:rPr lang="en-US" sz="2000" dirty="0"/>
              <a:t>, </a:t>
            </a:r>
            <a:r>
              <a:rPr lang="en-US" sz="2000" dirty="0" err="1"/>
              <a:t>binatang-binatang</a:t>
            </a:r>
            <a:r>
              <a:rPr lang="en-US" sz="2000" dirty="0"/>
              <a:t> </a:t>
            </a:r>
            <a:r>
              <a:rPr lang="en-US" sz="2000" dirty="0" err="1"/>
              <a:t>melata</a:t>
            </a:r>
            <a:r>
              <a:rPr lang="en-US" sz="2000" dirty="0"/>
              <a:t> </a:t>
            </a:r>
            <a:r>
              <a:rPr lang="en-US" sz="2000" dirty="0" err="1"/>
              <a:t>dan</a:t>
            </a:r>
            <a:r>
              <a:rPr lang="en-US" sz="2000" dirty="0"/>
              <a:t> </a:t>
            </a:r>
            <a:r>
              <a:rPr lang="en-US" sz="2000" dirty="0" err="1"/>
              <a:t>binatang-binatang</a:t>
            </a:r>
            <a:r>
              <a:rPr lang="en-US" sz="2000" dirty="0"/>
              <a:t> </a:t>
            </a:r>
            <a:r>
              <a:rPr lang="en-US" sz="2000" dirty="0" err="1"/>
              <a:t>ternak</a:t>
            </a:r>
            <a:r>
              <a:rPr lang="en-US" sz="2000" dirty="0"/>
              <a:t> </a:t>
            </a:r>
            <a:r>
              <a:rPr lang="en-US" sz="2000" dirty="0" err="1"/>
              <a:t>ada</a:t>
            </a:r>
            <a:r>
              <a:rPr lang="en-US" sz="2000" dirty="0"/>
              <a:t> yang </a:t>
            </a:r>
            <a:r>
              <a:rPr lang="en-US" sz="2000" dirty="0" err="1"/>
              <a:t>bermacam-macam</a:t>
            </a:r>
            <a:r>
              <a:rPr lang="en-US" sz="2000" dirty="0"/>
              <a:t> </a:t>
            </a:r>
            <a:r>
              <a:rPr lang="en-US" sz="2000" dirty="0" err="1"/>
              <a:t>warnanya</a:t>
            </a:r>
            <a:r>
              <a:rPr lang="en-US" sz="2000" dirty="0"/>
              <a:t> (</a:t>
            </a:r>
            <a:r>
              <a:rPr lang="en-US" sz="2000" dirty="0" err="1"/>
              <a:t>dan</a:t>
            </a:r>
            <a:r>
              <a:rPr lang="en-US" sz="2000" dirty="0"/>
              <a:t> </a:t>
            </a:r>
            <a:r>
              <a:rPr lang="en-US" sz="2000" dirty="0" err="1"/>
              <a:t>jenisnya</a:t>
            </a:r>
            <a:r>
              <a:rPr lang="en-US" sz="2000" dirty="0"/>
              <a:t>). </a:t>
            </a:r>
            <a:r>
              <a:rPr lang="en-US" sz="2000" b="1" dirty="0" err="1"/>
              <a:t>Sesungguhnya</a:t>
            </a:r>
            <a:r>
              <a:rPr lang="en-US" sz="2000" b="1" dirty="0"/>
              <a:t> yang </a:t>
            </a:r>
            <a:r>
              <a:rPr lang="en-US" sz="2000" b="1" dirty="0" err="1"/>
              <a:t>takut</a:t>
            </a:r>
            <a:r>
              <a:rPr lang="en-US" sz="2000" b="1" dirty="0"/>
              <a:t> </a:t>
            </a:r>
            <a:r>
              <a:rPr lang="en-US" sz="2000" b="1" dirty="0" err="1"/>
              <a:t>kepada</a:t>
            </a:r>
            <a:r>
              <a:rPr lang="en-US" sz="2000" b="1" dirty="0"/>
              <a:t> Allah di </a:t>
            </a:r>
            <a:r>
              <a:rPr lang="en-US" sz="2000" b="1" dirty="0" err="1"/>
              <a:t>antara</a:t>
            </a:r>
            <a:r>
              <a:rPr lang="en-US" sz="2000" b="1" dirty="0"/>
              <a:t> </a:t>
            </a:r>
            <a:r>
              <a:rPr lang="en-US" sz="2000" b="1" dirty="0" err="1"/>
              <a:t>hamba-hamba-Nya</a:t>
            </a:r>
            <a:r>
              <a:rPr lang="en-US" sz="2000" b="1" dirty="0"/>
              <a:t>, </a:t>
            </a:r>
            <a:r>
              <a:rPr lang="en-US" sz="2000" b="1" dirty="0" err="1"/>
              <a:t>hanyalah</a:t>
            </a:r>
            <a:r>
              <a:rPr lang="en-US" sz="2000" b="1" dirty="0"/>
              <a:t> </a:t>
            </a:r>
            <a:r>
              <a:rPr lang="en-US" sz="2000" b="1" dirty="0" err="1"/>
              <a:t>ulama</a:t>
            </a:r>
            <a:r>
              <a:rPr lang="en-US" sz="2000" b="1" dirty="0"/>
              <a:t>. </a:t>
            </a:r>
            <a:r>
              <a:rPr lang="en-US" sz="2000" b="1" dirty="0" err="1"/>
              <a:t>Sesungguhnya</a:t>
            </a:r>
            <a:r>
              <a:rPr lang="en-US" sz="2000" b="1" dirty="0"/>
              <a:t> Allah </a:t>
            </a:r>
            <a:r>
              <a:rPr lang="en-US" sz="2000" b="1" dirty="0" err="1"/>
              <a:t>Maha</a:t>
            </a:r>
            <a:r>
              <a:rPr lang="en-US" sz="2000" b="1" dirty="0"/>
              <a:t> Perkasa </a:t>
            </a:r>
            <a:r>
              <a:rPr lang="en-US" sz="2000" b="1" dirty="0" err="1"/>
              <a:t>lagi</a:t>
            </a:r>
            <a:r>
              <a:rPr lang="en-US" sz="2000" b="1" dirty="0"/>
              <a:t> </a:t>
            </a:r>
            <a:r>
              <a:rPr lang="en-US" sz="2000" b="1" dirty="0" err="1"/>
              <a:t>Maha</a:t>
            </a:r>
            <a:r>
              <a:rPr lang="en-US" sz="2000" b="1" dirty="0"/>
              <a:t> </a:t>
            </a:r>
            <a:r>
              <a:rPr lang="en-US" sz="2000" b="1" dirty="0" err="1"/>
              <a:t>Pengampun</a:t>
            </a:r>
            <a:endParaRPr lang="id-ID" sz="2000" b="1" dirty="0"/>
          </a:p>
          <a:p>
            <a:pPr marL="0" indent="0">
              <a:buNone/>
            </a:pPr>
            <a:endParaRPr lang="en-US" sz="2000" dirty="0"/>
          </a:p>
        </p:txBody>
      </p:sp>
    </p:spTree>
    <p:extLst>
      <p:ext uri="{BB962C8B-B14F-4D97-AF65-F5344CB8AC3E}">
        <p14:creationId xmlns:p14="http://schemas.microsoft.com/office/powerpoint/2010/main" xmlns="" val="2552360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42864C8-4254-4F5E-A4DE-43E76DB01EF7}"/>
              </a:ext>
            </a:extLst>
          </p:cNvPr>
          <p:cNvSpPr>
            <a:spLocks noGrp="1"/>
          </p:cNvSpPr>
          <p:nvPr>
            <p:ph idx="1"/>
          </p:nvPr>
        </p:nvSpPr>
        <p:spPr>
          <a:xfrm>
            <a:off x="1584101" y="437882"/>
            <a:ext cx="9920511" cy="5473340"/>
          </a:xfrm>
        </p:spPr>
        <p:txBody>
          <a:bodyPr/>
          <a:lstStyle/>
          <a:p>
            <a:pPr marL="0" indent="0">
              <a:buNone/>
            </a:pPr>
            <a:r>
              <a:rPr lang="id-ID" sz="2000" b="1" dirty="0"/>
              <a:t>3. Orang Berilmu akan Diberi Kebaikan Dunia dan </a:t>
            </a:r>
            <a:r>
              <a:rPr lang="id-ID" sz="2000" b="1" dirty="0" smtClean="0"/>
              <a:t>Akhirat</a:t>
            </a:r>
            <a:endParaRPr lang="en-US" sz="2000" b="1" dirty="0" smtClean="0"/>
          </a:p>
          <a:p>
            <a:pPr marL="0" indent="0" rtl="1">
              <a:buNone/>
            </a:pPr>
            <a:r>
              <a:rPr lang="ar-SA" sz="4000" b="1" dirty="0" smtClean="0">
                <a:latin typeface="Arabic Typesetting" pitchFamily="66" charset="-78"/>
                <a:cs typeface="Arabic Typesetting" pitchFamily="66" charset="-78"/>
              </a:rPr>
              <a:t>يُؤۡتِي </a:t>
            </a:r>
            <a:r>
              <a:rPr lang="ar-SA" sz="4000" b="1" dirty="0">
                <a:latin typeface="Arabic Typesetting" pitchFamily="66" charset="-78"/>
                <a:cs typeface="Arabic Typesetting" pitchFamily="66" charset="-78"/>
              </a:rPr>
              <a:t>ٱلۡحِكۡمَةَ مَن يَشَآءُۚ وَمَن يُؤۡتَ ٱلۡحِكۡمَةَ فَقَدۡ أُوتِيَ خَيۡرٗا كَثِيرٗاۗ وَمَا يَذَّكَّرُ إِلَّآ أُوْلُواْ ٱلۡأَلۡبَٰبِ </a:t>
            </a:r>
            <a:endParaRPr lang="en-US" sz="4000" b="1" dirty="0" smtClean="0">
              <a:latin typeface="Arabic Typesetting" pitchFamily="66" charset="-78"/>
              <a:cs typeface="Arabic Typesetting" pitchFamily="66" charset="-78"/>
            </a:endParaRPr>
          </a:p>
          <a:p>
            <a:pPr marL="0" indent="0" rtl="1">
              <a:buNone/>
            </a:pPr>
            <a:endParaRPr lang="en-US" sz="2000" dirty="0"/>
          </a:p>
          <a:p>
            <a:pPr marL="0" indent="0" rtl="1">
              <a:buNone/>
            </a:pPr>
            <a:r>
              <a:rPr lang="en-US" sz="2000" dirty="0" err="1" smtClean="0"/>
              <a:t>Artinya</a:t>
            </a:r>
            <a:endParaRPr lang="en-US" sz="2000" dirty="0" smtClean="0"/>
          </a:p>
          <a:p>
            <a:pPr marL="0" indent="0">
              <a:lnSpc>
                <a:spcPct val="150000"/>
              </a:lnSpc>
              <a:buNone/>
            </a:pPr>
            <a:r>
              <a:rPr lang="en-US" sz="2000" dirty="0" smtClean="0"/>
              <a:t>Allah </a:t>
            </a:r>
            <a:r>
              <a:rPr lang="en-US" sz="2000" dirty="0" err="1"/>
              <a:t>menganugerahkan</a:t>
            </a:r>
            <a:r>
              <a:rPr lang="en-US" sz="2000" dirty="0"/>
              <a:t> al </a:t>
            </a:r>
            <a:r>
              <a:rPr lang="en-US" sz="2000" dirty="0" err="1"/>
              <a:t>hikmah</a:t>
            </a:r>
            <a:r>
              <a:rPr lang="en-US" sz="2000" dirty="0"/>
              <a:t> (</a:t>
            </a:r>
            <a:r>
              <a:rPr lang="en-US" sz="2000" dirty="0" err="1"/>
              <a:t>kefahaman</a:t>
            </a:r>
            <a:r>
              <a:rPr lang="en-US" sz="2000" dirty="0"/>
              <a:t> yang </a:t>
            </a:r>
            <a:r>
              <a:rPr lang="en-US" sz="2000" dirty="0" err="1"/>
              <a:t>dalam</a:t>
            </a:r>
            <a:r>
              <a:rPr lang="en-US" sz="2000" dirty="0"/>
              <a:t> </a:t>
            </a:r>
            <a:r>
              <a:rPr lang="en-US" sz="2000" dirty="0" err="1"/>
              <a:t>tentang</a:t>
            </a:r>
            <a:r>
              <a:rPr lang="en-US" sz="2000" dirty="0"/>
              <a:t> Al Quran </a:t>
            </a:r>
            <a:r>
              <a:rPr lang="en-US" sz="2000" dirty="0" err="1"/>
              <a:t>dan</a:t>
            </a:r>
            <a:r>
              <a:rPr lang="en-US" sz="2000" dirty="0"/>
              <a:t> As </a:t>
            </a:r>
            <a:r>
              <a:rPr lang="en-US" sz="2000" dirty="0" err="1"/>
              <a:t>Sunnah</a:t>
            </a:r>
            <a:r>
              <a:rPr lang="en-US" sz="2000" dirty="0"/>
              <a:t>) </a:t>
            </a:r>
            <a:r>
              <a:rPr lang="en-US" sz="2000" dirty="0" err="1"/>
              <a:t>kepada</a:t>
            </a:r>
            <a:r>
              <a:rPr lang="en-US" sz="2000" dirty="0"/>
              <a:t> </a:t>
            </a:r>
            <a:r>
              <a:rPr lang="en-US" sz="2000" dirty="0" err="1"/>
              <a:t>siapa</a:t>
            </a:r>
            <a:r>
              <a:rPr lang="en-US" sz="2000" dirty="0"/>
              <a:t> yang </a:t>
            </a:r>
            <a:r>
              <a:rPr lang="en-US" sz="2000" dirty="0" err="1"/>
              <a:t>dikehendaki-Nya</a:t>
            </a:r>
            <a:r>
              <a:rPr lang="en-US" sz="2000" dirty="0"/>
              <a:t>. Dan </a:t>
            </a:r>
            <a:r>
              <a:rPr lang="en-US" sz="2000" dirty="0" err="1"/>
              <a:t>barangsiapa</a:t>
            </a:r>
            <a:r>
              <a:rPr lang="en-US" sz="2000" dirty="0"/>
              <a:t> yang </a:t>
            </a:r>
            <a:r>
              <a:rPr lang="en-US" sz="2000" dirty="0" err="1"/>
              <a:t>dianugerahi</a:t>
            </a:r>
            <a:r>
              <a:rPr lang="en-US" sz="2000" dirty="0"/>
              <a:t> </a:t>
            </a:r>
            <a:r>
              <a:rPr lang="en-US" sz="2000" dirty="0" err="1"/>
              <a:t>hikmah</a:t>
            </a:r>
            <a:r>
              <a:rPr lang="en-US" sz="2000" dirty="0"/>
              <a:t>, </a:t>
            </a:r>
            <a:r>
              <a:rPr lang="en-US" sz="2000" dirty="0" err="1"/>
              <a:t>ia</a:t>
            </a:r>
            <a:r>
              <a:rPr lang="en-US" sz="2000" dirty="0"/>
              <a:t> </a:t>
            </a:r>
            <a:r>
              <a:rPr lang="en-US" sz="2000" dirty="0" err="1"/>
              <a:t>benar-benar</a:t>
            </a:r>
            <a:r>
              <a:rPr lang="en-US" sz="2000" dirty="0"/>
              <a:t> </a:t>
            </a:r>
            <a:r>
              <a:rPr lang="en-US" sz="2000" dirty="0" err="1"/>
              <a:t>telah</a:t>
            </a:r>
            <a:r>
              <a:rPr lang="en-US" sz="2000" dirty="0"/>
              <a:t> </a:t>
            </a:r>
            <a:r>
              <a:rPr lang="en-US" sz="2000" dirty="0" err="1"/>
              <a:t>dianugerahi</a:t>
            </a:r>
            <a:r>
              <a:rPr lang="en-US" sz="2000" dirty="0"/>
              <a:t> </a:t>
            </a:r>
            <a:r>
              <a:rPr lang="en-US" sz="2000" dirty="0" err="1"/>
              <a:t>karunia</a:t>
            </a:r>
            <a:r>
              <a:rPr lang="en-US" sz="2000" dirty="0"/>
              <a:t> yang </a:t>
            </a:r>
            <a:r>
              <a:rPr lang="en-US" sz="2000" dirty="0" err="1"/>
              <a:t>banyak</a:t>
            </a:r>
            <a:r>
              <a:rPr lang="en-US" sz="2000" dirty="0"/>
              <a:t>. Dan </a:t>
            </a:r>
            <a:r>
              <a:rPr lang="en-US" sz="2000" dirty="0" err="1"/>
              <a:t>hanya</a:t>
            </a:r>
            <a:r>
              <a:rPr lang="en-US" sz="2000" dirty="0"/>
              <a:t> orang-orang yang </a:t>
            </a:r>
            <a:r>
              <a:rPr lang="en-US" sz="2000" dirty="0" err="1"/>
              <a:t>berakallah</a:t>
            </a:r>
            <a:r>
              <a:rPr lang="en-US" sz="2000" dirty="0"/>
              <a:t> yang </a:t>
            </a:r>
            <a:r>
              <a:rPr lang="en-US" sz="2000" dirty="0" err="1"/>
              <a:t>dapat</a:t>
            </a:r>
            <a:r>
              <a:rPr lang="en-US" sz="2000" dirty="0"/>
              <a:t> </a:t>
            </a:r>
            <a:r>
              <a:rPr lang="en-US" sz="2000" dirty="0" err="1"/>
              <a:t>mengambil</a:t>
            </a:r>
            <a:r>
              <a:rPr lang="en-US" sz="2000" dirty="0"/>
              <a:t> </a:t>
            </a:r>
            <a:r>
              <a:rPr lang="en-US" sz="2000" dirty="0" err="1"/>
              <a:t>pelajaran</a:t>
            </a:r>
            <a:r>
              <a:rPr lang="en-US" sz="2000" dirty="0"/>
              <a:t> (</a:t>
            </a:r>
            <a:r>
              <a:rPr lang="en-US" sz="2000" dirty="0" err="1"/>
              <a:t>dari</a:t>
            </a:r>
            <a:r>
              <a:rPr lang="en-US" sz="2000" dirty="0"/>
              <a:t> </a:t>
            </a:r>
            <a:r>
              <a:rPr lang="en-US" sz="2000" dirty="0" err="1"/>
              <a:t>firman</a:t>
            </a:r>
            <a:r>
              <a:rPr lang="en-US" sz="2000" dirty="0"/>
              <a:t> Allah)</a:t>
            </a:r>
            <a:endParaRPr lang="id-ID" sz="2000" dirty="0"/>
          </a:p>
          <a:p>
            <a:pPr marL="0" indent="0">
              <a:lnSpc>
                <a:spcPct val="150000"/>
              </a:lnSpc>
              <a:buNone/>
            </a:pPr>
            <a:endParaRPr lang="id-ID" sz="2000" b="1" dirty="0"/>
          </a:p>
          <a:p>
            <a:pPr marL="0" indent="0">
              <a:buNone/>
            </a:pPr>
            <a:endParaRPr lang="en-US" sz="2000" dirty="0"/>
          </a:p>
        </p:txBody>
      </p:sp>
    </p:spTree>
    <p:extLst>
      <p:ext uri="{BB962C8B-B14F-4D97-AF65-F5344CB8AC3E}">
        <p14:creationId xmlns:p14="http://schemas.microsoft.com/office/powerpoint/2010/main" xmlns="" val="1821766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42864C8-4254-4F5E-A4DE-43E76DB01EF7}"/>
              </a:ext>
            </a:extLst>
          </p:cNvPr>
          <p:cNvSpPr>
            <a:spLocks noGrp="1"/>
          </p:cNvSpPr>
          <p:nvPr>
            <p:ph idx="1"/>
          </p:nvPr>
        </p:nvSpPr>
        <p:spPr>
          <a:xfrm>
            <a:off x="1584101" y="257577"/>
            <a:ext cx="10406130" cy="5653645"/>
          </a:xfrm>
        </p:spPr>
        <p:txBody>
          <a:bodyPr/>
          <a:lstStyle/>
          <a:p>
            <a:pPr marL="0" indent="0">
              <a:buNone/>
            </a:pPr>
            <a:r>
              <a:rPr lang="id-ID" sz="2000" b="1" dirty="0"/>
              <a:t>4. Orang Berilmu Dimudahkan Jalannya ke Surga</a:t>
            </a:r>
          </a:p>
          <a:p>
            <a:pPr marL="0" indent="0">
              <a:buNone/>
            </a:pPr>
            <a:r>
              <a:rPr lang="id-ID" sz="2000" dirty="0"/>
              <a:t>Rasulullah SAW bersabda</a:t>
            </a:r>
            <a:r>
              <a:rPr lang="id-ID" sz="2000" dirty="0" smtClean="0"/>
              <a:t>:</a:t>
            </a:r>
            <a:endParaRPr lang="en-US" sz="2000" dirty="0" smtClean="0">
              <a:latin typeface="Arabic Typesetting" pitchFamily="66" charset="-78"/>
              <a:cs typeface="Arabic Typesetting" pitchFamily="66" charset="-78"/>
            </a:endParaRPr>
          </a:p>
          <a:p>
            <a:pPr marL="0" indent="0" algn="r">
              <a:buNone/>
            </a:pPr>
            <a:r>
              <a:rPr lang="ar-SA" sz="3600" b="1" dirty="0" smtClean="0">
                <a:latin typeface="Arabic Typesetting" pitchFamily="66" charset="-78"/>
                <a:cs typeface="Arabic Typesetting" pitchFamily="66" charset="-78"/>
              </a:rPr>
              <a:t>وَمَنْ </a:t>
            </a:r>
            <a:r>
              <a:rPr lang="ar-SA" sz="3600" b="1" dirty="0">
                <a:latin typeface="Arabic Typesetting" pitchFamily="66" charset="-78"/>
                <a:cs typeface="Arabic Typesetting" pitchFamily="66" charset="-78"/>
              </a:rPr>
              <a:t>سَلَكَ طَرِيقًا يَلْتَمِسُ فِيهِ عِلْمًا سَهَّلَ اللَّهُ لَهُ بِهِ طَرِيقًا إِلَى </a:t>
            </a:r>
            <a:r>
              <a:rPr lang="ar-SA" sz="3600" b="1" dirty="0" smtClean="0">
                <a:latin typeface="Arabic Typesetting" pitchFamily="66" charset="-78"/>
                <a:cs typeface="Arabic Typesetting" pitchFamily="66" charset="-78"/>
              </a:rPr>
              <a:t>الْجَنَّةِ</a:t>
            </a:r>
            <a:endParaRPr lang="en-US" sz="3600" b="1" dirty="0" smtClean="0">
              <a:latin typeface="Arabic Typesetting" pitchFamily="66" charset="-78"/>
              <a:cs typeface="Arabic Typesetting" pitchFamily="66" charset="-78"/>
            </a:endParaRPr>
          </a:p>
          <a:p>
            <a:pPr marL="0" indent="0">
              <a:buNone/>
            </a:pPr>
            <a:r>
              <a:rPr lang="id-ID" sz="2000" dirty="0" smtClean="0"/>
              <a:t>Artinya</a:t>
            </a:r>
            <a:r>
              <a:rPr lang="id-ID" sz="2000" dirty="0"/>
              <a:t>: "Siapa yang menempuh jalan untuk mencari ilmu, maka Allah akan mudahkan baginya jalan menuju surga." (HR. Muslim, no. 2699</a:t>
            </a:r>
            <a:r>
              <a:rPr lang="id-ID" sz="2000" dirty="0" smtClean="0"/>
              <a:t>)</a:t>
            </a:r>
            <a:endParaRPr lang="en-US" sz="2000" dirty="0" smtClean="0"/>
          </a:p>
          <a:p>
            <a:pPr marL="0" indent="0">
              <a:buNone/>
            </a:pPr>
            <a:endParaRPr lang="en-US" sz="2000" dirty="0" smtClean="0"/>
          </a:p>
          <a:p>
            <a:pPr marL="0" indent="0">
              <a:buNone/>
            </a:pPr>
            <a:r>
              <a:rPr lang="id-ID" sz="2000" b="1" dirty="0"/>
              <a:t>5. Orang Berilmu Memiliki Pahala yang Kekal</a:t>
            </a:r>
          </a:p>
          <a:p>
            <a:pPr marL="0" indent="0">
              <a:buNone/>
            </a:pPr>
            <a:r>
              <a:rPr lang="id-ID" sz="2000" dirty="0"/>
              <a:t>Rasullullah shallallahu'alaihi wa </a:t>
            </a:r>
            <a:r>
              <a:rPr lang="id-ID" sz="2000" dirty="0" smtClean="0"/>
              <a:t>sallam</a:t>
            </a:r>
            <a:r>
              <a:rPr lang="en-US" sz="2000" dirty="0" smtClean="0"/>
              <a:t> </a:t>
            </a:r>
            <a:r>
              <a:rPr lang="en-US" sz="2000" dirty="0" err="1" smtClean="0"/>
              <a:t>bersabda</a:t>
            </a:r>
            <a:r>
              <a:rPr lang="id-ID" sz="2000" dirty="0" smtClean="0"/>
              <a:t>:</a:t>
            </a:r>
            <a:endParaRPr lang="id-ID" sz="2000" dirty="0">
              <a:latin typeface="Arabic Typesetting" pitchFamily="66" charset="-78"/>
              <a:cs typeface="Arabic Typesetting" pitchFamily="66" charset="-78"/>
            </a:endParaRPr>
          </a:p>
          <a:p>
            <a:pPr marL="0" indent="0" algn="r">
              <a:buNone/>
            </a:pPr>
            <a:r>
              <a:rPr lang="ar-SA" sz="3200" b="1" dirty="0">
                <a:latin typeface="Arabic Typesetting" pitchFamily="66" charset="-78"/>
                <a:cs typeface="Arabic Typesetting" pitchFamily="66" charset="-78"/>
              </a:rPr>
              <a:t>إِذَا مَاتَ الْإِنْسَانُ انْقَطَعَ عَمَلُهُ إِلَّا مِنْ ثَلَاثَةٍ مِنْ صَدَقَةٍ جَارِيَةٍ وَعِلْمٍ يُنْتَفَعُ بِهِ وَوَلَدٍ صَالِحٍ يَدْعُو </a:t>
            </a:r>
            <a:r>
              <a:rPr lang="ar-SA" sz="3200" b="1" dirty="0" smtClean="0">
                <a:latin typeface="Arabic Typesetting" pitchFamily="66" charset="-78"/>
                <a:cs typeface="Arabic Typesetting" pitchFamily="66" charset="-78"/>
              </a:rPr>
              <a:t>لَهُ</a:t>
            </a:r>
            <a:endParaRPr lang="en-US" sz="3200" b="1" dirty="0" smtClean="0">
              <a:latin typeface="Arabic Typesetting" pitchFamily="66" charset="-78"/>
              <a:cs typeface="Arabic Typesetting" pitchFamily="66" charset="-78"/>
            </a:endParaRPr>
          </a:p>
          <a:p>
            <a:pPr marL="0" indent="0">
              <a:buNone/>
            </a:pPr>
            <a:r>
              <a:rPr lang="id-ID" sz="2000" dirty="0" smtClean="0"/>
              <a:t>Artinya</a:t>
            </a:r>
            <a:r>
              <a:rPr lang="id-ID" sz="2000" dirty="0"/>
              <a:t>: "Jika seseorang meninggal dunia, maka terputuslah amalannya kecuali tiga perkara (yaitu): sedekah jariyah, ilmu yang dimanfaatkan, atau do'a anak yang sholeh" (HR. Muslim no. 1631)</a:t>
            </a:r>
          </a:p>
          <a:p>
            <a:pPr marL="0" indent="0">
              <a:buNone/>
            </a:pPr>
            <a:endParaRPr lang="id-ID" sz="2000" dirty="0"/>
          </a:p>
          <a:p>
            <a:pPr marL="0" indent="0">
              <a:buNone/>
            </a:pPr>
            <a:endParaRPr lang="en-US" sz="2000" dirty="0"/>
          </a:p>
        </p:txBody>
      </p:sp>
    </p:spTree>
    <p:extLst>
      <p:ext uri="{BB962C8B-B14F-4D97-AF65-F5344CB8AC3E}">
        <p14:creationId xmlns:p14="http://schemas.microsoft.com/office/powerpoint/2010/main" xmlns="" val="2662896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2B340E-693D-4B0B-B3D7-94220BC320A0}"/>
              </a:ext>
            </a:extLst>
          </p:cNvPr>
          <p:cNvSpPr>
            <a:spLocks noGrp="1"/>
          </p:cNvSpPr>
          <p:nvPr>
            <p:ph type="title"/>
          </p:nvPr>
        </p:nvSpPr>
        <p:spPr/>
        <p:txBody>
          <a:bodyPr/>
          <a:lstStyle/>
          <a:p>
            <a:pPr algn="ctr"/>
            <a:r>
              <a:rPr lang="id-ID" dirty="0"/>
              <a:t>TERIMA KASIH</a:t>
            </a:r>
            <a:endParaRPr lang="en-US" dirty="0"/>
          </a:p>
        </p:txBody>
      </p:sp>
    </p:spTree>
    <p:extLst>
      <p:ext uri="{BB962C8B-B14F-4D97-AF65-F5344CB8AC3E}">
        <p14:creationId xmlns:p14="http://schemas.microsoft.com/office/powerpoint/2010/main" xmlns="" val="1169632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DD30FC-1BE9-465F-B3F8-B818490E3385}"/>
              </a:ext>
            </a:extLst>
          </p:cNvPr>
          <p:cNvSpPr>
            <a:spLocks noGrp="1"/>
          </p:cNvSpPr>
          <p:nvPr>
            <p:ph type="title"/>
          </p:nvPr>
        </p:nvSpPr>
        <p:spPr>
          <a:xfrm>
            <a:off x="2596638" y="510714"/>
            <a:ext cx="8911687" cy="701107"/>
          </a:xfrm>
        </p:spPr>
        <p:txBody>
          <a:bodyPr/>
          <a:lstStyle/>
          <a:p>
            <a:r>
              <a:rPr lang="id-ID" dirty="0"/>
              <a:t>ISLAM DAN DISIPLIN ILMU</a:t>
            </a:r>
            <a:endParaRPr lang="en-US" dirty="0"/>
          </a:p>
        </p:txBody>
      </p:sp>
      <p:sp>
        <p:nvSpPr>
          <p:cNvPr id="3" name="Content Placeholder 2">
            <a:extLst>
              <a:ext uri="{FF2B5EF4-FFF2-40B4-BE49-F238E27FC236}">
                <a16:creationId xmlns:a16="http://schemas.microsoft.com/office/drawing/2014/main" xmlns="" id="{97EE6667-A8ED-4E1C-ABE5-3B05F0F2BEBB}"/>
              </a:ext>
            </a:extLst>
          </p:cNvPr>
          <p:cNvSpPr>
            <a:spLocks noGrp="1"/>
          </p:cNvSpPr>
          <p:nvPr>
            <p:ph idx="1"/>
          </p:nvPr>
        </p:nvSpPr>
        <p:spPr>
          <a:xfrm>
            <a:off x="2596638" y="1429978"/>
            <a:ext cx="8915400" cy="5129848"/>
          </a:xfrm>
        </p:spPr>
        <p:txBody>
          <a:bodyPr>
            <a:normAutofit fontScale="85000" lnSpcReduction="10000"/>
          </a:bodyPr>
          <a:lstStyle/>
          <a:p>
            <a:pPr marL="0" indent="0">
              <a:buNone/>
            </a:pPr>
            <a:r>
              <a:rPr lang="id-ID" sz="2400" b="1" dirty="0"/>
              <a:t>1. Hubungan antara Islam dan ilmu pengetahuan</a:t>
            </a:r>
          </a:p>
          <a:p>
            <a:pPr marL="0" indent="0">
              <a:buNone/>
            </a:pPr>
            <a:r>
              <a:rPr lang="id-ID" dirty="0"/>
              <a:t>		Menurut Kamus Besar Bahasa Indonesia (KBBI), Ilmu adalah pengetahuan tentang 	sesuatu bidang yang disusun secara bersistem menurut metode-metode tertentu yang 	dapat digunakan untuk menerangkan gejala-gejala tertentu dibidang pengetahuan.</a:t>
            </a:r>
            <a:endParaRPr lang="en-US" dirty="0"/>
          </a:p>
          <a:p>
            <a:pPr marL="0" indent="0">
              <a:buNone/>
            </a:pPr>
            <a:r>
              <a:rPr lang="id-ID" dirty="0"/>
              <a:t>		Menurut Kamus Populer Istilah Islam, Ilmu merupakan salah satu sifat 	wajib bagi 	Allah yang artinya Allah Maha memiliki Ilmu; Pengetahuan 	yang jelas dan benar tentang 	sesuatu. Ilmu yang menjadikan Manusia Istimewa lebih daripada mahluk lainnya.</a:t>
            </a:r>
          </a:p>
          <a:p>
            <a:r>
              <a:rPr lang="id-ID" dirty="0"/>
              <a:t>	Pengertian Ilmu Pengetahuan dalam Al-Qur'an, ada pada QS Ali ‘Imran [3] ayat 7.</a:t>
            </a:r>
            <a:endParaRPr lang="en-US" dirty="0"/>
          </a:p>
          <a:p>
            <a:pPr marL="0" indent="0">
              <a:buNone/>
            </a:pPr>
            <a:r>
              <a:rPr lang="id-ID" dirty="0"/>
              <a:t> 	Artinya : Dialah yang menurunkan Al Kitab (Al Quran) kepada kamu. Di antara 			(isi)nya ada ayat-ayat yang muhkamaat, itulah pokok-pokok isi Al qur'an dan yang lain 	(ayat-ayat) mutasyaabihaat. Adapun orang-orang yang dalam hatinya condong 	kepada kesesatan, maka mereka mengikuti sebahagian ayat-ayat yang 	mutasyaabihaat daripadanya untuk menimbulkan fitnah untuk mencari-cari ta'wilnya, 	padahal tidak ada yang mengetahui ta'wilnya melainkan Allah. Dan orang-orang yang 	mendalam ilmunya berkata:</a:t>
            </a:r>
            <a:endParaRPr lang="en-US" dirty="0"/>
          </a:p>
          <a:p>
            <a:pPr marL="0" indent="0">
              <a:buNone/>
            </a:pPr>
            <a:r>
              <a:rPr lang="id-ID" dirty="0"/>
              <a:t>	"Kami beriman kepada ayat-ayat yang mutasyaabihaat, semuanya itu dari sisi Tuhan 	kami". Dan tidak dapat mengambil pelajaran (daripadanya) melainkan orang-orang 	yang berakal.</a:t>
            </a:r>
            <a:endParaRPr lang="en-US" dirty="0"/>
          </a:p>
          <a:p>
            <a:pPr marL="0" indent="0">
              <a:buNone/>
            </a:pPr>
            <a:endParaRPr lang="id-ID" dirty="0"/>
          </a:p>
          <a:p>
            <a:pPr marL="0" indent="0">
              <a:buNone/>
            </a:pPr>
            <a:endParaRPr lang="en-US" dirty="0"/>
          </a:p>
        </p:txBody>
      </p:sp>
    </p:spTree>
    <p:extLst>
      <p:ext uri="{BB962C8B-B14F-4D97-AF65-F5344CB8AC3E}">
        <p14:creationId xmlns:p14="http://schemas.microsoft.com/office/powerpoint/2010/main" xmlns="" val="1555342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2DC2006-5FF3-408F-B0F1-699AB71C4780}"/>
              </a:ext>
            </a:extLst>
          </p:cNvPr>
          <p:cNvSpPr>
            <a:spLocks noGrp="1"/>
          </p:cNvSpPr>
          <p:nvPr>
            <p:ph idx="1"/>
          </p:nvPr>
        </p:nvSpPr>
        <p:spPr>
          <a:xfrm>
            <a:off x="2589212" y="321365"/>
            <a:ext cx="8915400" cy="6215269"/>
          </a:xfrm>
        </p:spPr>
        <p:txBody>
          <a:bodyPr>
            <a:normAutofit fontScale="85000" lnSpcReduction="20000"/>
          </a:bodyPr>
          <a:lstStyle/>
          <a:p>
            <a:r>
              <a:rPr lang="id-ID" dirty="0"/>
              <a:t>Sumber Ilmu Pengetahuan Menurut Islam</a:t>
            </a:r>
            <a:endParaRPr lang="id-ID" sz="2000" b="1" dirty="0"/>
          </a:p>
          <a:p>
            <a:pPr marL="0" indent="0">
              <a:buNone/>
            </a:pPr>
            <a:r>
              <a:rPr lang="id-ID" sz="2000" b="1" dirty="0"/>
              <a:t>	</a:t>
            </a:r>
            <a:r>
              <a:rPr lang="id-ID" dirty="0"/>
              <a:t>ilmu pegetahuan diperoleh dari berbagai sumber. Perkara ini menjelaskan tiada kekangan atau sempada untuk mendapatkan ilmu pengetahuan. Sebuah hadist telah diriwayatkan oleh Ibnu Abdil Bar: "Tuntutlah ilmu walaupun di negeri Cina, karena sesungguhnya menuntut ilmu itu wajib bagi setiap muslim. Sesungguhnya para malaikat meletakkan sayap-sayap mereka kepada para penuntut ilmu karena senang (rela) dengan yang ia tuntut."</a:t>
            </a:r>
            <a:endParaRPr lang="en-US" dirty="0"/>
          </a:p>
          <a:p>
            <a:pPr marL="0" indent="0">
              <a:buNone/>
            </a:pPr>
            <a:r>
              <a:rPr lang="id-ID" dirty="0"/>
              <a:t>Oleh demikian, sumber ilmu telah di klasifikasikan kepada beberapa jenis agar manusia faham akan sumber dan konsep ilmu pengetahuan. Wahyu diturunkan oleh Allah melalui malaikat Jibril kepada pesuruhNya. Ia merupakan teras kepada segala ilmu, dimana ia telah diturunkan dan dikumpulkan di dalam Al-Qur'an. Wahyu yang diturunkan mengandungi segala ilmu pengetahuan yang diperlukan oleh manusia untuk kemaslahatan hidup serta perkara ghaib yang tidak terjangkau oleh akal manusia.</a:t>
            </a:r>
          </a:p>
          <a:p>
            <a:pPr marL="0" indent="0">
              <a:buNone/>
            </a:pPr>
            <a:endParaRPr lang="en-US" dirty="0"/>
          </a:p>
          <a:p>
            <a:r>
              <a:rPr lang="id-ID" dirty="0"/>
              <a:t>Kedudukan Ilmu</a:t>
            </a:r>
            <a:endParaRPr lang="en-US" dirty="0"/>
          </a:p>
          <a:p>
            <a:pPr marL="0" indent="0">
              <a:buNone/>
            </a:pPr>
            <a:r>
              <a:rPr lang="id-ID" dirty="0"/>
              <a:t>	Ilmu menempati kedudukan yang sangat penting dalam ajaran islam, hal ini terlihat dari banyaknya ayat Al-Quran yang memandang orang berilmu  dalam posisi yang tinggi dan mulia disamping hadits-hadits nabi yang banyak memberi dorongan bagi umat manusia untuk terus menuntut ilmu.</a:t>
            </a:r>
          </a:p>
          <a:p>
            <a:pPr marL="0" indent="0">
              <a:buNone/>
            </a:pPr>
            <a:endParaRPr lang="en-US" dirty="0"/>
          </a:p>
          <a:p>
            <a:pPr marL="0" indent="0">
              <a:buNone/>
            </a:pPr>
            <a:r>
              <a:rPr lang="id-ID" dirty="0"/>
              <a:t>Hadist riwayat Ar-Rabbi':</a:t>
            </a:r>
            <a:endParaRPr lang="en-US" dirty="0"/>
          </a:p>
          <a:p>
            <a:pPr marL="0" indent="0">
              <a:buNone/>
            </a:pPr>
            <a:r>
              <a:rPr lang="id-ID" dirty="0"/>
              <a:t>"Tuntutlah ilmu, sesungguhnya menuntut ilmu adalah pendekatan diri kepada Allah Azza Wajalla, dan mengajarkannya kepada orang yang tidak mengetahuinya adalah sodaqoh. Sesungguhnya ilmu pengetahuan menempatkan orangnya dalam kedudukan terhormat dan mulia (tinggi). Ilmu pengetahuan adalah keindahan bagi ahlinya di dunia dan di akhirat".</a:t>
            </a:r>
            <a:endParaRPr lang="en-US" dirty="0"/>
          </a:p>
          <a:p>
            <a:pPr marL="0" indent="0">
              <a:buNone/>
            </a:pPr>
            <a:endParaRPr lang="id-ID" sz="2000" b="1" dirty="0"/>
          </a:p>
        </p:txBody>
      </p:sp>
    </p:spTree>
    <p:extLst>
      <p:ext uri="{BB962C8B-B14F-4D97-AF65-F5344CB8AC3E}">
        <p14:creationId xmlns:p14="http://schemas.microsoft.com/office/powerpoint/2010/main" xmlns="" val="3727769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2F09064-5916-44BD-8EDA-3B225D49FA9E}"/>
              </a:ext>
            </a:extLst>
          </p:cNvPr>
          <p:cNvSpPr>
            <a:spLocks noGrp="1"/>
          </p:cNvSpPr>
          <p:nvPr>
            <p:ph idx="1"/>
          </p:nvPr>
        </p:nvSpPr>
        <p:spPr>
          <a:xfrm>
            <a:off x="2589212" y="304801"/>
            <a:ext cx="8915400" cy="6188764"/>
          </a:xfrm>
        </p:spPr>
        <p:txBody>
          <a:bodyPr>
            <a:normAutofit fontScale="85000" lnSpcReduction="20000"/>
          </a:bodyPr>
          <a:lstStyle/>
          <a:p>
            <a:pPr marL="0" indent="0">
              <a:buNone/>
            </a:pPr>
            <a:r>
              <a:rPr lang="id-ID" b="1" dirty="0"/>
              <a:t>KONTRIBUSI DUNIA ISLAM TERHADAP BARAT</a:t>
            </a:r>
            <a:endParaRPr lang="en-US" dirty="0"/>
          </a:p>
          <a:p>
            <a:pPr marL="0" indent="0">
              <a:buNone/>
            </a:pPr>
            <a:r>
              <a:rPr lang="id-ID" dirty="0"/>
              <a:t>Dunia Barat, khususnya Eropa dan Amerika Serikat, dianggap sebagai pusat kemajuan peradaban dunia. Barat, kini telah menjadi kiblat peradaban dunia. Tak terkecuali di bidang ilmu pengetahuan dan teknologi. Namun, di balik kejayaan peradaban Barat sekarang, ada sebuah realitas sejarah yang tidak banyak diketahui masyarakat dunia. Sebuah fakta sejarah yang menyatakan dengan tegas bahwa semua kejayaan peradaban Barat tidak pernah luput dari jasa dan kontribusi besar para ilmuwan Muslim pada abad pertengahan.</a:t>
            </a:r>
            <a:endParaRPr lang="en-US" dirty="0"/>
          </a:p>
          <a:p>
            <a:pPr marL="0" indent="0">
              <a:buNone/>
            </a:pPr>
            <a:r>
              <a:rPr lang="id-ID" dirty="0"/>
              <a:t> </a:t>
            </a:r>
            <a:endParaRPr lang="en-US" dirty="0"/>
          </a:p>
          <a:p>
            <a:pPr marL="0" indent="0">
              <a:buNone/>
            </a:pPr>
            <a:r>
              <a:rPr lang="id-ID" dirty="0"/>
              <a:t>Umat Muslim telah lebih dulu mencapai puncak kejayaannya pada abad pertengahan. Pada abad ke-13 M terjadilah invasi kejam bangsa Mongol yang berhasil memorak-porandakan khazanah Islam buah karya para Ilmuwan Muslim terdahulu. Invasi ini dimulai pada tahun 1206, dipimpin oleh Jengis Khan dan anak keturunannya.</a:t>
            </a:r>
            <a:endParaRPr lang="en-US" dirty="0"/>
          </a:p>
          <a:p>
            <a:pPr marL="0" indent="0">
              <a:buNone/>
            </a:pPr>
            <a:r>
              <a:rPr lang="id-ID" dirty="0"/>
              <a:t> </a:t>
            </a:r>
            <a:endParaRPr lang="en-US" dirty="0"/>
          </a:p>
          <a:p>
            <a:pPr marL="0" indent="0">
              <a:buNone/>
            </a:pPr>
            <a:r>
              <a:rPr lang="id-ID" dirty="0"/>
              <a:t>Akibatnya, hampir tidak ada satu peradaban Islam pun yang tersisa di Asia Tenggara, Timur Tengah, dan Eropa Timur. Seiring dengan itu, pada tahun 1258, pasukan Mongol kembali mengincar pusat peradaban Islam di Baghdad. Semua bangunan kota dihancurkan berkeping-keping, mushaf al-Qur’an diinjak-injak, masjid dijadikan sebagai kandang kuda, perpustakaan dibakar, dan ribuan buku-buku serta manuskrip tulisan para ulama terdahulu dihanyutkan di sungai Tigris. Kehancuran yang dialami Muslim Baghdad ini dianggap sebagai era kemunduran peradaban Islam di abad pertengahan.</a:t>
            </a:r>
            <a:endParaRPr lang="en-US" dirty="0"/>
          </a:p>
          <a:p>
            <a:pPr marL="0" indent="0">
              <a:buNone/>
            </a:pPr>
            <a:r>
              <a:rPr lang="id-ID" dirty="0"/>
              <a:t> </a:t>
            </a:r>
            <a:endParaRPr lang="en-US" dirty="0"/>
          </a:p>
          <a:p>
            <a:pPr marL="0" indent="0">
              <a:buNone/>
            </a:pPr>
            <a:r>
              <a:rPr lang="id-ID" dirty="0"/>
              <a:t>Dan tidak berhenti di situ, bangsa Mongol melanjutkan invasinya ke arah Mesir dan Mediterania. Beruntung, semua dapat dikendalikan oleh pasukan Islam dari Dinasti Mamluk sehingga pasukan Mongol mundur. Seandainya pasukan Islam tidak berhasil menghadapi mereka, maka yang ada kini tidak akan kita temui lagi wilayah-wilayah bersejarah yang menyimpan sejuta peradaban Islam di masanya dulu.</a:t>
            </a:r>
            <a:endParaRPr lang="en-US" dirty="0"/>
          </a:p>
          <a:p>
            <a:pPr marL="0" indent="0">
              <a:buNone/>
            </a:pPr>
            <a:r>
              <a:rPr lang="id-ID" dirty="0"/>
              <a:t> </a:t>
            </a:r>
            <a:endParaRPr lang="en-US" dirty="0"/>
          </a:p>
          <a:p>
            <a:endParaRPr lang="en-US" dirty="0"/>
          </a:p>
        </p:txBody>
      </p:sp>
    </p:spTree>
    <p:extLst>
      <p:ext uri="{BB962C8B-B14F-4D97-AF65-F5344CB8AC3E}">
        <p14:creationId xmlns:p14="http://schemas.microsoft.com/office/powerpoint/2010/main" xmlns="" val="1020033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1FB9E06-DC88-46B8-BBBF-B6574CE13038}"/>
              </a:ext>
            </a:extLst>
          </p:cNvPr>
          <p:cNvSpPr>
            <a:spLocks noGrp="1"/>
          </p:cNvSpPr>
          <p:nvPr>
            <p:ph idx="1"/>
          </p:nvPr>
        </p:nvSpPr>
        <p:spPr>
          <a:xfrm>
            <a:off x="2589212" y="463826"/>
            <a:ext cx="8915400" cy="5791199"/>
          </a:xfrm>
        </p:spPr>
        <p:txBody>
          <a:bodyPr>
            <a:normAutofit fontScale="92500" lnSpcReduction="20000"/>
          </a:bodyPr>
          <a:lstStyle/>
          <a:p>
            <a:pPr marL="0" indent="0">
              <a:buNone/>
            </a:pPr>
            <a:r>
              <a:rPr lang="id-ID" dirty="0"/>
              <a:t>Tidak seperti yang terjadi sekarang, di mana para ilmuwan yang terkenal hampir keseluruhan berasal dari Barat. Dulu, para ilmuwan Muslim seperti al-Biruni, Ibnu Sina, al-Battani, dan lainnya telah terlebih dulu mewarnai dunia ilmu pengetahuan. Mereka banyak menguasai ilmu kedokteran, perbintangan, perhitungan, hadis, fikih, dan masih banyak lagi. Sayangnya, prestasi gemilang tersebut tidak diakui lagi oleh bangsa Barat atau mungkin sengaja mereka tutup-tutupi demi menjaga citra kegemilangan mereka kini.</a:t>
            </a:r>
            <a:endParaRPr lang="en-US" dirty="0"/>
          </a:p>
          <a:p>
            <a:pPr marL="0" indent="0">
              <a:buNone/>
            </a:pPr>
            <a:r>
              <a:rPr lang="id-ID" dirty="0"/>
              <a:t> </a:t>
            </a:r>
            <a:endParaRPr lang="en-US" dirty="0"/>
          </a:p>
          <a:p>
            <a:pPr marL="0" indent="0">
              <a:buNone/>
            </a:pPr>
            <a:r>
              <a:rPr lang="id-ID" dirty="0"/>
              <a:t>Transformasi ilmu pengetahuan Islam ke dunia Barat dikemukakan oleh Mehdi Nakosteen, seorang penulis buku Kontribusi Islam Atas Dunia Intelektual Barat: Diskripsi Analisis Abad Keemasan Islam, terbangun melalui dua cara. Pertama, melalui para mahasiswa dan cendekiawan Eropa Barat yang menimba ilmu di sekolah-sekolah tinggi ataupun universitas Islam di Spanyol. Kedua, melalui hasil karya cendekiawan Muslim yang berhasil diterjemahkan dari bahasa Arab ke bahasa mereka sendiri.</a:t>
            </a:r>
            <a:endParaRPr lang="en-US" dirty="0"/>
          </a:p>
          <a:p>
            <a:pPr marL="0" indent="0">
              <a:buNone/>
            </a:pPr>
            <a:r>
              <a:rPr lang="id-ID" dirty="0"/>
              <a:t> </a:t>
            </a:r>
            <a:endParaRPr lang="en-US" dirty="0"/>
          </a:p>
          <a:p>
            <a:pPr marL="0" indent="0">
              <a:buNone/>
            </a:pPr>
            <a:r>
              <a:rPr lang="id-ID" dirty="0"/>
              <a:t>Ilmu-ilmu yang diajarkan dalam agama Islam bagi umat manusia adalah sebuah harta karun yang sangat menarik dan didambakan oleh semua pihak, tidak terkecuali pihak non-Muslim. Pada tahun 1213 di Eropa berdirilah sebuah universitas pertama mereka yaitu Universitas Paris dan pada akhir abad pertengahan disusullah pendirian 18 universitas lainnya di Eropa. Di universitas-universitas tersebut diajarkan pula ilmu-ilmu dari ilmuwan Islam seperti, ilmu falak, filsafat, kedokteran, yang diadopsi dari universitas Islam.</a:t>
            </a:r>
            <a:endParaRPr lang="en-US" dirty="0"/>
          </a:p>
          <a:p>
            <a:endParaRPr lang="en-US" dirty="0"/>
          </a:p>
        </p:txBody>
      </p:sp>
    </p:spTree>
    <p:extLst>
      <p:ext uri="{BB962C8B-B14F-4D97-AF65-F5344CB8AC3E}">
        <p14:creationId xmlns:p14="http://schemas.microsoft.com/office/powerpoint/2010/main" xmlns="" val="709323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36E067A-C5B6-478C-892F-F3AD3AD7ABA0}"/>
              </a:ext>
            </a:extLst>
          </p:cNvPr>
          <p:cNvSpPr>
            <a:spLocks noGrp="1"/>
          </p:cNvSpPr>
          <p:nvPr>
            <p:ph idx="1"/>
          </p:nvPr>
        </p:nvSpPr>
        <p:spPr>
          <a:xfrm>
            <a:off x="2443437" y="596348"/>
            <a:ext cx="8915400" cy="5698435"/>
          </a:xfrm>
        </p:spPr>
        <p:txBody>
          <a:bodyPr/>
          <a:lstStyle/>
          <a:p>
            <a:pPr marL="0" indent="0">
              <a:buNone/>
            </a:pPr>
            <a:r>
              <a:rPr lang="id-ID" b="1" dirty="0"/>
              <a:t>FAKTOR – FAKTOR KEMAJUAN DAN KEMUNDURAN DUNIA ISLAM</a:t>
            </a:r>
            <a:endParaRPr lang="en-US" dirty="0"/>
          </a:p>
          <a:p>
            <a:pPr marL="0" indent="0">
              <a:buNone/>
            </a:pPr>
            <a:r>
              <a:rPr lang="id-ID" dirty="0"/>
              <a:t>Faktor Kemajuan Islam</a:t>
            </a:r>
            <a:endParaRPr lang="en-US" dirty="0"/>
          </a:p>
          <a:p>
            <a:pPr marL="0" indent="0">
              <a:buNone/>
            </a:pPr>
            <a:r>
              <a:rPr lang="id-ID" dirty="0"/>
              <a:t>Adapun faktor-faktor yang mendorong kebangkitan islam adalah :</a:t>
            </a:r>
            <a:endParaRPr lang="en-US" dirty="0"/>
          </a:p>
          <a:p>
            <a:pPr marL="0" indent="0">
              <a:buNone/>
            </a:pPr>
            <a:r>
              <a:rPr lang="id-ID" dirty="0"/>
              <a:t>1. Terjadinya asimilasi antara bangsa Arab dengan bangsa-bangsa lain yang lebih dahulu mengalami perkembangan dalam ilmu pengetahuan.</a:t>
            </a:r>
            <a:endParaRPr lang="en-US" dirty="0"/>
          </a:p>
          <a:p>
            <a:pPr marL="0" indent="0">
              <a:buNone/>
            </a:pPr>
            <a:r>
              <a:rPr lang="id-ID" dirty="0"/>
              <a:t>2. Pluralistik dalam pemerintahan dan politik</a:t>
            </a:r>
            <a:endParaRPr lang="en-US" dirty="0"/>
          </a:p>
          <a:p>
            <a:pPr marL="0" indent="0">
              <a:buNone/>
            </a:pPr>
            <a:r>
              <a:rPr lang="id-ID" dirty="0"/>
              <a:t>3. Stabilitas Pertumbuhan Ekonomi dan Politik</a:t>
            </a:r>
            <a:endParaRPr lang="en-US" dirty="0"/>
          </a:p>
          <a:p>
            <a:pPr marL="0" indent="0">
              <a:buNone/>
            </a:pPr>
            <a:r>
              <a:rPr lang="id-ID" dirty="0"/>
              <a:t>4. Gerakan Penterjemahan</a:t>
            </a:r>
            <a:endParaRPr lang="en-US" dirty="0"/>
          </a:p>
          <a:p>
            <a:pPr marL="0" indent="0">
              <a:buNone/>
            </a:pPr>
            <a:r>
              <a:rPr lang="id-ID" dirty="0"/>
              <a:t>5. Berdirinya perpusatakaan-perpustakaan dan menjadi pusat penterjemahan dan kajian ilmu pengetahuan</a:t>
            </a:r>
            <a:endParaRPr lang="en-US" dirty="0"/>
          </a:p>
          <a:p>
            <a:endParaRPr lang="id-ID" dirty="0"/>
          </a:p>
        </p:txBody>
      </p:sp>
    </p:spTree>
    <p:extLst>
      <p:ext uri="{BB962C8B-B14F-4D97-AF65-F5344CB8AC3E}">
        <p14:creationId xmlns:p14="http://schemas.microsoft.com/office/powerpoint/2010/main" xmlns="" val="782153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05E9363-0ABC-44BA-A222-D72481E49072}"/>
              </a:ext>
            </a:extLst>
          </p:cNvPr>
          <p:cNvSpPr>
            <a:spLocks noGrp="1"/>
          </p:cNvSpPr>
          <p:nvPr>
            <p:ph idx="1"/>
          </p:nvPr>
        </p:nvSpPr>
        <p:spPr>
          <a:xfrm>
            <a:off x="1635617" y="438068"/>
            <a:ext cx="9830358" cy="6056244"/>
          </a:xfrm>
        </p:spPr>
        <p:txBody>
          <a:bodyPr>
            <a:normAutofit/>
          </a:bodyPr>
          <a:lstStyle/>
          <a:p>
            <a:pPr marL="0" indent="0">
              <a:buNone/>
            </a:pPr>
            <a:r>
              <a:rPr lang="id-ID" dirty="0"/>
              <a:t>Faktor Kemunduran Islam</a:t>
            </a:r>
            <a:endParaRPr lang="en-US" dirty="0"/>
          </a:p>
          <a:p>
            <a:pPr marL="0" indent="0">
              <a:buNone/>
            </a:pPr>
            <a:r>
              <a:rPr lang="id-ID" dirty="0"/>
              <a:t>Kemajuan-kemajaun yang telah berabad-abad lamanya dibangun, runtuh begitu mudahnya disebabkan oleh para pemimpin yang tidak bertanggung jawab.</a:t>
            </a:r>
            <a:endParaRPr lang="en-US" dirty="0"/>
          </a:p>
          <a:p>
            <a:pPr marL="0" indent="0">
              <a:buNone/>
            </a:pPr>
            <a:r>
              <a:rPr lang="id-ID" dirty="0"/>
              <a:t>Factor kemunduran islam terbagi kepada dua factor :</a:t>
            </a:r>
            <a:endParaRPr lang="en-US" dirty="0"/>
          </a:p>
          <a:p>
            <a:pPr marL="0" indent="0">
              <a:buNone/>
            </a:pPr>
            <a:r>
              <a:rPr lang="id-ID" dirty="0"/>
              <a:t>1. Faktor internal</a:t>
            </a:r>
            <a:endParaRPr lang="en-US" dirty="0"/>
          </a:p>
          <a:p>
            <a:pPr marL="0" lvl="0" indent="0">
              <a:buNone/>
            </a:pPr>
            <a:r>
              <a:rPr lang="id-ID" dirty="0"/>
              <a:t>- </a:t>
            </a:r>
            <a:r>
              <a:rPr lang="en-US" dirty="0" err="1"/>
              <a:t>Keruntuhan</a:t>
            </a:r>
            <a:r>
              <a:rPr lang="en-US" dirty="0"/>
              <a:t> </a:t>
            </a:r>
            <a:r>
              <a:rPr lang="en-US" dirty="0" err="1"/>
              <a:t>islam</a:t>
            </a:r>
            <a:r>
              <a:rPr lang="en-US" dirty="0"/>
              <a:t> </a:t>
            </a:r>
            <a:r>
              <a:rPr lang="en-US" dirty="0" err="1"/>
              <a:t>sering</a:t>
            </a:r>
            <a:r>
              <a:rPr lang="en-US" dirty="0"/>
              <a:t> </a:t>
            </a:r>
            <a:r>
              <a:rPr lang="en-US" dirty="0" err="1"/>
              <a:t>disebabkan</a:t>
            </a:r>
            <a:r>
              <a:rPr lang="en-US" dirty="0"/>
              <a:t> oleh para </a:t>
            </a:r>
            <a:r>
              <a:rPr lang="en-US" dirty="0" err="1"/>
              <a:t>pemimpin</a:t>
            </a:r>
            <a:r>
              <a:rPr lang="en-US" dirty="0"/>
              <a:t> yang </a:t>
            </a:r>
            <a:r>
              <a:rPr lang="en-US" dirty="0" err="1"/>
              <a:t>tidak</a:t>
            </a:r>
            <a:r>
              <a:rPr lang="en-US" dirty="0"/>
              <a:t> </a:t>
            </a:r>
            <a:r>
              <a:rPr lang="en-US" dirty="0" err="1"/>
              <a:t>bertanggungjawab</a:t>
            </a:r>
            <a:r>
              <a:rPr lang="en-US" dirty="0"/>
              <a:t>.</a:t>
            </a:r>
          </a:p>
          <a:p>
            <a:pPr marL="0" lvl="0" indent="0">
              <a:buNone/>
            </a:pPr>
            <a:r>
              <a:rPr lang="id-ID" dirty="0"/>
              <a:t>- </a:t>
            </a:r>
            <a:r>
              <a:rPr lang="en-US" dirty="0" err="1"/>
              <a:t>Pengkhianatan</a:t>
            </a:r>
            <a:r>
              <a:rPr lang="en-US" dirty="0"/>
              <a:t> yang </a:t>
            </a:r>
            <a:r>
              <a:rPr lang="en-US" dirty="0" err="1"/>
              <a:t>dilakukan</a:t>
            </a:r>
            <a:r>
              <a:rPr lang="en-US" dirty="0"/>
              <a:t> oleh orang-orang yang </a:t>
            </a:r>
            <a:r>
              <a:rPr lang="en-US" dirty="0" err="1"/>
              <a:t>mengincar</a:t>
            </a:r>
            <a:r>
              <a:rPr lang="en-US" dirty="0"/>
              <a:t> </a:t>
            </a:r>
            <a:r>
              <a:rPr lang="en-US" dirty="0" err="1"/>
              <a:t>kekuasaan</a:t>
            </a:r>
            <a:r>
              <a:rPr lang="en-US" dirty="0"/>
              <a:t>.</a:t>
            </a:r>
          </a:p>
          <a:p>
            <a:pPr marL="0" lvl="0" indent="0">
              <a:buNone/>
            </a:pPr>
            <a:r>
              <a:rPr lang="id-ID" dirty="0"/>
              <a:t>- </a:t>
            </a:r>
            <a:r>
              <a:rPr lang="en-US" dirty="0" err="1"/>
              <a:t>Kemungkinan</a:t>
            </a:r>
            <a:r>
              <a:rPr lang="en-US" dirty="0"/>
              <a:t> </a:t>
            </a:r>
            <a:r>
              <a:rPr lang="en-US" dirty="0" err="1"/>
              <a:t>terjadinya</a:t>
            </a:r>
            <a:r>
              <a:rPr lang="en-US" dirty="0"/>
              <a:t> </a:t>
            </a:r>
            <a:r>
              <a:rPr lang="en-US" dirty="0" err="1"/>
              <a:t>desentralisasi</a:t>
            </a:r>
            <a:r>
              <a:rPr lang="en-US" dirty="0"/>
              <a:t> dan </a:t>
            </a:r>
            <a:r>
              <a:rPr lang="en-US" dirty="0" err="1"/>
              <a:t>pembagian</a:t>
            </a:r>
            <a:r>
              <a:rPr lang="en-US" dirty="0"/>
              <a:t> </a:t>
            </a:r>
            <a:r>
              <a:rPr lang="en-US" dirty="0" err="1"/>
              <a:t>kekuasaan</a:t>
            </a:r>
            <a:r>
              <a:rPr lang="en-US" dirty="0"/>
              <a:t> </a:t>
            </a:r>
            <a:r>
              <a:rPr lang="en-US" dirty="0" err="1"/>
              <a:t>didaerah-daerah</a:t>
            </a:r>
            <a:r>
              <a:rPr lang="en-US" dirty="0"/>
              <a:t>.</a:t>
            </a:r>
          </a:p>
          <a:p>
            <a:pPr marL="0" lvl="0" indent="0">
              <a:buNone/>
            </a:pPr>
            <a:r>
              <a:rPr lang="id-ID" dirty="0"/>
              <a:t>- </a:t>
            </a:r>
            <a:r>
              <a:rPr lang="en-US" dirty="0" err="1"/>
              <a:t>Menerapkan</a:t>
            </a:r>
            <a:r>
              <a:rPr lang="en-US" dirty="0"/>
              <a:t> </a:t>
            </a:r>
            <a:r>
              <a:rPr lang="en-US" dirty="0" err="1"/>
              <a:t>pajak</a:t>
            </a:r>
            <a:r>
              <a:rPr lang="en-US" dirty="0"/>
              <a:t> </a:t>
            </a:r>
            <a:r>
              <a:rPr lang="en-US" dirty="0" err="1"/>
              <a:t>berlebihan</a:t>
            </a:r>
            <a:r>
              <a:rPr lang="en-US" dirty="0"/>
              <a:t> </a:t>
            </a:r>
            <a:r>
              <a:rPr lang="en-US" dirty="0" err="1"/>
              <a:t>menjadi</a:t>
            </a:r>
            <a:r>
              <a:rPr lang="en-US" dirty="0"/>
              <a:t> </a:t>
            </a:r>
            <a:r>
              <a:rPr lang="en-US" dirty="0" err="1"/>
              <a:t>kebijakan</a:t>
            </a:r>
            <a:r>
              <a:rPr lang="en-US" dirty="0"/>
              <a:t> </a:t>
            </a:r>
            <a:r>
              <a:rPr lang="en-US" dirty="0" err="1"/>
              <a:t>favorit</a:t>
            </a:r>
            <a:r>
              <a:rPr lang="en-US" dirty="0"/>
              <a:t> yang </a:t>
            </a:r>
            <a:r>
              <a:rPr lang="en-US" dirty="0" err="1"/>
              <a:t>dibebankan</a:t>
            </a:r>
            <a:r>
              <a:rPr lang="en-US" dirty="0"/>
              <a:t> </a:t>
            </a:r>
            <a:r>
              <a:rPr lang="en-US" dirty="0" err="1"/>
              <a:t>kepada</a:t>
            </a:r>
            <a:r>
              <a:rPr lang="en-US" dirty="0"/>
              <a:t> </a:t>
            </a:r>
            <a:r>
              <a:rPr lang="en-US" dirty="0" err="1"/>
              <a:t>semua</a:t>
            </a:r>
            <a:r>
              <a:rPr lang="en-US" dirty="0"/>
              <a:t> </a:t>
            </a:r>
            <a:r>
              <a:rPr lang="en-US" dirty="0" err="1"/>
              <a:t>rakyat</a:t>
            </a:r>
            <a:r>
              <a:rPr lang="en-US" dirty="0"/>
              <a:t>, </a:t>
            </a:r>
            <a:r>
              <a:rPr lang="en-US" dirty="0" err="1"/>
              <a:t>tak</a:t>
            </a:r>
            <a:r>
              <a:rPr lang="en-US" dirty="0"/>
              <a:t> </a:t>
            </a:r>
            <a:r>
              <a:rPr lang="en-US" dirty="0" err="1"/>
              <a:t>terkecuali</a:t>
            </a:r>
            <a:r>
              <a:rPr lang="en-US" dirty="0"/>
              <a:t>.</a:t>
            </a:r>
          </a:p>
          <a:p>
            <a:pPr marL="0" lvl="0" indent="0">
              <a:buNone/>
            </a:pPr>
            <a:r>
              <a:rPr lang="id-ID" dirty="0"/>
              <a:t>- </a:t>
            </a:r>
            <a:r>
              <a:rPr lang="en-US" dirty="0" err="1"/>
              <a:t>Garis</a:t>
            </a:r>
            <a:r>
              <a:rPr lang="en-US" dirty="0"/>
              <a:t> </a:t>
            </a:r>
            <a:r>
              <a:rPr lang="en-US" dirty="0" err="1"/>
              <a:t>perpecahan</a:t>
            </a:r>
            <a:r>
              <a:rPr lang="en-US" dirty="0"/>
              <a:t> </a:t>
            </a:r>
            <a:r>
              <a:rPr lang="en-US" dirty="0" err="1"/>
              <a:t>antara</a:t>
            </a:r>
            <a:r>
              <a:rPr lang="en-US" dirty="0"/>
              <a:t> </a:t>
            </a:r>
            <a:r>
              <a:rPr lang="en-US" dirty="0" err="1"/>
              <a:t>arab</a:t>
            </a:r>
            <a:r>
              <a:rPr lang="en-US" dirty="0"/>
              <a:t> dan non </a:t>
            </a:r>
            <a:r>
              <a:rPr lang="en-US" dirty="0" err="1"/>
              <a:t>arab</a:t>
            </a:r>
            <a:r>
              <a:rPr lang="en-US" dirty="0"/>
              <a:t>, </a:t>
            </a:r>
            <a:r>
              <a:rPr lang="en-US" dirty="0" err="1"/>
              <a:t>muslim</a:t>
            </a:r>
            <a:r>
              <a:rPr lang="en-US" dirty="0"/>
              <a:t> </a:t>
            </a:r>
            <a:r>
              <a:rPr lang="en-US" dirty="0" err="1"/>
              <a:t>arab</a:t>
            </a:r>
            <a:r>
              <a:rPr lang="en-US" dirty="0"/>
              <a:t> dan </a:t>
            </a:r>
            <a:r>
              <a:rPr lang="en-US" dirty="0" err="1"/>
              <a:t>muslim</a:t>
            </a:r>
            <a:r>
              <a:rPr lang="en-US" dirty="0"/>
              <a:t> non </a:t>
            </a:r>
            <a:r>
              <a:rPr lang="en-US" dirty="0" err="1"/>
              <a:t>arab</a:t>
            </a:r>
            <a:r>
              <a:rPr lang="en-US" dirty="0"/>
              <a:t>, </a:t>
            </a:r>
            <a:r>
              <a:rPr lang="en-US" dirty="0" err="1"/>
              <a:t>antara</a:t>
            </a:r>
            <a:r>
              <a:rPr lang="en-US" dirty="0"/>
              <a:t> </a:t>
            </a:r>
            <a:r>
              <a:rPr lang="en-US" dirty="0" err="1"/>
              <a:t>muslim</a:t>
            </a:r>
            <a:r>
              <a:rPr lang="en-US" dirty="0"/>
              <a:t> </a:t>
            </a:r>
            <a:r>
              <a:rPr lang="en-US" dirty="0" err="1"/>
              <a:t>dengan</a:t>
            </a:r>
            <a:r>
              <a:rPr lang="en-US" dirty="0"/>
              <a:t> </a:t>
            </a:r>
            <a:r>
              <a:rPr lang="en-US" dirty="0" err="1"/>
              <a:t>kaum</a:t>
            </a:r>
            <a:r>
              <a:rPr lang="en-US" dirty="0"/>
              <a:t> </a:t>
            </a:r>
            <a:r>
              <a:rPr lang="en-US" dirty="0" err="1"/>
              <a:t>dzimmi</a:t>
            </a:r>
            <a:r>
              <a:rPr lang="en-US" dirty="0"/>
              <a:t>.</a:t>
            </a:r>
          </a:p>
          <a:p>
            <a:pPr marL="0" lvl="0" indent="0">
              <a:buNone/>
            </a:pPr>
            <a:r>
              <a:rPr lang="id-ID" dirty="0"/>
              <a:t>- </a:t>
            </a:r>
            <a:r>
              <a:rPr lang="en-US" dirty="0" err="1"/>
              <a:t>Menurunnya</a:t>
            </a:r>
            <a:r>
              <a:rPr lang="en-US" dirty="0"/>
              <a:t> </a:t>
            </a:r>
            <a:r>
              <a:rPr lang="en-US" dirty="0" err="1"/>
              <a:t>stabilitas</a:t>
            </a:r>
            <a:r>
              <a:rPr lang="en-US" dirty="0"/>
              <a:t> </a:t>
            </a:r>
            <a:r>
              <a:rPr lang="en-US" dirty="0" err="1"/>
              <a:t>keamanan</a:t>
            </a:r>
            <a:r>
              <a:rPr lang="en-US" dirty="0"/>
              <a:t> dan </a:t>
            </a:r>
            <a:r>
              <a:rPr lang="en-US" dirty="0" err="1"/>
              <a:t>bangunan</a:t>
            </a:r>
            <a:r>
              <a:rPr lang="en-US" dirty="0"/>
              <a:t> yang </a:t>
            </a:r>
            <a:r>
              <a:rPr lang="en-US" dirty="0" err="1"/>
              <a:t>tidak</a:t>
            </a:r>
            <a:r>
              <a:rPr lang="en-US" dirty="0"/>
              <a:t> </a:t>
            </a:r>
            <a:r>
              <a:rPr lang="en-US" dirty="0" err="1"/>
              <a:t>terperhatikan</a:t>
            </a:r>
            <a:r>
              <a:rPr lang="en-US" dirty="0"/>
              <a:t> </a:t>
            </a:r>
            <a:r>
              <a:rPr lang="en-US" dirty="0" err="1"/>
              <a:t>sehingga</a:t>
            </a:r>
            <a:r>
              <a:rPr lang="en-US" dirty="0"/>
              <a:t> </a:t>
            </a:r>
            <a:r>
              <a:rPr lang="en-US" dirty="0" err="1"/>
              <a:t>sering</a:t>
            </a:r>
            <a:r>
              <a:rPr lang="en-US" dirty="0"/>
              <a:t> </a:t>
            </a:r>
            <a:r>
              <a:rPr lang="en-US" dirty="0" err="1"/>
              <a:t>terjadi</a:t>
            </a:r>
            <a:r>
              <a:rPr lang="en-US" dirty="0"/>
              <a:t> </a:t>
            </a:r>
            <a:r>
              <a:rPr lang="en-US" dirty="0" err="1"/>
              <a:t>banjir</a:t>
            </a:r>
            <a:r>
              <a:rPr lang="en-US" dirty="0"/>
              <a:t> yang </a:t>
            </a:r>
            <a:r>
              <a:rPr lang="en-US" dirty="0" err="1"/>
              <a:t>membawa</a:t>
            </a:r>
            <a:r>
              <a:rPr lang="en-US" dirty="0"/>
              <a:t> </a:t>
            </a:r>
            <a:r>
              <a:rPr lang="en-US" dirty="0" err="1"/>
              <a:t>malapetaka</a:t>
            </a:r>
            <a:r>
              <a:rPr lang="en-US" dirty="0"/>
              <a:t>.</a:t>
            </a:r>
          </a:p>
          <a:p>
            <a:pPr marL="0" lvl="0" indent="0">
              <a:buNone/>
            </a:pPr>
            <a:r>
              <a:rPr lang="id-ID" dirty="0"/>
              <a:t>- </a:t>
            </a:r>
            <a:r>
              <a:rPr lang="en-US" dirty="0" err="1"/>
              <a:t>Banyaknya</a:t>
            </a:r>
            <a:r>
              <a:rPr lang="en-US" dirty="0"/>
              <a:t> orang </a:t>
            </a:r>
            <a:r>
              <a:rPr lang="en-US" dirty="0" err="1"/>
              <a:t>kelaparan</a:t>
            </a:r>
            <a:r>
              <a:rPr lang="en-US" dirty="0"/>
              <a:t> yang </a:t>
            </a:r>
            <a:r>
              <a:rPr lang="en-US" dirty="0" err="1"/>
              <a:t>tidak</a:t>
            </a:r>
            <a:r>
              <a:rPr lang="en-US" dirty="0"/>
              <a:t> </a:t>
            </a:r>
            <a:r>
              <a:rPr lang="en-US" dirty="0" err="1"/>
              <a:t>diperhatikan</a:t>
            </a:r>
            <a:endParaRPr lang="en-US" dirty="0"/>
          </a:p>
          <a:p>
            <a:pPr lvl="0"/>
            <a:endParaRPr lang="en-US" dirty="0"/>
          </a:p>
        </p:txBody>
      </p:sp>
    </p:spTree>
    <p:extLst>
      <p:ext uri="{BB962C8B-B14F-4D97-AF65-F5344CB8AC3E}">
        <p14:creationId xmlns:p14="http://schemas.microsoft.com/office/powerpoint/2010/main" xmlns="" val="2558016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6B3EE13-B41E-414F-AF38-40FBED6C042E}"/>
              </a:ext>
            </a:extLst>
          </p:cNvPr>
          <p:cNvSpPr>
            <a:spLocks noGrp="1"/>
          </p:cNvSpPr>
          <p:nvPr>
            <p:ph idx="1"/>
          </p:nvPr>
        </p:nvSpPr>
        <p:spPr>
          <a:xfrm>
            <a:off x="2589212" y="768626"/>
            <a:ext cx="8915400" cy="5142596"/>
          </a:xfrm>
        </p:spPr>
        <p:txBody>
          <a:bodyPr/>
          <a:lstStyle/>
          <a:p>
            <a:pPr marL="0" indent="0">
              <a:buNone/>
            </a:pPr>
            <a:r>
              <a:rPr lang="id-ID" dirty="0" smtClean="0"/>
              <a:t>Fa</a:t>
            </a:r>
            <a:r>
              <a:rPr lang="en-US" dirty="0" smtClean="0"/>
              <a:t>k</a:t>
            </a:r>
            <a:r>
              <a:rPr lang="id-ID" dirty="0" smtClean="0"/>
              <a:t>tor </a:t>
            </a:r>
            <a:r>
              <a:rPr lang="id-ID" dirty="0"/>
              <a:t>eksternal</a:t>
            </a:r>
            <a:endParaRPr lang="en-US" dirty="0"/>
          </a:p>
          <a:p>
            <a:pPr marL="0" indent="0">
              <a:buNone/>
            </a:pPr>
            <a:r>
              <a:rPr lang="id-ID" dirty="0"/>
              <a:t>Penyebab eksternal sebagaimana berikut :</a:t>
            </a:r>
            <a:endParaRPr lang="en-US" dirty="0"/>
          </a:p>
          <a:p>
            <a:pPr marL="0" lvl="0" indent="0">
              <a:buNone/>
            </a:pPr>
            <a:r>
              <a:rPr lang="en-US" dirty="0" err="1"/>
              <a:t>Pengaruh</a:t>
            </a:r>
            <a:r>
              <a:rPr lang="en-US" dirty="0"/>
              <a:t> negative </a:t>
            </a:r>
            <a:r>
              <a:rPr lang="en-US" dirty="0" err="1"/>
              <a:t>dari</a:t>
            </a:r>
            <a:r>
              <a:rPr lang="en-US" dirty="0"/>
              <a:t> </a:t>
            </a:r>
            <a:r>
              <a:rPr lang="en-US" dirty="0" err="1"/>
              <a:t>aliran-aliran</a:t>
            </a:r>
            <a:r>
              <a:rPr lang="en-US" dirty="0"/>
              <a:t> </a:t>
            </a:r>
            <a:r>
              <a:rPr lang="en-US" dirty="0" err="1"/>
              <a:t>alam</a:t>
            </a:r>
            <a:r>
              <a:rPr lang="en-US" dirty="0"/>
              <a:t> </a:t>
            </a:r>
            <a:r>
              <a:rPr lang="en-US" dirty="0" err="1"/>
              <a:t>pikiran</a:t>
            </a:r>
            <a:r>
              <a:rPr lang="en-US" dirty="0"/>
              <a:t> Islam </a:t>
            </a:r>
            <a:r>
              <a:rPr lang="en-US" dirty="0" err="1"/>
              <a:t>periode</a:t>
            </a:r>
            <a:r>
              <a:rPr lang="en-US" dirty="0"/>
              <a:t> </a:t>
            </a:r>
            <a:r>
              <a:rPr lang="en-US" dirty="0" err="1"/>
              <a:t>sebelumnya</a:t>
            </a:r>
            <a:endParaRPr lang="en-US" dirty="0"/>
          </a:p>
          <a:p>
            <a:pPr marL="0" lvl="0" indent="0">
              <a:buNone/>
            </a:pPr>
            <a:r>
              <a:rPr lang="en-US" dirty="0" err="1"/>
              <a:t>Pengaruh</a:t>
            </a:r>
            <a:r>
              <a:rPr lang="en-US" dirty="0"/>
              <a:t> </a:t>
            </a:r>
            <a:r>
              <a:rPr lang="en-US" dirty="0" err="1"/>
              <a:t>perang</a:t>
            </a:r>
            <a:r>
              <a:rPr lang="en-US" dirty="0"/>
              <a:t> </a:t>
            </a:r>
            <a:r>
              <a:rPr lang="en-US" dirty="0" err="1"/>
              <a:t>bumi</a:t>
            </a:r>
            <a:r>
              <a:rPr lang="en-US" dirty="0"/>
              <a:t> </a:t>
            </a:r>
            <a:r>
              <a:rPr lang="en-US" dirty="0" err="1"/>
              <a:t>hangus</a:t>
            </a:r>
            <a:r>
              <a:rPr lang="en-US" dirty="0"/>
              <a:t> yang </a:t>
            </a:r>
            <a:r>
              <a:rPr lang="en-US" dirty="0" err="1"/>
              <a:t>dilancarkan</a:t>
            </a:r>
            <a:r>
              <a:rPr lang="en-US" dirty="0"/>
              <a:t> oleh </a:t>
            </a:r>
            <a:r>
              <a:rPr lang="en-US" dirty="0" err="1"/>
              <a:t>bangsa</a:t>
            </a:r>
            <a:r>
              <a:rPr lang="en-US" dirty="0"/>
              <a:t> Tartar </a:t>
            </a:r>
            <a:r>
              <a:rPr lang="en-US" dirty="0" err="1"/>
              <a:t>dari</a:t>
            </a:r>
            <a:r>
              <a:rPr lang="en-US" dirty="0"/>
              <a:t> Timur dan </a:t>
            </a:r>
            <a:r>
              <a:rPr lang="en-US" dirty="0" err="1"/>
              <a:t>serangan</a:t>
            </a:r>
            <a:r>
              <a:rPr lang="en-US" dirty="0"/>
              <a:t> </a:t>
            </a:r>
            <a:r>
              <a:rPr lang="en-US" dirty="0" err="1"/>
              <a:t>Tentara</a:t>
            </a:r>
            <a:r>
              <a:rPr lang="en-US" dirty="0"/>
              <a:t> </a:t>
            </a:r>
            <a:r>
              <a:rPr lang="en-US" dirty="0" err="1"/>
              <a:t>Salib</a:t>
            </a:r>
            <a:r>
              <a:rPr lang="en-US" dirty="0"/>
              <a:t> Nasrani </a:t>
            </a:r>
            <a:r>
              <a:rPr lang="en-US" dirty="0" err="1"/>
              <a:t>dari</a:t>
            </a:r>
            <a:r>
              <a:rPr lang="en-US" dirty="0"/>
              <a:t> Barat.</a:t>
            </a:r>
          </a:p>
          <a:p>
            <a:endParaRPr lang="en-US" dirty="0"/>
          </a:p>
        </p:txBody>
      </p:sp>
    </p:spTree>
    <p:extLst>
      <p:ext uri="{BB962C8B-B14F-4D97-AF65-F5344CB8AC3E}">
        <p14:creationId xmlns:p14="http://schemas.microsoft.com/office/powerpoint/2010/main" xmlns="" val="31581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E242B8-250A-441A-867E-77809E0EEC0B}"/>
              </a:ext>
            </a:extLst>
          </p:cNvPr>
          <p:cNvSpPr>
            <a:spLocks noGrp="1"/>
          </p:cNvSpPr>
          <p:nvPr>
            <p:ph type="title"/>
          </p:nvPr>
        </p:nvSpPr>
        <p:spPr>
          <a:xfrm>
            <a:off x="2592925" y="309093"/>
            <a:ext cx="8911687" cy="901521"/>
          </a:xfrm>
        </p:spPr>
        <p:txBody>
          <a:bodyPr/>
          <a:lstStyle/>
          <a:p>
            <a:r>
              <a:rPr lang="en-US" dirty="0" smtClean="0"/>
              <a:t>Islam </a:t>
            </a:r>
            <a:r>
              <a:rPr lang="en-US" dirty="0" err="1" smtClean="0"/>
              <a:t>dan</a:t>
            </a:r>
            <a:r>
              <a:rPr lang="en-US" dirty="0" smtClean="0"/>
              <a:t> </a:t>
            </a:r>
            <a:r>
              <a:rPr lang="en-US" dirty="0" err="1" smtClean="0"/>
              <a:t>ilmu</a:t>
            </a:r>
            <a:r>
              <a:rPr lang="en-US" dirty="0" smtClean="0"/>
              <a:t> </a:t>
            </a:r>
            <a:r>
              <a:rPr lang="en-US" dirty="0" err="1" smtClean="0"/>
              <a:t>pengetahuan</a:t>
            </a:r>
            <a:endParaRPr lang="en-US" dirty="0"/>
          </a:p>
        </p:txBody>
      </p:sp>
      <p:sp>
        <p:nvSpPr>
          <p:cNvPr id="3" name="Content Placeholder 2">
            <a:extLst>
              <a:ext uri="{FF2B5EF4-FFF2-40B4-BE49-F238E27FC236}">
                <a16:creationId xmlns:a16="http://schemas.microsoft.com/office/drawing/2014/main" xmlns="" id="{D42864C8-4254-4F5E-A4DE-43E76DB01EF7}"/>
              </a:ext>
            </a:extLst>
          </p:cNvPr>
          <p:cNvSpPr>
            <a:spLocks noGrp="1"/>
          </p:cNvSpPr>
          <p:nvPr>
            <p:ph idx="1"/>
          </p:nvPr>
        </p:nvSpPr>
        <p:spPr>
          <a:xfrm>
            <a:off x="1017431" y="1416676"/>
            <a:ext cx="10487181" cy="5100034"/>
          </a:xfrm>
        </p:spPr>
        <p:txBody>
          <a:bodyPr/>
          <a:lstStyle/>
          <a:p>
            <a:pPr>
              <a:buAutoNum type="alphaUcPeriod"/>
            </a:pPr>
            <a:r>
              <a:rPr lang="id-ID" sz="2000" b="1" dirty="0" smtClean="0"/>
              <a:t>Definisi </a:t>
            </a:r>
            <a:r>
              <a:rPr lang="id-ID" sz="2000" b="1" dirty="0"/>
              <a:t>ilmu pengetahuan</a:t>
            </a:r>
            <a:br>
              <a:rPr lang="id-ID" sz="2000" b="1" dirty="0"/>
            </a:br>
            <a:r>
              <a:rPr lang="id-ID" sz="2000" dirty="0"/>
              <a:t>Ilmu pengetahuan ialah suatu proses pembentukan pengetahuan yang terus menerus sampai menjelaskan fenomena yang bersumber dari wahyu, hati dan semesta sehingga dapat diperiksa atau dikaji secara kritis dengan tujuan untuk memahami hakikat, landasan dasar dan asal usulnya, sehingga dapat juga memperoleh hasil yang logis. </a:t>
            </a:r>
            <a:endParaRPr lang="en-US" sz="2000" dirty="0" smtClean="0"/>
          </a:p>
          <a:p>
            <a:pPr marL="0" indent="0">
              <a:buNone/>
            </a:pPr>
            <a:r>
              <a:rPr lang="id-ID" sz="2000" b="1" dirty="0"/>
              <a:t>B. Macam-macam ilmu pengetahuan. </a:t>
            </a:r>
            <a:endParaRPr lang="en-US" sz="2000" b="1" dirty="0" smtClean="0"/>
          </a:p>
          <a:p>
            <a:pPr>
              <a:buAutoNum type="arabicPeriod"/>
            </a:pPr>
            <a:r>
              <a:rPr lang="id-ID" sz="2000" dirty="0" smtClean="0"/>
              <a:t>Ilmu </a:t>
            </a:r>
            <a:r>
              <a:rPr lang="id-ID" sz="2000" dirty="0"/>
              <a:t>alamiah (Natural sciences) ialah ilmu yang mengkaji tentang keteraturan-keteraturan dalam alam semesta dengan menggunakan metode ilmiah. Seperti : Ilmu fisika, kimia, biologi, dll</a:t>
            </a:r>
            <a:r>
              <a:rPr lang="id-ID" sz="2000" dirty="0" smtClean="0"/>
              <a:t>.</a:t>
            </a:r>
            <a:endParaRPr lang="en-US" sz="2000" dirty="0" smtClean="0"/>
          </a:p>
          <a:p>
            <a:pPr>
              <a:buAutoNum type="arabicPeriod"/>
            </a:pPr>
            <a:r>
              <a:rPr lang="id-ID" sz="2000" dirty="0"/>
              <a:t>Ilmu sosial (social science) ialah ilmu yang mengkaji tentang keteraturan-ketetaturan dalam hubungan antar manusia satu dengan manusia yang lainnya. Seperti: Ilmu sosiologi, ekonomi, antroplogi, dll.</a:t>
            </a:r>
          </a:p>
          <a:p>
            <a:pPr marL="0" indent="0">
              <a:buNone/>
            </a:pPr>
            <a:endParaRPr lang="en-US" dirty="0"/>
          </a:p>
        </p:txBody>
      </p:sp>
    </p:spTree>
    <p:extLst>
      <p:ext uri="{BB962C8B-B14F-4D97-AF65-F5344CB8AC3E}">
        <p14:creationId xmlns:p14="http://schemas.microsoft.com/office/powerpoint/2010/main" xmlns="" val="427894596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911</TotalTime>
  <Words>1039</Words>
  <Application>Microsoft Office PowerPoint</Application>
  <PresentationFormat>Custom</PresentationFormat>
  <Paragraphs>110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Wisp</vt:lpstr>
      <vt:lpstr>Slide 1</vt:lpstr>
      <vt:lpstr>ISLAM DAN DISIPLIN ILMU</vt:lpstr>
      <vt:lpstr>Slide 3</vt:lpstr>
      <vt:lpstr>Slide 4</vt:lpstr>
      <vt:lpstr>Slide 5</vt:lpstr>
      <vt:lpstr>Slide 6</vt:lpstr>
      <vt:lpstr>Slide 7</vt:lpstr>
      <vt:lpstr>Slide 8</vt:lpstr>
      <vt:lpstr>Islam dan ilmu pengetahuan</vt:lpstr>
      <vt:lpstr>Slide 10</vt:lpstr>
      <vt:lpstr>Slide 11</vt:lpstr>
      <vt:lpstr>Slide 12</vt:lpstr>
      <vt:lpstr>Slide 13</vt:lpstr>
      <vt:lpstr>Slide 14</vt:lpstr>
      <vt:lpstr>Slide 15</vt:lpstr>
      <vt:lpstr>Slide 16</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Nurmala Azizah</dc:creator>
  <cp:lastModifiedBy>Owner</cp:lastModifiedBy>
  <cp:revision>27</cp:revision>
  <dcterms:created xsi:type="dcterms:W3CDTF">2019-11-13T14:18:44Z</dcterms:created>
  <dcterms:modified xsi:type="dcterms:W3CDTF">2020-09-24T04:15:26Z</dcterms:modified>
</cp:coreProperties>
</file>