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472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8194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2639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2931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8080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10862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3796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5987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405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638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837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0991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487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6164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105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1644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5997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354D03C-615D-40C7-B0E1-F9AD5265EEB9}" type="datetimeFigureOut">
              <a:rPr lang="en-ID" smtClean="0"/>
              <a:t>18/02/2025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FCABE2A-BA12-4352-99FB-9B50C6C05A9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453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02EEB-4DC8-4153-2760-4D566799A9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TEORI POLITIK: TRADISI KLASIK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8A5525-5D6F-6737-B511-D1EC2AABDE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254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FDB16-ADC1-A4C9-84EA-40D6B9BF3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TEORI TENTANG NEGARA KOTA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5968E-399E-4740-A2E7-3AB43438C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PEMIKIRAN-PEMIKIRAN AWAL (NEGARA KOTA ATHENA)</a:t>
            </a:r>
          </a:p>
          <a:p>
            <a:r>
              <a:rPr lang="en-US" dirty="0"/>
              <a:t>KELAS-KELAS DALAM MASYARAKAT: BUDAK, ORANG ASING, WARGA NEGARA (LAKI-LAKI BUKAN BUDAK DAN BUKAN ORANG ASING)</a:t>
            </a:r>
          </a:p>
          <a:p>
            <a:r>
              <a:rPr lang="en-US" dirty="0"/>
              <a:t>LEMBAGA-LEMBAGA DALAM MASYARAKAT: SIDANG ECLESIA (SELURUH WARGA DI ATAS 18 TAHUN), DEME (DEWAN 500), BADAN PEKERJA DEME, PARA PANGLIMA (10), MAHKAMAH-MAKAMAH (TERGANTUNG KEPENTINGAN)</a:t>
            </a:r>
          </a:p>
          <a:p>
            <a:r>
              <a:rPr lang="en-US" dirty="0"/>
              <a:t>CITA-CITA POLITIK: KECINTAAN KEPADA NEGARA KOTA (TANAH AIR), KEKELUARGAAN, KESUSILAAN KESELARASAN DAN KEDAMAIAN, KESEIMBANGAN URUSAN PRIBADI DAN URUSAN UMUM, KESEMPATAN BERKEMBANG, KEADILAN (HAK UNTUK BERTINDAK) DAN KESETARAAN (DALAM MASYARAKAT), KEDAULATAN HUKUM.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4325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A612A-CBFC-6EFC-9B84-729C649FD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MASA SOCRATES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BB2EA-15D4-5B7D-F511-D7825A6F1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Hal-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:  (1) </a:t>
            </a:r>
            <a:r>
              <a:rPr lang="en-US" dirty="0" err="1"/>
              <a:t>kebaikan</a:t>
            </a:r>
            <a:r>
              <a:rPr lang="en-US" dirty="0"/>
              <a:t> dan </a:t>
            </a:r>
            <a:r>
              <a:rPr lang="en-US" dirty="0" err="1"/>
              <a:t>keburukan</a:t>
            </a:r>
            <a:r>
              <a:rPr lang="en-US" dirty="0"/>
              <a:t> </a:t>
            </a:r>
            <a:r>
              <a:rPr lang="en-US" dirty="0" err="1"/>
              <a:t>monarkhi</a:t>
            </a:r>
            <a:r>
              <a:rPr lang="en-US" dirty="0"/>
              <a:t>;  (2)</a:t>
            </a:r>
            <a:r>
              <a:rPr lang="en-US" dirty="0" err="1"/>
              <a:t>dasar-dasar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konstitusi</a:t>
            </a:r>
            <a:r>
              <a:rPr lang="en-US" dirty="0"/>
              <a:t> Athena </a:t>
            </a:r>
            <a:r>
              <a:rPr lang="en-US" dirty="0" err="1"/>
              <a:t>serta</a:t>
            </a:r>
            <a:r>
              <a:rPr lang="en-US" dirty="0"/>
              <a:t>  </a:t>
            </a:r>
            <a:r>
              <a:rPr lang="en-US" dirty="0" err="1"/>
              <a:t>kelebihannya</a:t>
            </a:r>
            <a:r>
              <a:rPr lang="en-US" dirty="0"/>
              <a:t> (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di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) dan </a:t>
            </a:r>
            <a:r>
              <a:rPr lang="en-US" dirty="0" err="1"/>
              <a:t>kelemahannya</a:t>
            </a:r>
            <a:r>
              <a:rPr lang="en-US" dirty="0"/>
              <a:t> (</a:t>
            </a:r>
            <a:r>
              <a:rPr lang="en-US" dirty="0" err="1"/>
              <a:t>tercipta</a:t>
            </a:r>
            <a:r>
              <a:rPr lang="en-US" dirty="0"/>
              <a:t> </a:t>
            </a:r>
            <a:r>
              <a:rPr lang="en-US" i="1" dirty="0"/>
              <a:t>mob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“</a:t>
            </a:r>
            <a:r>
              <a:rPr lang="en-US" dirty="0" err="1"/>
              <a:t>gerombolan</a:t>
            </a:r>
            <a:r>
              <a:rPr lang="en-US" dirty="0"/>
              <a:t> orang </a:t>
            </a:r>
            <a:r>
              <a:rPr lang="en-US" dirty="0" err="1"/>
              <a:t>banyak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 </a:t>
            </a:r>
            <a:r>
              <a:rPr lang="en-US" dirty="0" err="1"/>
              <a:t>terdidik</a:t>
            </a:r>
            <a:r>
              <a:rPr lang="en-US" dirty="0"/>
              <a:t>”); (3) </a:t>
            </a:r>
            <a:r>
              <a:rPr lang="en-US" dirty="0" err="1"/>
              <a:t>akar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(</a:t>
            </a:r>
            <a:r>
              <a:rPr lang="en-US" dirty="0" err="1"/>
              <a:t>hubungan-hubungan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“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negri</a:t>
            </a:r>
            <a:r>
              <a:rPr lang="en-US" dirty="0"/>
              <a:t>” 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kemampuannya</a:t>
            </a:r>
            <a:r>
              <a:rPr lang="en-US" dirty="0"/>
              <a:t> “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orang kaya dan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orang miskin”; (4) </a:t>
            </a:r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sistim</a:t>
            </a:r>
            <a:r>
              <a:rPr lang="en-US" dirty="0"/>
              <a:t> </a:t>
            </a:r>
            <a:r>
              <a:rPr lang="en-US" dirty="0" err="1"/>
              <a:t>mahkamah</a:t>
            </a:r>
            <a:r>
              <a:rPr lang="en-US" dirty="0"/>
              <a:t> (</a:t>
            </a:r>
            <a:r>
              <a:rPr lang="en-US" dirty="0" err="1"/>
              <a:t>mempajaki</a:t>
            </a:r>
            <a:r>
              <a:rPr lang="en-US" dirty="0"/>
              <a:t> orang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berdagang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menghidupi</a:t>
            </a:r>
            <a:r>
              <a:rPr lang="en-US" dirty="0"/>
              <a:t> 6000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juri</a:t>
            </a:r>
            <a:r>
              <a:rPr lang="en-US" dirty="0"/>
              <a:t>); (5) </a:t>
            </a:r>
            <a:r>
              <a:rPr lang="en-US" dirty="0" err="1"/>
              <a:t>dasar-dasar</a:t>
            </a:r>
            <a:r>
              <a:rPr lang="en-US" dirty="0"/>
              <a:t> “</a:t>
            </a:r>
            <a:r>
              <a:rPr lang="en-US" dirty="0" err="1"/>
              <a:t>komunisme</a:t>
            </a:r>
            <a:r>
              <a:rPr lang="en-US" dirty="0"/>
              <a:t>” (Aristophanes): </a:t>
            </a:r>
            <a:r>
              <a:rPr lang="en-US" dirty="0" err="1"/>
              <a:t>hak-hak</a:t>
            </a:r>
            <a:r>
              <a:rPr lang="en-US" dirty="0"/>
              <a:t> Wanita dan </a:t>
            </a:r>
            <a:r>
              <a:rPr lang="en-US" dirty="0" err="1"/>
              <a:t>penghapusan</a:t>
            </a:r>
            <a:r>
              <a:rPr lang="en-US" dirty="0"/>
              <a:t> </a:t>
            </a:r>
            <a:r>
              <a:rPr lang="en-US" dirty="0" err="1"/>
              <a:t>institutsi</a:t>
            </a:r>
            <a:r>
              <a:rPr lang="en-US" dirty="0"/>
              <a:t> </a:t>
            </a:r>
            <a:r>
              <a:rPr lang="en-US" dirty="0" err="1"/>
              <a:t>perkawinan</a:t>
            </a:r>
            <a:r>
              <a:rPr lang="en-US" dirty="0"/>
              <a:t>,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8769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B380-BB35-B5DE-19B6-3F8D2FF8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MASA SOCRATES ……….LANJUTAN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F8216-13E8-E08C-1EFF-C1EECB60F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Ketertiban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dan Masyarakat: (1) </a:t>
            </a:r>
            <a:r>
              <a:rPr lang="en-US" dirty="0" err="1"/>
              <a:t>keselarasan</a:t>
            </a:r>
            <a:r>
              <a:rPr lang="en-US" dirty="0"/>
              <a:t> dan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/>
              <a:t>warganegara</a:t>
            </a:r>
            <a:r>
              <a:rPr lang="en-US" dirty="0"/>
              <a:t>; (2)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esensi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dunia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dan </a:t>
            </a:r>
            <a:r>
              <a:rPr lang="en-US" dirty="0" err="1"/>
              <a:t>manusia</a:t>
            </a:r>
            <a:r>
              <a:rPr lang="en-US" dirty="0"/>
              <a:t>; (3) </a:t>
            </a:r>
            <a:r>
              <a:rPr lang="en-US" dirty="0" err="1"/>
              <a:t>revolusi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fisika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ilmu-ilmu</a:t>
            </a:r>
            <a:r>
              <a:rPr lang="en-US" dirty="0"/>
              <a:t> </a:t>
            </a:r>
            <a:r>
              <a:rPr lang="en-US" dirty="0" err="1"/>
              <a:t>kemanusiaan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, </a:t>
            </a:r>
            <a:r>
              <a:rPr lang="en-US" dirty="0" err="1"/>
              <a:t>logika</a:t>
            </a:r>
            <a:r>
              <a:rPr lang="en-US" dirty="0"/>
              <a:t>, </a:t>
            </a:r>
            <a:r>
              <a:rPr lang="en-US" dirty="0" err="1"/>
              <a:t>etika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, dan agama); </a:t>
            </a:r>
            <a:r>
              <a:rPr lang="en-US" dirty="0" err="1"/>
              <a:t>filsafat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(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keabadian</a:t>
            </a:r>
            <a:r>
              <a:rPr lang="en-US" dirty="0"/>
              <a:t> di Tengah </a:t>
            </a:r>
            <a:r>
              <a:rPr lang="en-US" dirty="0" err="1"/>
              <a:t>perubahan</a:t>
            </a:r>
            <a:r>
              <a:rPr lang="en-US" dirty="0"/>
              <a:t> dan </a:t>
            </a:r>
            <a:r>
              <a:rPr lang="en-US" dirty="0" err="1"/>
              <a:t>kesatuan</a:t>
            </a:r>
            <a:r>
              <a:rPr lang="en-US" dirty="0"/>
              <a:t> di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keanekawarnaan</a:t>
            </a:r>
            <a:r>
              <a:rPr lang="en-US" dirty="0"/>
              <a:t>; </a:t>
            </a:r>
            <a:r>
              <a:rPr lang="en-US" dirty="0" err="1"/>
              <a:t>kodrat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setia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dan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“</a:t>
            </a:r>
            <a:r>
              <a:rPr lang="en-US" dirty="0" err="1"/>
              <a:t>kodrat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dan </a:t>
            </a:r>
            <a:r>
              <a:rPr lang="en-US" dirty="0" err="1"/>
              <a:t>bangsa</a:t>
            </a:r>
            <a:r>
              <a:rPr lang="en-US" dirty="0"/>
              <a:t>)</a:t>
            </a:r>
          </a:p>
          <a:p>
            <a:r>
              <a:rPr lang="en-US" dirty="0" err="1"/>
              <a:t>Kodrat</a:t>
            </a:r>
            <a:r>
              <a:rPr lang="en-US" dirty="0"/>
              <a:t> dan </a:t>
            </a:r>
            <a:r>
              <a:rPr lang="en-US" dirty="0" err="1"/>
              <a:t>kebiasaan</a:t>
            </a:r>
            <a:r>
              <a:rPr lang="en-US" dirty="0"/>
              <a:t>: </a:t>
            </a:r>
            <a:r>
              <a:rPr lang="en-US" dirty="0" err="1"/>
              <a:t>kodrat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; </a:t>
            </a:r>
            <a:r>
              <a:rPr lang="en-US" dirty="0" err="1"/>
              <a:t>institusi</a:t>
            </a:r>
            <a:r>
              <a:rPr lang="en-US" dirty="0"/>
              <a:t> </a:t>
            </a:r>
            <a:r>
              <a:rPr lang="en-US" dirty="0" err="1"/>
              <a:t>perbudakan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kodrat</a:t>
            </a:r>
            <a:r>
              <a:rPr lang="en-US" dirty="0"/>
              <a:t> (Sophocles);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kodrat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orang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orang 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(Callicles di </a:t>
            </a:r>
            <a:r>
              <a:rPr lang="en-US" dirty="0" err="1"/>
              <a:t>buku</a:t>
            </a:r>
            <a:r>
              <a:rPr lang="en-US" dirty="0"/>
              <a:t> Gorgias)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4510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C5351-09F1-DEBF-4984-F8C9FA00B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3CB8E-8CD4-6A44-E25C-73E26804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Socrates: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yang sangat </a:t>
            </a:r>
            <a:r>
              <a:rPr lang="en-US" dirty="0" err="1"/>
              <a:t>kuat</a:t>
            </a:r>
            <a:r>
              <a:rPr lang="en-US" dirty="0"/>
              <a:t>; guru Plato;</a:t>
            </a:r>
          </a:p>
          <a:p>
            <a:r>
              <a:rPr lang="en-US" dirty="0" err="1"/>
              <a:t>Filsafat</a:t>
            </a:r>
            <a:r>
              <a:rPr lang="en-US" dirty="0"/>
              <a:t> “Kebajikan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dan </a:t>
            </a:r>
            <a:r>
              <a:rPr lang="en-US" dirty="0" err="1"/>
              <a:t>diajarkan</a:t>
            </a:r>
            <a:r>
              <a:rPr lang="en-US" dirty="0"/>
              <a:t>” (sangat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Plato, </a:t>
            </a:r>
            <a:r>
              <a:rPr lang="en-US" dirty="0" err="1"/>
              <a:t>muridnya</a:t>
            </a:r>
            <a:r>
              <a:rPr lang="en-US" dirty="0"/>
              <a:t>)</a:t>
            </a:r>
          </a:p>
          <a:p>
            <a:r>
              <a:rPr lang="en-US" dirty="0"/>
              <a:t>Ethics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menjelmakan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ideal. </a:t>
            </a:r>
          </a:p>
          <a:p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rasionil</a:t>
            </a:r>
            <a:r>
              <a:rPr lang="en-US" dirty="0"/>
              <a:t> dan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dibuktikan</a:t>
            </a:r>
            <a:r>
              <a:rPr lang="en-US" dirty="0"/>
              <a:t> (</a:t>
            </a:r>
            <a:r>
              <a:rPr lang="en-US" dirty="0" err="1"/>
              <a:t>berpengaruh</a:t>
            </a:r>
            <a:r>
              <a:rPr lang="en-US" dirty="0"/>
              <a:t> sangat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Plato)</a:t>
            </a:r>
          </a:p>
          <a:p>
            <a:r>
              <a:rPr lang="en-US" dirty="0" err="1"/>
              <a:t>Mengkritik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Athena (</a:t>
            </a:r>
            <a:r>
              <a:rPr lang="en-US" dirty="0" err="1"/>
              <a:t>dalam</a:t>
            </a:r>
            <a:r>
              <a:rPr lang="en-US" dirty="0"/>
              <a:t> Apology) dan oleh Xenophon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Memorabilia).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75829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E24DB-ED06-BA03-1AE9-62FA8BF56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Plato (Republik dan </a:t>
            </a:r>
            <a:r>
              <a:rPr lang="en-US" dirty="0" err="1"/>
              <a:t>Negarawan</a:t>
            </a:r>
            <a:r>
              <a:rPr lang="en-US" dirty="0"/>
              <a:t> dan Hukum)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C1AFC-5CCD-A3E5-A983-1B0B7B7ED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Republik: </a:t>
            </a:r>
            <a:r>
              <a:rPr lang="en-US" dirty="0" err="1"/>
              <a:t>filsafat</a:t>
            </a:r>
            <a:r>
              <a:rPr lang="en-US" dirty="0"/>
              <a:t> “Kebajikan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” (</a:t>
            </a:r>
            <a:r>
              <a:rPr lang="en-US" dirty="0" err="1"/>
              <a:t>membuka</a:t>
            </a:r>
            <a:r>
              <a:rPr lang="en-US" dirty="0"/>
              <a:t> Academy); Masyarakat </a:t>
            </a:r>
            <a:r>
              <a:rPr lang="en-US" dirty="0" err="1"/>
              <a:t>awam</a:t>
            </a:r>
            <a:r>
              <a:rPr lang="en-US" dirty="0"/>
              <a:t> dan </a:t>
            </a:r>
            <a:r>
              <a:rPr lang="en-US" dirty="0" err="1"/>
              <a:t>ketidampuan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; negara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; </a:t>
            </a:r>
            <a:r>
              <a:rPr lang="en-US" dirty="0" err="1"/>
              <a:t>kebutuhan</a:t>
            </a:r>
            <a:r>
              <a:rPr lang="en-US" dirty="0"/>
              <a:t> timbal </a:t>
            </a:r>
            <a:r>
              <a:rPr lang="en-US" dirty="0" err="1"/>
              <a:t>balik</a:t>
            </a:r>
            <a:r>
              <a:rPr lang="en-US" dirty="0"/>
              <a:t> (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) dan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</a:t>
            </a:r>
            <a:r>
              <a:rPr lang="en-US" dirty="0" err="1"/>
              <a:t>budak</a:t>
            </a:r>
            <a:r>
              <a:rPr lang="en-US" dirty="0"/>
              <a:t> dan </a:t>
            </a:r>
            <a:r>
              <a:rPr lang="en-US" dirty="0" err="1"/>
              <a:t>majikan</a:t>
            </a:r>
            <a:r>
              <a:rPr lang="en-US" dirty="0"/>
              <a:t>/</a:t>
            </a:r>
            <a:r>
              <a:rPr lang="en-US" dirty="0" err="1"/>
              <a:t>bangsawan</a:t>
            </a:r>
            <a:r>
              <a:rPr lang="en-US" dirty="0"/>
              <a:t>); </a:t>
            </a:r>
            <a:r>
              <a:rPr lang="en-US" dirty="0" err="1"/>
              <a:t>kelas</a:t>
            </a:r>
            <a:r>
              <a:rPr lang="en-US" dirty="0"/>
              <a:t> dan </a:t>
            </a:r>
            <a:r>
              <a:rPr lang="en-US" dirty="0" err="1"/>
              <a:t>jiwa</a:t>
            </a:r>
            <a:r>
              <a:rPr lang="en-US" dirty="0"/>
              <a:t> (</a:t>
            </a:r>
            <a:r>
              <a:rPr lang="en-US" dirty="0" err="1"/>
              <a:t>bebas</a:t>
            </a:r>
            <a:r>
              <a:rPr lang="en-US" dirty="0"/>
              <a:t>/</a:t>
            </a:r>
            <a:r>
              <a:rPr lang="en-US" dirty="0" err="1"/>
              <a:t>tidak</a:t>
            </a:r>
            <a:r>
              <a:rPr lang="en-US" dirty="0"/>
              <a:t>); </a:t>
            </a:r>
            <a:r>
              <a:rPr lang="en-US" dirty="0" err="1"/>
              <a:t>milik</a:t>
            </a:r>
            <a:r>
              <a:rPr lang="en-US" dirty="0"/>
              <a:t> dan </a:t>
            </a:r>
            <a:r>
              <a:rPr lang="en-US" dirty="0" err="1"/>
              <a:t>keluarga</a:t>
            </a:r>
            <a:r>
              <a:rPr lang="en-US" dirty="0"/>
              <a:t>; </a:t>
            </a:r>
            <a:r>
              <a:rPr lang="en-US" dirty="0" err="1"/>
              <a:t>esesnsi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.</a:t>
            </a:r>
          </a:p>
          <a:p>
            <a:r>
              <a:rPr lang="en-US" dirty="0" err="1"/>
              <a:t>Negarawan</a:t>
            </a:r>
            <a:r>
              <a:rPr lang="en-US" dirty="0"/>
              <a:t> dan </a:t>
            </a:r>
            <a:r>
              <a:rPr lang="en-US" dirty="0" err="1"/>
              <a:t>hukum</a:t>
            </a:r>
            <a:r>
              <a:rPr lang="en-US" dirty="0"/>
              <a:t>: </a:t>
            </a:r>
            <a:r>
              <a:rPr lang="en-US" dirty="0" err="1"/>
              <a:t>perlunya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;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“negara </a:t>
            </a:r>
            <a:r>
              <a:rPr lang="en-US" dirty="0" err="1"/>
              <a:t>campuran</a:t>
            </a:r>
            <a:r>
              <a:rPr lang="en-US" dirty="0"/>
              <a:t>”, Lembaga-Lembaga </a:t>
            </a:r>
            <a:r>
              <a:rPr lang="en-US" dirty="0" err="1"/>
              <a:t>sosial</a:t>
            </a:r>
            <a:r>
              <a:rPr lang="en-US" dirty="0"/>
              <a:t> dan </a:t>
            </a:r>
            <a:r>
              <a:rPr lang="en-US" dirty="0" err="1"/>
              <a:t>politik</a:t>
            </a:r>
            <a:r>
              <a:rPr lang="en-US" dirty="0"/>
              <a:t>, Lembaga-Lembaga </a:t>
            </a:r>
            <a:r>
              <a:rPr lang="en-US" dirty="0" err="1"/>
              <a:t>pendidikan</a:t>
            </a:r>
            <a:r>
              <a:rPr lang="en-US" dirty="0"/>
              <a:t> dan </a:t>
            </a:r>
            <a:r>
              <a:rPr lang="en-US" dirty="0" err="1"/>
              <a:t>keamanan</a:t>
            </a:r>
            <a:r>
              <a:rPr lang="en-US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8026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7173-4BB3-2975-40E6-54ADA7CE9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Aristoteles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D054A-036E-B005-B15D-5E3FA2EFD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Cita-Cita </a:t>
            </a:r>
            <a:r>
              <a:rPr lang="en-US" dirty="0" err="1"/>
              <a:t>Politik</a:t>
            </a:r>
            <a:r>
              <a:rPr lang="en-US" dirty="0"/>
              <a:t>: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(</a:t>
            </a:r>
            <a:r>
              <a:rPr lang="en-US" dirty="0" err="1"/>
              <a:t>mengajarkan</a:t>
            </a:r>
            <a:r>
              <a:rPr lang="en-US" dirty="0"/>
              <a:t> “</a:t>
            </a:r>
            <a:r>
              <a:rPr lang="en-US" dirty="0" err="1"/>
              <a:t>fakta</a:t>
            </a:r>
            <a:r>
              <a:rPr lang="en-US" dirty="0"/>
              <a:t>” dan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);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;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; </a:t>
            </a:r>
            <a:r>
              <a:rPr lang="en-US" dirty="0" err="1"/>
              <a:t>pertentantangan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norma dan </a:t>
            </a:r>
            <a:r>
              <a:rPr lang="en-US" dirty="0" err="1"/>
              <a:t>kenyataan</a:t>
            </a:r>
            <a:r>
              <a:rPr lang="en-US" dirty="0"/>
              <a:t>; </a:t>
            </a:r>
            <a:r>
              <a:rPr lang="en-US" dirty="0" err="1"/>
              <a:t>tuntungan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bertentangan</a:t>
            </a:r>
            <a:r>
              <a:rPr lang="en-US" dirty="0"/>
              <a:t> (</a:t>
            </a:r>
            <a:r>
              <a:rPr lang="en-US" dirty="0" err="1"/>
              <a:t>antara</a:t>
            </a:r>
            <a:r>
              <a:rPr lang="en-US" dirty="0"/>
              <a:t> rakyat dan </a:t>
            </a:r>
            <a:r>
              <a:rPr lang="en-US" dirty="0" err="1"/>
              <a:t>penguasa</a:t>
            </a:r>
            <a:r>
              <a:rPr lang="en-US" dirty="0"/>
              <a:t>) </a:t>
            </a:r>
          </a:p>
          <a:p>
            <a:r>
              <a:rPr lang="en-US" dirty="0" err="1"/>
              <a:t>Kenyataan-kenyataan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: </a:t>
            </a:r>
            <a:r>
              <a:rPr lang="en-US" dirty="0" err="1"/>
              <a:t>konstitusi-konstitusi</a:t>
            </a:r>
            <a:r>
              <a:rPr lang="en-US" dirty="0"/>
              <a:t> </a:t>
            </a:r>
            <a:r>
              <a:rPr lang="en-US" dirty="0" err="1"/>
              <a:t>politis</a:t>
            </a:r>
            <a:r>
              <a:rPr lang="en-US" dirty="0"/>
              <a:t> dan </a:t>
            </a:r>
            <a:r>
              <a:rPr lang="en-US" dirty="0" err="1"/>
              <a:t>etis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konstitui</a:t>
            </a:r>
            <a:r>
              <a:rPr lang="en-US" dirty="0"/>
              <a:t> 500 negara </a:t>
            </a:r>
            <a:r>
              <a:rPr lang="en-US" dirty="0" err="1"/>
              <a:t>kota</a:t>
            </a:r>
            <a:r>
              <a:rPr lang="en-US" dirty="0"/>
              <a:t> di Yunani </a:t>
            </a:r>
            <a:r>
              <a:rPr lang="en-US" dirty="0" err="1"/>
              <a:t>kuno</a:t>
            </a:r>
            <a:r>
              <a:rPr lang="en-US" dirty="0"/>
              <a:t>); </a:t>
            </a:r>
            <a:r>
              <a:rPr lang="en-US" dirty="0" err="1"/>
              <a:t>azas-azas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dan </a:t>
            </a:r>
            <a:r>
              <a:rPr lang="en-US" dirty="0" err="1"/>
              <a:t>oligarkhi</a:t>
            </a:r>
            <a:r>
              <a:rPr lang="en-US" dirty="0"/>
              <a:t>; negara yang paling </a:t>
            </a:r>
            <a:r>
              <a:rPr lang="en-US" dirty="0" err="1"/>
              <a:t>praktis</a:t>
            </a:r>
            <a:r>
              <a:rPr lang="en-US" dirty="0"/>
              <a:t>;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;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kodrat</a:t>
            </a:r>
            <a:r>
              <a:rPr lang="en-US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73860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93</TotalTime>
  <Words>618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TEORI POLITIK: TRADISI KLASIK</vt:lpstr>
      <vt:lpstr>TEORI TENTANG NEGARA KOTA</vt:lpstr>
      <vt:lpstr>MASA SOCRATES</vt:lpstr>
      <vt:lpstr>MASA SOCRATES ……….LANJUTAN</vt:lpstr>
      <vt:lpstr>PowerPoint Presentation</vt:lpstr>
      <vt:lpstr>Plato (Republik dan Negarawan dan Hukum)</vt:lpstr>
      <vt:lpstr>Aristoteles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Ari Darmastuti</dc:creator>
  <cp:lastModifiedBy>Ari Darmastuti</cp:lastModifiedBy>
  <cp:revision>4</cp:revision>
  <dcterms:created xsi:type="dcterms:W3CDTF">2025-02-17T07:06:24Z</dcterms:created>
  <dcterms:modified xsi:type="dcterms:W3CDTF">2025-02-18T04:09:34Z</dcterms:modified>
</cp:coreProperties>
</file>