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0" r:id="rId16"/>
    <p:sldId id="271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4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4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6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6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8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6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1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7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2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2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404BE-53A6-488F-9305-5ED8BC4C9D7D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AEF1-9B66-4AC4-B764-363282C5A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9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Anisa</a:t>
            </a:r>
            <a:r>
              <a:rPr lang="en-US" dirty="0" smtClean="0"/>
              <a:t> </a:t>
            </a:r>
            <a:r>
              <a:rPr lang="en-US" dirty="0" err="1" smtClean="0"/>
              <a:t>Utami</a:t>
            </a:r>
            <a:r>
              <a:rPr lang="en-US" dirty="0" smtClean="0"/>
              <a:t>, S.I.P., M.A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09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Restrukturisasi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Restrukturasi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Restrukturisasi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:</a:t>
            </a:r>
          </a:p>
          <a:p>
            <a:r>
              <a:rPr lang="en-US" dirty="0" smtClean="0"/>
              <a:t>Downsizing</a:t>
            </a:r>
          </a:p>
          <a:p>
            <a:r>
              <a:rPr lang="en-US" dirty="0" smtClean="0"/>
              <a:t>Rightsizing</a:t>
            </a:r>
          </a:p>
          <a:p>
            <a:r>
              <a:rPr lang="en-US" dirty="0" smtClean="0"/>
              <a:t>Delayering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Restrukturisasi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sector public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24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Reenginering</a:t>
            </a:r>
            <a:r>
              <a:rPr lang="en-US" dirty="0" smtClean="0"/>
              <a:t> (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Reenginering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proses demi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, </a:t>
            </a:r>
            <a:r>
              <a:rPr lang="en-US" dirty="0" err="1" smtClean="0"/>
              <a:t>layanan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,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proses reengineering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restrukturisasi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0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resistensi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resistensi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paksa</a:t>
            </a:r>
            <a:endParaRPr lang="en-US" dirty="0" smtClean="0"/>
          </a:p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edukatif</a:t>
            </a:r>
            <a:endParaRPr lang="en-US" dirty="0" smtClean="0"/>
          </a:p>
          <a:p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1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orang/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47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67097" y="747714"/>
            <a:ext cx="9202466" cy="1736725"/>
          </a:xfrm>
        </p:spPr>
        <p:txBody>
          <a:bodyPr/>
          <a:lstStyle/>
          <a:p>
            <a:pPr eaLnBrk="1" hangingPunct="1"/>
            <a:r>
              <a:rPr lang="id-ID" altLang="en-US" sz="5400"/>
              <a:t>Penolakan terhadap perubahan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90813" y="3124200"/>
            <a:ext cx="6400800" cy="2514600"/>
          </a:xfrm>
        </p:spPr>
        <p:txBody>
          <a:bodyPr/>
          <a:lstStyle/>
          <a:p>
            <a:pPr marL="762000" indent="-762000" algn="l"/>
            <a:r>
              <a:rPr lang="id-ID" altLang="en-US" dirty="0" smtClean="0"/>
              <a:t>Tiga Alasan:</a:t>
            </a:r>
          </a:p>
          <a:p>
            <a:pPr marL="762000" indent="-762000" algn="l">
              <a:buFont typeface="Wingdings" panose="05000000000000000000" pitchFamily="2" charset="2"/>
              <a:buAutoNum type="arabicPeriod"/>
            </a:pPr>
            <a:r>
              <a:rPr lang="id-ID" altLang="en-US" dirty="0" smtClean="0"/>
              <a:t>Ketidakpastian</a:t>
            </a:r>
          </a:p>
          <a:p>
            <a:pPr marL="762000" indent="-762000" algn="l">
              <a:buFont typeface="Wingdings" panose="05000000000000000000" pitchFamily="2" charset="2"/>
              <a:buAutoNum type="arabicPeriod"/>
            </a:pPr>
            <a:r>
              <a:rPr lang="id-ID" altLang="en-US" dirty="0" smtClean="0"/>
              <a:t>Kerugian pribadi</a:t>
            </a:r>
          </a:p>
          <a:p>
            <a:pPr marL="762000" indent="-762000" algn="l">
              <a:buFont typeface="Wingdings" panose="05000000000000000000" pitchFamily="2" charset="2"/>
              <a:buAutoNum type="arabicPeriod"/>
            </a:pPr>
            <a:r>
              <a:rPr lang="id-ID" altLang="en-US" dirty="0" smtClean="0"/>
              <a:t>Tidak menguntungkan</a:t>
            </a:r>
          </a:p>
        </p:txBody>
      </p:sp>
    </p:spTree>
    <p:extLst>
      <p:ext uri="{BB962C8B-B14F-4D97-AF65-F5344CB8AC3E}">
        <p14:creationId xmlns:p14="http://schemas.microsoft.com/office/powerpoint/2010/main" val="3611141297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cs typeface="Times New Roman" panose="02020603050405020304" pitchFamily="18" charset="0"/>
              </a:rPr>
              <a:t>Kekuatan Perubahan</a:t>
            </a:r>
            <a:r>
              <a:rPr lang="en-US" altLang="en-US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959803" y="1547949"/>
            <a:ext cx="7772400" cy="4191000"/>
          </a:xfrm>
        </p:spPr>
        <p:txBody>
          <a:bodyPr rtlCol="0">
            <a:normAutofit fontScale="85000" lnSpcReduction="20000"/>
          </a:bodyPr>
          <a:lstStyle/>
          <a:p>
            <a:pPr algn="just">
              <a:buNone/>
              <a:defRPr/>
            </a:pPr>
            <a:r>
              <a:rPr lang="id-ID" sz="2400" dirty="0">
                <a:cs typeface="Arial" panose="020B0604020202020204" pitchFamily="34" charset="0"/>
              </a:rPr>
              <a:t>Perubahan  adalah setiap pergantian dalam </a:t>
            </a:r>
          </a:p>
          <a:p>
            <a:pPr algn="just">
              <a:buNone/>
              <a:defRPr/>
            </a:pPr>
            <a:r>
              <a:rPr lang="id-ID" sz="2400" dirty="0">
                <a:cs typeface="Arial" panose="020B0604020202020204" pitchFamily="34" charset="0"/>
              </a:rPr>
              <a:t>karyawan, struktur atau teknologi</a:t>
            </a:r>
          </a:p>
          <a:p>
            <a:pPr algn="just">
              <a:buNone/>
              <a:defRPr/>
            </a:pPr>
            <a:endParaRPr lang="id-ID" sz="2400" dirty="0"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id-ID" sz="2400" dirty="0">
                <a:cs typeface="Arial" panose="020B0604020202020204" pitchFamily="34" charset="0"/>
              </a:rPr>
              <a:t>Kekuatan perubahan meliputi dua hal, yaitu: </a:t>
            </a:r>
          </a:p>
          <a:p>
            <a:pPr algn="just">
              <a:buNone/>
              <a:defRPr/>
            </a:pPr>
            <a:r>
              <a:rPr lang="id-ID" sz="2400" dirty="0">
                <a:cs typeface="Times New Roman" panose="02020603050405020304" pitchFamily="18" charset="0"/>
              </a:rPr>
              <a:t>1. Kekuatan Eksternal</a:t>
            </a:r>
          </a:p>
          <a:p>
            <a:pPr algn="just">
              <a:buNone/>
              <a:defRPr/>
            </a:pPr>
            <a:r>
              <a:rPr lang="id-ID" sz="2400" dirty="0">
                <a:cs typeface="Times New Roman" panose="02020603050405020304" pitchFamily="18" charset="0"/>
              </a:rPr>
              <a:t>    a. Pasar</a:t>
            </a:r>
          </a:p>
          <a:p>
            <a:pPr algn="just">
              <a:buNone/>
              <a:defRPr/>
            </a:pPr>
            <a:r>
              <a:rPr lang="id-ID" sz="2400" dirty="0"/>
              <a:t>    b. Undang-undang dan Peraturan Pemerintah</a:t>
            </a:r>
          </a:p>
          <a:p>
            <a:pPr algn="just">
              <a:buNone/>
              <a:defRPr/>
            </a:pPr>
            <a:r>
              <a:rPr lang="id-ID" sz="2400" dirty="0"/>
              <a:t>    c. Teknologi</a:t>
            </a:r>
          </a:p>
          <a:p>
            <a:pPr algn="just">
              <a:buNone/>
              <a:defRPr/>
            </a:pPr>
            <a:r>
              <a:rPr lang="id-ID" sz="2400" dirty="0"/>
              <a:t>    d. Pasar Tenaga Kerja</a:t>
            </a:r>
          </a:p>
          <a:p>
            <a:pPr algn="just">
              <a:buNone/>
              <a:defRPr/>
            </a:pPr>
            <a:r>
              <a:rPr lang="id-ID" sz="2400" dirty="0"/>
              <a:t>    e. Perubahan ekonomi </a:t>
            </a:r>
          </a:p>
          <a:p>
            <a:pPr algn="just">
              <a:buNone/>
              <a:defRPr/>
            </a:pPr>
            <a:r>
              <a:rPr lang="en-US" sz="2400" dirty="0"/>
              <a:t> </a:t>
            </a:r>
            <a:endParaRPr lang="en-US" sz="2400" dirty="0">
              <a:cs typeface="Times New Roman" panose="02020603050405020304" pitchFamily="18" charset="0"/>
            </a:endParaRPr>
          </a:p>
          <a:p>
            <a:pPr algn="just">
              <a:buNone/>
              <a:defRPr/>
            </a:pPr>
            <a:r>
              <a:rPr lang="en-US" sz="2000" dirty="0">
                <a:cs typeface="Times New Roman" panose="02020603050405020304" pitchFamily="18" charset="0"/>
              </a:rPr>
              <a:t> </a:t>
            </a:r>
            <a:r>
              <a:rPr lang="en-US" sz="2000" dirty="0"/>
              <a:t> </a:t>
            </a:r>
          </a:p>
        </p:txBody>
      </p:sp>
      <p:sp>
        <p:nvSpPr>
          <p:cNvPr id="3078" name="Line 11"/>
          <p:cNvSpPr>
            <a:spLocks noChangeShapeType="1"/>
          </p:cNvSpPr>
          <p:nvPr/>
        </p:nvSpPr>
        <p:spPr bwMode="auto">
          <a:xfrm>
            <a:off x="9144000" y="5867400"/>
            <a:ext cx="45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21848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2554" y="914401"/>
            <a:ext cx="7696200" cy="1190625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altLang="en-US" sz="3600" dirty="0">
                <a:latin typeface="Arial" panose="020B0604020202020204" pitchFamily="34" charset="0"/>
              </a:rPr>
              <a:t>2. </a:t>
            </a:r>
            <a:r>
              <a:rPr lang="id-ID" altLang="en-US" sz="3600" dirty="0">
                <a:latin typeface="Arial" panose="020B0604020202020204" pitchFamily="34" charset="0"/>
              </a:rPr>
              <a:t>Kekuatan internal:</a:t>
            </a:r>
            <a:br>
              <a:rPr lang="id-ID" altLang="en-US" sz="3600" dirty="0">
                <a:latin typeface="Arial" panose="020B0604020202020204" pitchFamily="34" charset="0"/>
              </a:rPr>
            </a:br>
            <a:endParaRPr lang="id-ID" altLang="en-US" sz="3600" dirty="0">
              <a:latin typeface="Arial" panose="020B0604020202020204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2737" y="1739537"/>
            <a:ext cx="7696200" cy="4038600"/>
          </a:xfrm>
          <a:solidFill>
            <a:schemeClr val="bg1"/>
          </a:solidFill>
        </p:spPr>
        <p:txBody>
          <a:bodyPr/>
          <a:lstStyle/>
          <a:p>
            <a:pPr algn="l" eaLnBrk="1" hangingPunct="1">
              <a:lnSpc>
                <a:spcPct val="125000"/>
              </a:lnSpc>
            </a:pPr>
            <a:r>
              <a:rPr lang="en-US" altLang="en-US" sz="2800" dirty="0"/>
              <a:t>    a. </a:t>
            </a:r>
            <a:r>
              <a:rPr lang="id-ID" altLang="en-US" sz="2800" dirty="0"/>
              <a:t>Strategi</a:t>
            </a:r>
          </a:p>
          <a:p>
            <a:pPr algn="l" eaLnBrk="1" hangingPunct="1">
              <a:lnSpc>
                <a:spcPct val="125000"/>
              </a:lnSpc>
            </a:pPr>
            <a:r>
              <a:rPr lang="id-ID" altLang="en-US" sz="2800" dirty="0"/>
              <a:t>    b. </a:t>
            </a:r>
            <a:r>
              <a:rPr lang="id-ID" altLang="en-US" sz="2800" dirty="0" smtClean="0"/>
              <a:t> </a:t>
            </a:r>
            <a:r>
              <a:rPr lang="id-ID" altLang="en-US" sz="2800" dirty="0"/>
              <a:t>Peralatan     </a:t>
            </a:r>
          </a:p>
          <a:p>
            <a:pPr algn="l" eaLnBrk="1" hangingPunct="1">
              <a:lnSpc>
                <a:spcPct val="125000"/>
              </a:lnSpc>
            </a:pPr>
            <a:r>
              <a:rPr lang="id-ID" altLang="en-US" sz="2800" dirty="0"/>
              <a:t>    </a:t>
            </a:r>
            <a:r>
              <a:rPr lang="en-US" altLang="en-US" sz="2800" dirty="0" smtClean="0"/>
              <a:t>c</a:t>
            </a:r>
            <a:r>
              <a:rPr lang="id-ID" altLang="en-US" sz="2800" dirty="0" smtClean="0"/>
              <a:t>. </a:t>
            </a:r>
            <a:r>
              <a:rPr lang="id-ID" altLang="en-US" sz="2800" dirty="0"/>
              <a:t>Sikap karyawan</a:t>
            </a:r>
          </a:p>
          <a:p>
            <a:pPr algn="l" eaLnBrk="1" hangingPunct="1">
              <a:lnSpc>
                <a:spcPct val="125000"/>
              </a:lnSpc>
            </a:pPr>
            <a:endParaRPr lang="id-ID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25858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9714" y="457200"/>
            <a:ext cx="9688286" cy="1676400"/>
          </a:xfrm>
        </p:spPr>
        <p:txBody>
          <a:bodyPr/>
          <a:lstStyle/>
          <a:p>
            <a:pPr eaLnBrk="1" hangingPunct="1"/>
            <a:r>
              <a:rPr lang="id-ID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Teknik untuk Mengurangi Penolakan Perubahan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79714" y="2133600"/>
            <a:ext cx="7620000" cy="4038600"/>
          </a:xfrm>
        </p:spPr>
        <p:txBody>
          <a:bodyPr/>
          <a:lstStyle/>
          <a:p>
            <a:r>
              <a:rPr lang="id-ID" altLang="en-US" dirty="0" smtClean="0">
                <a:cs typeface="Arial" panose="020B0604020202020204" pitchFamily="34" charset="0"/>
              </a:rPr>
              <a:t>Pendidikan </a:t>
            </a:r>
            <a:r>
              <a:rPr lang="id-ID" altLang="en-US" dirty="0" smtClean="0">
                <a:cs typeface="Arial" panose="020B0604020202020204" pitchFamily="34" charset="0"/>
              </a:rPr>
              <a:t>dan </a:t>
            </a:r>
            <a:r>
              <a:rPr lang="id-ID" altLang="en-US" dirty="0" smtClean="0">
                <a:cs typeface="Arial" panose="020B0604020202020204" pitchFamily="34" charset="0"/>
              </a:rPr>
              <a:t>Komunikasi</a:t>
            </a:r>
            <a:endParaRPr lang="en-US" altLang="en-US" dirty="0" smtClean="0">
              <a:cs typeface="Arial" panose="020B0604020202020204" pitchFamily="34" charset="0"/>
            </a:endParaRPr>
          </a:p>
          <a:p>
            <a:r>
              <a:rPr lang="id-ID" altLang="en-US" dirty="0" smtClean="0">
                <a:cs typeface="Arial" panose="020B0604020202020204" pitchFamily="34" charset="0"/>
              </a:rPr>
              <a:t>Partisipasi</a:t>
            </a:r>
            <a:endParaRPr lang="en-US" altLang="en-US" dirty="0">
              <a:cs typeface="Arial" panose="020B0604020202020204" pitchFamily="34" charset="0"/>
            </a:endParaRPr>
          </a:p>
          <a:p>
            <a:r>
              <a:rPr lang="id-ID" altLang="en-US" dirty="0" smtClean="0">
                <a:cs typeface="Arial" panose="020B0604020202020204" pitchFamily="34" charset="0"/>
              </a:rPr>
              <a:t>Fasilitas </a:t>
            </a:r>
            <a:r>
              <a:rPr lang="id-ID" altLang="en-US" dirty="0" smtClean="0">
                <a:cs typeface="Arial" panose="020B0604020202020204" pitchFamily="34" charset="0"/>
              </a:rPr>
              <a:t>dan </a:t>
            </a:r>
            <a:r>
              <a:rPr lang="id-ID" altLang="en-US" dirty="0" smtClean="0">
                <a:cs typeface="Arial" panose="020B0604020202020204" pitchFamily="34" charset="0"/>
              </a:rPr>
              <a:t>Dukungan</a:t>
            </a:r>
            <a:endParaRPr lang="en-US" altLang="en-US" dirty="0" smtClean="0">
              <a:cs typeface="Arial" panose="020B0604020202020204" pitchFamily="34" charset="0"/>
            </a:endParaRPr>
          </a:p>
          <a:p>
            <a:r>
              <a:rPr lang="id-ID" altLang="en-US" dirty="0" smtClean="0">
                <a:cs typeface="Arial" panose="020B0604020202020204" pitchFamily="34" charset="0"/>
              </a:rPr>
              <a:t>Negosiasi </a:t>
            </a:r>
            <a:endParaRPr lang="en-US" altLang="en-US" dirty="0">
              <a:cs typeface="Arial" panose="020B0604020202020204" pitchFamily="34" charset="0"/>
            </a:endParaRPr>
          </a:p>
          <a:p>
            <a:r>
              <a:rPr lang="id-ID" altLang="en-US" dirty="0" smtClean="0">
                <a:cs typeface="Arial" panose="020B0604020202020204" pitchFamily="34" charset="0"/>
              </a:rPr>
              <a:t>Manipulasi </a:t>
            </a:r>
            <a:r>
              <a:rPr lang="id-ID" altLang="en-US" dirty="0" smtClean="0">
                <a:cs typeface="Arial" panose="020B0604020202020204" pitchFamily="34" charset="0"/>
              </a:rPr>
              <a:t>dan </a:t>
            </a:r>
            <a:r>
              <a:rPr lang="id-ID" altLang="en-US" dirty="0" smtClean="0">
                <a:cs typeface="Arial" panose="020B0604020202020204" pitchFamily="34" charset="0"/>
              </a:rPr>
              <a:t>Kooptasi</a:t>
            </a:r>
            <a:r>
              <a:rPr lang="en-US" altLang="en-US" dirty="0" smtClean="0">
                <a:cs typeface="Arial" panose="020B0604020202020204" pitchFamily="34" charset="0"/>
              </a:rPr>
              <a:t> (</a:t>
            </a:r>
            <a:r>
              <a:rPr lang="en-US" altLang="en-US" dirty="0" err="1" smtClean="0">
                <a:cs typeface="Arial" panose="020B0604020202020204" pitchFamily="34" charset="0"/>
              </a:rPr>
              <a:t>penerimaan</a:t>
            </a:r>
            <a:r>
              <a:rPr lang="en-US" altLang="en-US" dirty="0" smtClean="0"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cs typeface="Arial" panose="020B0604020202020204" pitchFamily="34" charset="0"/>
              </a:rPr>
              <a:t>unsur</a:t>
            </a:r>
            <a:r>
              <a:rPr lang="en-US" altLang="en-US" dirty="0" smtClean="0"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cs typeface="Arial" panose="020B0604020202020204" pitchFamily="34" charset="0"/>
              </a:rPr>
              <a:t>baru</a:t>
            </a:r>
            <a:r>
              <a:rPr lang="en-US" altLang="en-US" dirty="0" smtClean="0"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cs typeface="Arial" panose="020B0604020202020204" pitchFamily="34" charset="0"/>
              </a:rPr>
              <a:t>dalam</a:t>
            </a:r>
            <a:r>
              <a:rPr lang="en-US" altLang="en-US" dirty="0" smtClean="0"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cs typeface="Arial" panose="020B0604020202020204" pitchFamily="34" charset="0"/>
              </a:rPr>
              <a:t>kepemimpinan</a:t>
            </a:r>
            <a:r>
              <a:rPr lang="en-US" altLang="en-US" dirty="0" smtClean="0">
                <a:cs typeface="Arial" panose="020B0604020202020204" pitchFamily="34" charset="0"/>
              </a:rPr>
              <a:t>)</a:t>
            </a:r>
            <a:endParaRPr lang="en-US" altLang="en-US" dirty="0">
              <a:cs typeface="Arial" panose="020B0604020202020204" pitchFamily="34" charset="0"/>
            </a:endParaRPr>
          </a:p>
          <a:p>
            <a:r>
              <a:rPr lang="id-ID" altLang="en-US" dirty="0" smtClean="0">
                <a:cs typeface="Arial" panose="020B0604020202020204" pitchFamily="34" charset="0"/>
              </a:rPr>
              <a:t>Paksaan</a:t>
            </a:r>
            <a:endParaRPr lang="id-ID" altLang="en-US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984635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proses “</a:t>
            </a:r>
            <a:r>
              <a:rPr lang="en-US" dirty="0" err="1" smtClean="0"/>
              <a:t>sekali-pakai</a:t>
            </a:r>
            <a:r>
              <a:rPr lang="en-US" dirty="0" smtClean="0"/>
              <a:t>”?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082740"/>
              </p:ext>
            </p:extLst>
          </p:nvPr>
        </p:nvGraphicFramePr>
        <p:xfrm>
          <a:off x="838200" y="1825625"/>
          <a:ext cx="105156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35092304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7722491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Formulaso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Implementasi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24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Memfokuskan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daya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digunakan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Memfokuskan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daya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digunakan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selama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berjalan</a:t>
                      </a:r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603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Memfokuskan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efektivitas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Memfokuskan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efisiensi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233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Proses </a:t>
                      </a:r>
                      <a:r>
                        <a:rPr lang="en-US" dirty="0" err="1" smtClean="0"/>
                        <a:t>intelektual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Proses </a:t>
                      </a:r>
                      <a:r>
                        <a:rPr lang="en-US" dirty="0" err="1" smtClean="0"/>
                        <a:t>Operasional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638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Membutuhkan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keterampilan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intuitif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analisis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Membutuhkan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keterampilan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motivasi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kepemimpinan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91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Mengkoordinasi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beberapa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Mengkoordinasi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seluruh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964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5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KEBIJAKAN</a:t>
            </a:r>
          </a:p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, </a:t>
            </a:r>
            <a:r>
              <a:rPr lang="en-US" dirty="0" err="1" smtClean="0"/>
              <a:t>aturan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administrative </a:t>
            </a:r>
            <a:r>
              <a:rPr lang="en-US" dirty="0" err="1" smtClean="0"/>
              <a:t>spesifik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tersuratn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limit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administrative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0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PIHAK YANG TERLIBAT DALAM IMPLEMENTASI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113565"/>
              </p:ext>
            </p:extLst>
          </p:nvPr>
        </p:nvGraphicFramePr>
        <p:xfrm>
          <a:off x="838200" y="1825625"/>
          <a:ext cx="10515600" cy="311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751">
                  <a:extLst>
                    <a:ext uri="{9D8B030D-6E8A-4147-A177-3AD203B41FA5}">
                      <a16:colId xmlns:a16="http://schemas.microsoft.com/office/drawing/2014/main" val="484680072"/>
                    </a:ext>
                  </a:extLst>
                </a:gridCol>
                <a:gridCol w="2570206">
                  <a:extLst>
                    <a:ext uri="{9D8B030D-6E8A-4147-A177-3AD203B41FA5}">
                      <a16:colId xmlns:a16="http://schemas.microsoft.com/office/drawing/2014/main" val="103194191"/>
                    </a:ext>
                  </a:extLst>
                </a:gridCol>
                <a:gridCol w="4597743">
                  <a:extLst>
                    <a:ext uri="{9D8B030D-6E8A-4147-A177-3AD203B41FA5}">
                      <a16:colId xmlns:a16="http://schemas.microsoft.com/office/drawing/2014/main" val="85337636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26040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Alokasi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Sumberdaya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Menetapkan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Administratif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149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  <a:p>
                      <a:r>
                        <a:rPr lang="en-US" dirty="0" smtClean="0"/>
                        <a:t>2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Manajer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Middle Manager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Low </a:t>
                      </a:r>
                      <a:r>
                        <a:rPr lang="en-US" baseline="0" dirty="0" err="1" smtClean="0"/>
                        <a:t>Manajer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Memutuskan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Memutuskan</a:t>
                      </a:r>
                      <a:r>
                        <a:rPr lang="en-US" dirty="0" smtClean="0"/>
                        <a:t> 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su-bagiannya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Memberi</a:t>
                      </a:r>
                      <a:r>
                        <a:rPr lang="en-US" baseline="0" dirty="0" smtClean="0"/>
                        <a:t> advice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Memutuskan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Memutuskan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sub-</a:t>
                      </a:r>
                      <a:r>
                        <a:rPr lang="en-US" baseline="0" dirty="0" err="1" smtClean="0"/>
                        <a:t>bagian</a:t>
                      </a:r>
                      <a:endParaRPr lang="en-US" baseline="0" dirty="0" smtClean="0"/>
                    </a:p>
                    <a:p>
                      <a:r>
                        <a:rPr lang="en-US" dirty="0" smtClean="0"/>
                        <a:t>Advice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membantuu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mengelola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sistem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perencanaan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121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Direksi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Menyetujui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berbagai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perubahab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terlibat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304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Konsultan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Pihak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ketiga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nasihat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365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93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daru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diantisipasi</a:t>
            </a:r>
            <a:r>
              <a:rPr lang="en-US" dirty="0" smtClean="0"/>
              <a:t> </a:t>
            </a:r>
            <a:r>
              <a:rPr lang="en-US" dirty="0" err="1" smtClean="0"/>
              <a:t>sblmnya</a:t>
            </a:r>
            <a:endParaRPr lang="en-US" dirty="0" smtClean="0"/>
          </a:p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dikoordinasikan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 smtClean="0"/>
          </a:p>
          <a:p>
            <a:r>
              <a:rPr lang="en-US" dirty="0" err="1" smtClean="0"/>
              <a:t>Karyawan</a:t>
            </a:r>
            <a:r>
              <a:rPr lang="en-US" dirty="0" smtClean="0"/>
              <a:t>/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kapabilitas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endParaRPr lang="en-US" dirty="0" smtClean="0"/>
          </a:p>
          <a:p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ditingkat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endParaRPr lang="en-US" dirty="0" smtClean="0"/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endParaRPr lang="en-US" dirty="0" smtClean="0"/>
          </a:p>
          <a:p>
            <a:r>
              <a:rPr lang="en-US" dirty="0" err="1" smtClean="0"/>
              <a:t>Tuga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memantau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8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para actor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penggajian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pengaggaran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Mekanisme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2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utam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endParaRPr lang="en-US" dirty="0" smtClean="0"/>
          </a:p>
          <a:p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endParaRPr lang="en-US" dirty="0" smtClean="0"/>
          </a:p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kabur</a:t>
            </a:r>
            <a:endParaRPr lang="en-US" dirty="0" smtClean="0"/>
          </a:p>
          <a:p>
            <a:r>
              <a:rPr lang="en-US" dirty="0" err="1" smtClean="0"/>
              <a:t>Keengganan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43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Kecocokan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Stretegi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Struktut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endParaRPr lang="en-US" dirty="0" smtClean="0"/>
          </a:p>
          <a:p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yang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yang </a:t>
            </a:r>
            <a:r>
              <a:rPr lang="en-US" dirty="0" err="1" smtClean="0"/>
              <a:t>difokuskan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konflik-konflik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sub </a:t>
            </a:r>
            <a:r>
              <a:rPr lang="en-US" dirty="0" err="1" smtClean="0"/>
              <a:t>bagian</a:t>
            </a:r>
            <a:endParaRPr lang="en-US" dirty="0" smtClean="0"/>
          </a:p>
          <a:p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endParaRPr lang="en-US" dirty="0" smtClean="0"/>
          </a:p>
          <a:p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86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591</Words>
  <Application>Microsoft Office PowerPoint</Application>
  <PresentationFormat>Widescreen</PresentationFormat>
  <Paragraphs>129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Theme</vt:lpstr>
      <vt:lpstr>Implementasi Strategi</vt:lpstr>
      <vt:lpstr>Implementasi</vt:lpstr>
      <vt:lpstr>Hakikat Implementasi Strategi</vt:lpstr>
      <vt:lpstr>Faktor yang Mempengaruhi Implementasi Manajemen Strategis</vt:lpstr>
      <vt:lpstr>PIHAK YANG TERLIBAT DALAM IMPLEMENTASI</vt:lpstr>
      <vt:lpstr>Beberapa permasalahan dalam implementasi strategi</vt:lpstr>
      <vt:lpstr>Implementasi yang tidak baik dapat disebabkan oleh:</vt:lpstr>
      <vt:lpstr>Alokasi Sumber Daya</vt:lpstr>
      <vt:lpstr>Kecocokan Struktur dan Stretegi</vt:lpstr>
      <vt:lpstr>Restrukturisasi dan Reengineering</vt:lpstr>
      <vt:lpstr>Reenginering (Rekayasa Ulang)</vt:lpstr>
      <vt:lpstr>Mengelola resistensi dan perubahan</vt:lpstr>
      <vt:lpstr>Mengapa orang/organisasi seringkali Menolak Perubahan ?</vt:lpstr>
      <vt:lpstr>Penolakan terhadap perubahan</vt:lpstr>
      <vt:lpstr>Kekuatan Perubahan </vt:lpstr>
      <vt:lpstr>2. Kekuatan internal: </vt:lpstr>
      <vt:lpstr>Teknik untuk Mengurangi Penolakan Perubahan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Implementasi Strategi</dc:title>
  <dc:creator>user</dc:creator>
  <cp:lastModifiedBy>user</cp:lastModifiedBy>
  <cp:revision>11</cp:revision>
  <dcterms:created xsi:type="dcterms:W3CDTF">2022-11-10T02:34:01Z</dcterms:created>
  <dcterms:modified xsi:type="dcterms:W3CDTF">2022-11-10T05:59:33Z</dcterms:modified>
</cp:coreProperties>
</file>