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C174049-A2EB-4396-AC46-ECB9B5F8C239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830561D-E82C-4C90-B50B-98870837AAFA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PUTUSAN (Bagian 3)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SISTEMATIKA PUTUSAN </a:t>
            </a:r>
            <a:endParaRPr lang="en-US" smtClean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mtClean="0"/>
              <a:t>pembukaan; 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duduk perkara; 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pertimbangan hukumnya; 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kesimpulan; 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diktum atau amar; 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penutup.</a:t>
            </a:r>
          </a:p>
        </p:txBody>
      </p:sp>
      <p:sp>
        <p:nvSpPr>
          <p:cNvPr id="68612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1. Pembukaan</a:t>
            </a:r>
            <a:endParaRPr lang="en-US" smtClean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/>
          <a:lstStyle/>
          <a:p>
            <a:r>
              <a:rPr lang="sv-SE" smtClean="0"/>
              <a:t>Pd Pembukaan secara berturut2 disebutkan: </a:t>
            </a:r>
          </a:p>
          <a:p>
            <a:pPr marL="914400" lvl="1" indent="-514350">
              <a:buFontTx/>
              <a:buAutoNum type="alphaLcPeriod"/>
            </a:pPr>
            <a:r>
              <a:rPr lang="fi-FI" smtClean="0"/>
              <a:t>kata putusan / penetapan; </a:t>
            </a:r>
          </a:p>
          <a:p>
            <a:pPr marL="914400" lvl="1" indent="-514350">
              <a:buFontTx/>
              <a:buAutoNum type="alphaLcPeriod"/>
            </a:pPr>
            <a:r>
              <a:rPr lang="en-US" smtClean="0"/>
              <a:t>nomor perkara; </a:t>
            </a:r>
          </a:p>
          <a:p>
            <a:pPr marL="914400" lvl="1" indent="-514350">
              <a:buFontTx/>
              <a:buAutoNum type="alphaLcPeriod"/>
            </a:pPr>
            <a:r>
              <a:rPr lang="en-US" smtClean="0"/>
              <a:t>Kalimat “Demi Keadilan Berdasarkan Ketuhanan YME”; </a:t>
            </a:r>
          </a:p>
          <a:p>
            <a:pPr marL="914400" lvl="1" indent="-514350">
              <a:buFontTx/>
              <a:buAutoNum type="alphaLcPeriod"/>
            </a:pPr>
            <a:r>
              <a:rPr lang="en-US" smtClean="0"/>
              <a:t>pengadilan yg menjatuhkan putusan/yg mengeluarkan penetapan;</a:t>
            </a:r>
          </a:p>
          <a:p>
            <a:pPr marL="914400" lvl="1" indent="-514350">
              <a:buFontTx/>
              <a:buAutoNum type="alphaLcPeriod"/>
            </a:pPr>
            <a:r>
              <a:rPr lang="en-US" smtClean="0"/>
              <a:t>identitas penggugat &amp; tergugat, kuasa hukumnya.</a:t>
            </a:r>
          </a:p>
        </p:txBody>
      </p:sp>
      <p:sp>
        <p:nvSpPr>
          <p:cNvPr id="69636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2. Duduk Perkara</a:t>
            </a:r>
            <a:endParaRPr lang="en-US" smtClean="0"/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Diisi dgn uraian singkat yg berasal dari gugatan, jawaban, replik &amp; duplik, serta alat-alat buktinya.</a:t>
            </a:r>
          </a:p>
          <a:p>
            <a:r>
              <a:rPr lang="en-US" smtClean="0"/>
              <a:t>Meskipun berupa uraian singkat, tetapi harus jelas &amp; terang serta dpt menggambarkan duduknya perkara yg diperiksa dan diputus Hakim.</a:t>
            </a:r>
          </a:p>
        </p:txBody>
      </p:sp>
      <p:sp>
        <p:nvSpPr>
          <p:cNvPr id="70660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1143000" y="1295400"/>
            <a:ext cx="6553200" cy="508000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3. Pertimbangan Hukum</a:t>
            </a:r>
            <a:endParaRPr lang="en-US" smtClean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Dlm bagian putusan ini diadakan penilaian mengenai alat2</a:t>
            </a:r>
            <a:r>
              <a:rPr lang="en-US" smtClean="0"/>
              <a:t> bukti thdp fakta2 yg diajukan / yg dibantah oleh Penggugat &amp; Tergugat.</a:t>
            </a:r>
          </a:p>
          <a:p>
            <a:r>
              <a:rPr lang="en-US" smtClean="0"/>
              <a:t>Pertimbangan hukum dlm putusan adalah sangat penting &amp; menentukan, krn pertimbangan </a:t>
            </a:r>
            <a:r>
              <a:rPr lang="sv-SE" smtClean="0"/>
              <a:t>hukum yg tdk cukup akan mjd alasan utk membatalkan pu</a:t>
            </a:r>
            <a:r>
              <a:rPr lang="fi-FI" smtClean="0"/>
              <a:t>tusan tsb dlm pemeriksaan tingkat kasasi.</a:t>
            </a:r>
            <a:endParaRPr lang="en-US" smtClean="0"/>
          </a:p>
        </p:txBody>
      </p:sp>
      <p:sp>
        <p:nvSpPr>
          <p:cNvPr id="71684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6553200" cy="508000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4. Kesimpulan</a:t>
            </a:r>
            <a:endParaRPr lang="en-US" smtClean="0"/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smtClean="0"/>
              <a:t>Kesimpulan di samping mrpkn penilaian akhir, juga mr</a:t>
            </a:r>
            <a:r>
              <a:rPr lang="sv-SE" smtClean="0"/>
              <a:t>pkn penutup &amp; pertimbangan hukum yg disebutkan dlm </a:t>
            </a:r>
            <a:r>
              <a:rPr lang="en-US" smtClean="0"/>
              <a:t>putusan.</a:t>
            </a:r>
          </a:p>
        </p:txBody>
      </p:sp>
      <p:sp>
        <p:nvSpPr>
          <p:cNvPr id="72708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5. Diktum / Amar</a:t>
            </a:r>
            <a:endParaRPr lang="en-US" smtClean="0"/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401050" cy="4768850"/>
          </a:xfrm>
        </p:spPr>
        <p:txBody>
          <a:bodyPr/>
          <a:lstStyle/>
          <a:p>
            <a:r>
              <a:rPr lang="en-US" smtClean="0"/>
              <a:t>Diktum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</a:t>
            </a:r>
            <a:r>
              <a:rPr lang="es-ES" smtClean="0"/>
              <a:t>jawaban/tanggapan dari petitum, atau </a:t>
            </a:r>
            <a:r>
              <a:rPr lang="en-US" smtClean="0"/>
              <a:t>apa yg diputuskan secara final oleh pengadilan &amp; mrpkn titik akhir yg terpenting bagi Penggugat / Tergugat, yg dpt berupa: gugatan ditolak, gugatan dikabulkan, gugatan tdk diterima, dan gugatan gugur.</a:t>
            </a:r>
          </a:p>
          <a:p>
            <a:r>
              <a:rPr lang="en-US" smtClean="0"/>
              <a:t>Berbeda dgn HA Pdt, Hakim PTUN dpt memutuskan </a:t>
            </a:r>
            <a:r>
              <a:rPr lang="en-US" i="1" smtClean="0"/>
              <a:t>ultra petita </a:t>
            </a:r>
            <a:r>
              <a:rPr lang="en-US" smtClean="0"/>
              <a:t>(penambahan prtitum dari yg diajukan oleh para pihak)</a:t>
            </a:r>
          </a:p>
        </p:txBody>
      </p:sp>
      <p:sp>
        <p:nvSpPr>
          <p:cNvPr id="73732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b="1" smtClean="0"/>
              <a:t>KEKUATAN HUKUM DARI PUTUSAN</a:t>
            </a:r>
            <a:endParaRPr lang="en-US" smtClean="0"/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340225"/>
          </a:xfrm>
        </p:spPr>
        <p:txBody>
          <a:bodyPr>
            <a:normAutofit/>
          </a:bodyPr>
          <a:lstStyle/>
          <a:p>
            <a:pPr marL="514350" indent="-514350">
              <a:buFontTx/>
              <a:buAutoNum type="arabicPeriod"/>
            </a:pPr>
            <a:r>
              <a:rPr lang="en-US" smtClean="0"/>
              <a:t>Kekuatan pembuktian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fi-FI" smtClean="0"/>
              <a:t>Putusan Hakim mrpkn akta autentik, </a:t>
            </a:r>
            <a:r>
              <a:rPr lang="en-US" smtClean="0"/>
              <a:t>sehingga putusan tsb mempunyai kekuatan pembuktian yg sempurna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Kekuatan mengikat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fi-FI" smtClean="0"/>
              <a:t>kekuatan hukum suatu putusan Hakim adalah </a:t>
            </a:r>
            <a:r>
              <a:rPr lang="en-US" smtClean="0"/>
              <a:t>mengikat bagi yg berkepentingan (penggugat, tergugat, pihak ketiga yg ikut serta dlm sengketa antara Penggugat &amp; Tergugat) utk menaati/melaksanakan </a:t>
            </a:r>
            <a:r>
              <a:rPr lang="en-US" smtClean="0">
                <a:sym typeface="Wingdings" pitchFamily="2" charset="2"/>
              </a:rPr>
              <a:t> cek asas erga omnes</a:t>
            </a:r>
            <a:endParaRPr lang="en-US" smtClean="0"/>
          </a:p>
        </p:txBody>
      </p:sp>
      <p:sp>
        <p:nvSpPr>
          <p:cNvPr id="74756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514350" indent="-514350">
              <a:buFontTx/>
              <a:buAutoNum type="arabicPeriod" startAt="3"/>
            </a:pPr>
            <a:r>
              <a:rPr lang="en-US" smtClean="0"/>
              <a:t>Kekuatan eksekutorial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kekuatan hukum yg diberikan kpd suatu putusan Hakim bahwa putusan Hakim tsb dpt dilaksanakan.</a:t>
            </a:r>
          </a:p>
        </p:txBody>
      </p:sp>
      <p:sp>
        <p:nvSpPr>
          <p:cNvPr id="75779" name="Rectangle 122"/>
          <p:cNvSpPr>
            <a:spLocks noChangeArrowheads="1"/>
          </p:cNvSpPr>
          <p:nvPr/>
        </p:nvSpPr>
        <p:spPr bwMode="auto">
          <a:xfrm>
            <a:off x="7286625" y="5929313"/>
            <a:ext cx="16446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marlia.fhunila</a:t>
            </a:r>
            <a:endParaRPr lang="es-ES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315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PUTUSAN (Bagian 3)</vt:lpstr>
      <vt:lpstr> SISTEMATIKA PUTUSAN </vt:lpstr>
      <vt:lpstr> 1. Pembukaan</vt:lpstr>
      <vt:lpstr> 2. Duduk Perkara</vt:lpstr>
      <vt:lpstr>3. Pertimbangan Hukum</vt:lpstr>
      <vt:lpstr> 4. Kesimpulan</vt:lpstr>
      <vt:lpstr> 5. Diktum / Amar</vt:lpstr>
      <vt:lpstr> KEKUATAN HUKUM DARI PUTUSAN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PUTUSAN (Bagian 3)</dc:title>
  <dc:creator>USER</dc:creator>
  <cp:lastModifiedBy>USER</cp:lastModifiedBy>
  <cp:revision>1</cp:revision>
  <dcterms:created xsi:type="dcterms:W3CDTF">2020-11-10T07:08:20Z</dcterms:created>
  <dcterms:modified xsi:type="dcterms:W3CDTF">2020-11-10T07:08:41Z</dcterms:modified>
</cp:coreProperties>
</file>