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0" r:id="rId4"/>
    <p:sldId id="257" r:id="rId5"/>
    <p:sldId id="266" r:id="rId6"/>
    <p:sldId id="259" r:id="rId7"/>
    <p:sldId id="260" r:id="rId8"/>
    <p:sldId id="258" r:id="rId9"/>
    <p:sldId id="261" r:id="rId10"/>
    <p:sldId id="262" r:id="rId11"/>
    <p:sldId id="263" r:id="rId12"/>
    <p:sldId id="264" r:id="rId13"/>
    <p:sldId id="265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676" autoAdjust="0"/>
  </p:normalViewPr>
  <p:slideViewPr>
    <p:cSldViewPr>
      <p:cViewPr varScale="1">
        <p:scale>
          <a:sx n="75" d="100"/>
          <a:sy n="75" d="100"/>
        </p:scale>
        <p:origin x="-1236" y="-84"/>
      </p:cViewPr>
      <p:guideLst>
        <p:guide orient="horz" pos="21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120E0-BC62-4AE1-B974-8381D03FC30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69696-BB29-4792-9A84-2D9A565E948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03648" y="2996952"/>
            <a:ext cx="5904656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cs typeface="+mj-lt"/>
              </a:rPr>
              <a:t>HAKIKAT PENDIDIKAN</a:t>
            </a:r>
            <a:endParaRPr lang="en-US" sz="3200" b="1" dirty="0" smtClean="0">
              <a:cs typeface="+mj-lt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784" y="476672"/>
            <a:ext cx="1219200" cy="1123952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4528185" cy="1143000"/>
          </a:xfrm>
        </p:spPr>
        <p:txBody>
          <a:bodyPr/>
          <a:lstStyle/>
          <a:p>
            <a:r>
              <a:rPr lang="en-US" sz="3200" b="1" u="sng"/>
              <a:t>Prinsip-Prinsip Kontruktivisme</a:t>
            </a:r>
            <a:endParaRPr lang="en-US" sz="320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7155"/>
            <a:ext cx="8229600" cy="2866390"/>
          </a:xfrm>
        </p:spPr>
        <p:txBody>
          <a:bodyPr/>
          <a:lstStyle/>
          <a:p>
            <a:r>
              <a:rPr lang="en-US" sz="2400"/>
              <a:t>Pengetahuan siswa</a:t>
            </a:r>
            <a:endParaRPr lang="en-US" sz="2400"/>
          </a:p>
          <a:p>
            <a:r>
              <a:rPr lang="en-US" sz="2400"/>
              <a:t>Pengetahuan tidak dapat dipindahkan dari guru ke murid</a:t>
            </a:r>
            <a:endParaRPr lang="en-US" sz="2400"/>
          </a:p>
          <a:p>
            <a:r>
              <a:rPr lang="en-US" sz="2400"/>
              <a:t>Murid aktif</a:t>
            </a:r>
            <a:endParaRPr lang="en-US" sz="2400"/>
          </a:p>
          <a:p>
            <a:r>
              <a:rPr lang="en-US" sz="2400"/>
              <a:t>Guru membantu sarana dan situasi</a:t>
            </a:r>
            <a:endParaRPr lang="en-US" sz="2400"/>
          </a:p>
          <a:p>
            <a:r>
              <a:rPr lang="en-US" sz="2400"/>
              <a:t>Strutur pembelajaran </a:t>
            </a:r>
            <a:endParaRPr lang="en-US" sz="2400"/>
          </a:p>
          <a:p>
            <a:r>
              <a:rPr lang="en-US" sz="2400"/>
              <a:t>Mencari dan menilai pendapat siswa</a:t>
            </a:r>
            <a:endParaRPr lang="en-US" sz="2400"/>
          </a:p>
          <a:p>
            <a:endParaRPr lang="en-US" sz="240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423"/>
            <a:ext cx="8229600" cy="1143000"/>
          </a:xfrm>
        </p:spPr>
        <p:txBody>
          <a:bodyPr>
            <a:normAutofit/>
          </a:bodyPr>
          <a:lstStyle/>
          <a:p>
            <a:r>
              <a:rPr lang="en-US" sz="3555" b="1" u="sng"/>
              <a:t>Pembelajaran Menurut Kontruktivisme</a:t>
            </a:r>
            <a:endParaRPr lang="en-US" sz="3555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2204720"/>
            <a:ext cx="8229600" cy="2096770"/>
          </a:xfrm>
        </p:spPr>
        <p:txBody>
          <a:bodyPr/>
          <a:lstStyle/>
          <a:p>
            <a:pPr marL="0" indent="0">
              <a:buNone/>
            </a:pPr>
            <a:r>
              <a:rPr lang="en-US" sz="2400"/>
              <a:t>Siswa mencari arti sendiri dari materi yang dipelajari untuk membentuk kerangka pikiran yang telah ada dalam pikiran mereka.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0485"/>
            <a:ext cx="8229600" cy="506730"/>
          </a:xfrm>
        </p:spPr>
        <p:txBody>
          <a:bodyPr>
            <a:normAutofit fontScale="90000"/>
          </a:bodyPr>
          <a:lstStyle/>
          <a:p>
            <a:r>
              <a:rPr lang="en-US" sz="3555" b="1" u="sng"/>
              <a:t>Pengertian Pancasila</a:t>
            </a:r>
            <a:endParaRPr lang="en-US" sz="3555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55" y="3178810"/>
            <a:ext cx="7611745" cy="1386205"/>
          </a:xfrm>
        </p:spPr>
        <p:txBody>
          <a:bodyPr/>
          <a:lstStyle/>
          <a:p>
            <a:pPr marL="0" indent="0">
              <a:buNone/>
            </a:pPr>
            <a:r>
              <a:rPr lang="en-US" sz="2400"/>
              <a:t>Pancasila berasal dari dua kata yakni </a:t>
            </a:r>
            <a:r>
              <a:rPr lang="en-US" sz="2400" i="1"/>
              <a:t>panca</a:t>
            </a:r>
            <a:r>
              <a:rPr lang="en-US" sz="2400"/>
              <a:t> dan </a:t>
            </a:r>
            <a:r>
              <a:rPr lang="en-US" sz="2400" i="1"/>
              <a:t>sila</a:t>
            </a:r>
            <a:r>
              <a:rPr lang="en-US" sz="2400"/>
              <a:t>, menurut bahasa sansekerta</a:t>
            </a:r>
            <a:r>
              <a:rPr lang="en-US"/>
              <a:t>.</a:t>
            </a:r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88595"/>
            <a:ext cx="2455545" cy="1143000"/>
          </a:xfrm>
        </p:spPr>
        <p:txBody>
          <a:bodyPr/>
          <a:lstStyle/>
          <a:p>
            <a:r>
              <a:rPr lang="en-US" sz="3200" b="1" u="sng"/>
              <a:t>Kebudayaan</a:t>
            </a:r>
            <a:endParaRPr lang="en-US" sz="320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3475"/>
            <a:ext cx="8229600" cy="5309870"/>
          </a:xfrm>
        </p:spPr>
        <p:txBody>
          <a:bodyPr>
            <a:normAutofit lnSpcReduction="10000"/>
          </a:bodyPr>
          <a:lstStyle/>
          <a:p>
            <a:r>
              <a:rPr lang="en-US" sz="2400"/>
              <a:t>Menurut Melville J. Herskovits dan Malinowski</a:t>
            </a:r>
            <a:endParaRPr lang="en-US" sz="2400"/>
          </a:p>
          <a:p>
            <a:r>
              <a:rPr lang="en-US" sz="2400"/>
              <a:t>Menurut Selo Soemardjan dan Soelamin</a:t>
            </a:r>
            <a:endParaRPr lang="en-US" sz="240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r>
              <a:rPr lang="en-US" b="1" u="sng">
                <a:latin typeface="+mj-lt"/>
                <a:cs typeface="+mj-lt"/>
              </a:rPr>
              <a:t>Kebudayaan dan Pancasila</a:t>
            </a:r>
            <a:endParaRPr lang="en-US" b="1" u="sng">
              <a:latin typeface="+mj-lt"/>
              <a:cs typeface="+mj-lt"/>
            </a:endParaRPr>
          </a:p>
          <a:p>
            <a:pPr marL="0" indent="0">
              <a:buNone/>
            </a:pPr>
            <a:r>
              <a:rPr lang="en-US" sz="2400">
                <a:cs typeface="+mn-lt"/>
              </a:rPr>
              <a:t>Ada dua hal yang dikandung dalam pancasila, yaitu pluraisme dan teosentisme.</a:t>
            </a:r>
            <a:endParaRPr lang="en-US" sz="2400">
              <a:cs typeface="+mn-lt"/>
            </a:endParaRPr>
          </a:p>
          <a:p>
            <a:pPr marL="0" indent="0">
              <a:buNone/>
            </a:pPr>
            <a:endParaRPr lang="en-US" sz="2400">
              <a:cs typeface="+mn-lt"/>
            </a:endParaRPr>
          </a:p>
          <a:p>
            <a:pPr marL="0" indent="0">
              <a:buNone/>
            </a:pPr>
            <a:endParaRPr lang="en-US" sz="2400">
              <a:cs typeface="+mn-lt"/>
            </a:endParaRPr>
          </a:p>
          <a:p>
            <a:pPr marL="0" indent="0">
              <a:buNone/>
            </a:pPr>
            <a:r>
              <a:rPr lang="en-US" b="1" u="sng">
                <a:latin typeface="+mj-lt"/>
                <a:cs typeface="+mj-lt"/>
              </a:rPr>
              <a:t>Pancasila Berakar dan Kebudayaan</a:t>
            </a:r>
            <a:endParaRPr lang="en-US" b="1" u="sng">
              <a:latin typeface="+mj-lt"/>
              <a:cs typeface="+mj-lt"/>
            </a:endParaRPr>
          </a:p>
          <a:p>
            <a:pPr marL="0" indent="0">
              <a:buNone/>
            </a:pPr>
            <a:r>
              <a:rPr lang="en-US" sz="2400">
                <a:cs typeface="+mn-lt"/>
              </a:rPr>
              <a:t>Kebudayaan Indonesia adalah kebudayaan yang berdasarkan pancasila.</a:t>
            </a:r>
            <a:endParaRPr lang="en-US" sz="2400">
              <a:cs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360" y="2348548"/>
            <a:ext cx="8229600" cy="1143000"/>
          </a:xfrm>
        </p:spPr>
        <p:txBody>
          <a:bodyPr/>
          <a:p>
            <a:r>
              <a:rPr lang="en-US" sz="3200" b="1">
                <a:latin typeface="Bahnschrift" panose="020B0502040204020203" charset="0"/>
                <a:cs typeface="Bahnschrift" panose="020B0502040204020203" charset="0"/>
              </a:rPr>
              <a:t>Terima Kasih</a:t>
            </a:r>
            <a:endParaRPr lang="en-US" sz="3200" b="1">
              <a:latin typeface="Bahnschrift" panose="020B0502040204020203" charset="0"/>
              <a:cs typeface="Bahnschrift" panose="020B0502040204020203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652934"/>
          </a:xfrm>
        </p:spPr>
        <p:txBody>
          <a:bodyPr>
            <a:normAutofit/>
          </a:bodyPr>
          <a:lstStyle/>
          <a:p>
            <a:r>
              <a:rPr lang="en-US" sz="3200" b="1" u="sng" dirty="0" err="1" smtClean="0">
                <a:cs typeface="+mj-lt"/>
              </a:rPr>
              <a:t>Nama</a:t>
            </a:r>
            <a:r>
              <a:rPr lang="en-US" sz="3200" b="1" u="sng" dirty="0" smtClean="0">
                <a:cs typeface="+mj-lt"/>
              </a:rPr>
              <a:t> </a:t>
            </a:r>
            <a:r>
              <a:rPr lang="en-US" sz="3200" b="1" u="sng" dirty="0" err="1" smtClean="0">
                <a:cs typeface="+mj-lt"/>
              </a:rPr>
              <a:t>Anggota</a:t>
            </a:r>
            <a:r>
              <a:rPr lang="en-US" sz="3200" b="1" u="sng" dirty="0" smtClean="0">
                <a:cs typeface="+mj-lt"/>
              </a:rPr>
              <a:t> </a:t>
            </a:r>
            <a:r>
              <a:rPr lang="en-US" sz="3200" b="1" u="sng" dirty="0" err="1" smtClean="0">
                <a:cs typeface="+mj-lt"/>
              </a:rPr>
              <a:t>Kelompok</a:t>
            </a:r>
            <a:r>
              <a:rPr lang="en-US" sz="3200" b="1" u="sng" dirty="0" smtClean="0">
                <a:cs typeface="+mj-lt"/>
              </a:rPr>
              <a:t> 3:</a:t>
            </a:r>
            <a:endParaRPr lang="en-US" sz="3200" b="1" u="sng" dirty="0">
              <a:cs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492896"/>
            <a:ext cx="5698976" cy="2376264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smtClean="0"/>
              <a:t> 1. </a:t>
            </a:r>
            <a:r>
              <a:rPr lang="en-US" sz="2400" dirty="0" err="1" smtClean="0"/>
              <a:t>Naviatun</a:t>
            </a:r>
            <a:r>
              <a:rPr lang="en-US" sz="2400" dirty="0" smtClean="0"/>
              <a:t> </a:t>
            </a:r>
            <a:r>
              <a:rPr lang="en-US" sz="2400" dirty="0" err="1" smtClean="0"/>
              <a:t>Istiqomah</a:t>
            </a:r>
            <a:r>
              <a:rPr lang="en-US" sz="2400" dirty="0" smtClean="0"/>
              <a:t>	(2213022006)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dirty="0" smtClean="0"/>
              <a:t> 2. Nadia </a:t>
            </a:r>
            <a:r>
              <a:rPr lang="en-US" sz="2400" dirty="0" err="1" smtClean="0"/>
              <a:t>Agustina</a:t>
            </a:r>
            <a:r>
              <a:rPr lang="en-US" sz="2400" dirty="0" smtClean="0"/>
              <a:t>		(2213022009)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dirty="0" smtClean="0"/>
              <a:t> 3. </a:t>
            </a:r>
            <a:r>
              <a:rPr lang="en-US" sz="2400" dirty="0" err="1" smtClean="0"/>
              <a:t>Suci</a:t>
            </a:r>
            <a:r>
              <a:rPr lang="en-US" sz="2400" dirty="0" smtClean="0"/>
              <a:t> </a:t>
            </a:r>
            <a:r>
              <a:rPr lang="en-US" sz="2400" dirty="0" err="1" smtClean="0"/>
              <a:t>Wulan</a:t>
            </a:r>
            <a:r>
              <a:rPr lang="en-US" sz="2400" dirty="0" smtClean="0"/>
              <a:t> Sari		(2213022015)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dirty="0" smtClean="0"/>
              <a:t> 4. </a:t>
            </a:r>
            <a:r>
              <a:rPr lang="en-US" sz="2400" dirty="0" err="1" smtClean="0"/>
              <a:t>Pepy</a:t>
            </a:r>
            <a:r>
              <a:rPr lang="en-US" sz="2400" dirty="0" smtClean="0"/>
              <a:t> Liana Sari		(2213022028)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dirty="0" smtClean="0"/>
              <a:t> 5. </a:t>
            </a:r>
            <a:r>
              <a:rPr lang="en-US" sz="2400" dirty="0" err="1" smtClean="0"/>
              <a:t>Herti</a:t>
            </a:r>
            <a:r>
              <a:rPr lang="en-US" sz="2400" dirty="0" smtClean="0"/>
              <a:t> </a:t>
            </a:r>
            <a:r>
              <a:rPr lang="en-US" sz="2400" dirty="0" err="1" smtClean="0"/>
              <a:t>Meylia</a:t>
            </a:r>
            <a:r>
              <a:rPr lang="en-US" sz="2400" dirty="0" smtClean="0"/>
              <a:t> Sari 		(2213022031)</a:t>
            </a:r>
            <a:endParaRPr lang="en-US" sz="2400" dirty="0" smtClean="0"/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2355" y="3212976"/>
            <a:ext cx="7632848" cy="15624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/>
          <a:lstStyle/>
          <a:p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Pengertian</a:t>
            </a:r>
            <a:r>
              <a:rPr lang="en-US" sz="3200" b="1" u="sng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Hakikat</a:t>
            </a:r>
            <a:r>
              <a:rPr lang="en-US" sz="3200" b="1" u="sng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Pendidikan</a:t>
            </a:r>
            <a:endParaRPr lang="en-US" sz="3200" b="1" u="sng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371" y="3325061"/>
            <a:ext cx="7488832" cy="15121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 smtClean="0"/>
              <a:t>Hakikat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pembelajaran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upaya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kreativitas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  <a:r>
              <a:rPr lang="en-US" sz="2000" dirty="0" err="1" smtClean="0"/>
              <a:t>didik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interaksi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pengalaman</a:t>
            </a:r>
            <a:r>
              <a:rPr lang="en-US" sz="2000" dirty="0" smtClean="0"/>
              <a:t> </a:t>
            </a:r>
            <a:r>
              <a:rPr lang="en-US" sz="2000" dirty="0" err="1" smtClean="0"/>
              <a:t>belajar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813443"/>
            <a:ext cx="1656184" cy="1900789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908720"/>
            <a:ext cx="7005464" cy="782960"/>
          </a:xfrm>
        </p:spPr>
        <p:txBody>
          <a:bodyPr>
            <a:normAutofit/>
          </a:bodyPr>
          <a:lstStyle/>
          <a:p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Pengertian</a:t>
            </a:r>
            <a:r>
              <a:rPr lang="en-US" sz="3200" b="1" u="sng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Landasan</a:t>
            </a:r>
            <a:r>
              <a:rPr lang="en-US" sz="3200" b="1" u="sng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Pendidikan</a:t>
            </a:r>
            <a:endParaRPr lang="en-US" sz="3200" b="1" u="sng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3485" y="2632075"/>
            <a:ext cx="6641465" cy="1593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 smtClean="0"/>
              <a:t>Landasan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pendidikan</a:t>
            </a:r>
            <a:r>
              <a:rPr lang="en-US" sz="2400" dirty="0" smtClean="0"/>
              <a:t> terdiri dari dua suku kata, yaitu kata landasan dan pendidikan</a:t>
            </a:r>
            <a:r>
              <a:rPr lang="en-US" sz="2000" dirty="0" smtClean="0"/>
              <a:t>.</a:t>
            </a:r>
            <a:endParaRPr lang="en-US" sz="2400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850106"/>
          </a:xfrm>
        </p:spPr>
        <p:txBody>
          <a:bodyPr>
            <a:normAutofit/>
          </a:bodyPr>
          <a:lstStyle/>
          <a:p>
            <a:r>
              <a:rPr lang="en-US" sz="3200" b="1" u="sng" dirty="0" err="1" smtClean="0">
                <a:cs typeface="+mj-lt"/>
              </a:rPr>
              <a:t>Pengertian</a:t>
            </a:r>
            <a:r>
              <a:rPr lang="en-US" sz="3200" b="1" u="sng" dirty="0" smtClean="0">
                <a:cs typeface="+mj-lt"/>
              </a:rPr>
              <a:t> </a:t>
            </a:r>
            <a:r>
              <a:rPr lang="en-US" sz="3200" b="1" u="sng" dirty="0" err="1" smtClean="0">
                <a:cs typeface="+mj-lt"/>
              </a:rPr>
              <a:t>Pendidikan</a:t>
            </a:r>
            <a:r>
              <a:rPr lang="en-US" sz="3200" b="1" u="sng" dirty="0" smtClean="0">
                <a:cs typeface="+mj-lt"/>
              </a:rPr>
              <a:t> </a:t>
            </a:r>
            <a:r>
              <a:rPr lang="en-US" sz="3200" b="1" u="sng" dirty="0" err="1" smtClean="0">
                <a:cs typeface="+mj-lt"/>
              </a:rPr>
              <a:t>Menurut</a:t>
            </a:r>
            <a:r>
              <a:rPr lang="en-US" sz="3200" b="1" u="sng" dirty="0" smtClean="0">
                <a:cs typeface="+mj-lt"/>
              </a:rPr>
              <a:t> Para </a:t>
            </a:r>
            <a:r>
              <a:rPr lang="en-US" sz="3200" b="1" u="sng" dirty="0" err="1" smtClean="0">
                <a:cs typeface="+mj-lt"/>
              </a:rPr>
              <a:t>Ahli</a:t>
            </a:r>
            <a:endParaRPr lang="en-US" sz="3200" b="1" u="sng" dirty="0">
              <a:cs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021907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err="1" smtClean="0"/>
              <a:t>Menurut</a:t>
            </a:r>
            <a:r>
              <a:rPr lang="en-US" sz="2400" dirty="0" smtClean="0"/>
              <a:t> Ahmad D. Marimba (1989:19)</a:t>
            </a:r>
            <a:endParaRPr lang="en-US" sz="2400" dirty="0" smtClean="0"/>
          </a:p>
          <a:p>
            <a:r>
              <a:rPr lang="en-US" sz="2400" dirty="0" err="1" smtClean="0"/>
              <a:t>Menurut</a:t>
            </a:r>
            <a:r>
              <a:rPr lang="en-US" sz="2400" dirty="0" smtClean="0"/>
              <a:t> A. </a:t>
            </a:r>
            <a:r>
              <a:rPr lang="en-US" sz="2400" dirty="0" err="1" smtClean="0"/>
              <a:t>Tafsir</a:t>
            </a:r>
            <a:r>
              <a:rPr lang="en-US" sz="2400" dirty="0" smtClean="0"/>
              <a:t> (2004:27)</a:t>
            </a:r>
            <a:endParaRPr lang="en-US" sz="2400" dirty="0" smtClean="0"/>
          </a:p>
          <a:p>
            <a:r>
              <a:rPr lang="en-US" sz="2400" dirty="0" err="1" smtClean="0"/>
              <a:t>Menurut</a:t>
            </a:r>
            <a:r>
              <a:rPr lang="en-US" sz="2400" dirty="0" smtClean="0"/>
              <a:t> John Dewey (1959)</a:t>
            </a:r>
            <a:endParaRPr lang="en-US" sz="2400" dirty="0" smtClean="0"/>
          </a:p>
          <a:p>
            <a:r>
              <a:rPr lang="en-US" sz="2400" dirty="0" err="1" smtClean="0"/>
              <a:t>Menurut</a:t>
            </a:r>
            <a:r>
              <a:rPr lang="en-US" sz="2400" dirty="0" smtClean="0"/>
              <a:t> M.J. </a:t>
            </a:r>
            <a:r>
              <a:rPr lang="en-US" sz="2400" dirty="0" err="1" smtClean="0"/>
              <a:t>Langeveld</a:t>
            </a:r>
            <a:r>
              <a:rPr lang="en-US" sz="2400" dirty="0" smtClean="0"/>
              <a:t> (1957)</a:t>
            </a:r>
            <a:endParaRPr lang="en-US" sz="2400" dirty="0" smtClean="0"/>
          </a:p>
          <a:p>
            <a:r>
              <a:rPr lang="en-US" sz="2400" dirty="0" err="1" smtClean="0"/>
              <a:t>Menurut</a:t>
            </a:r>
            <a:r>
              <a:rPr lang="en-US" sz="2400" dirty="0" smtClean="0"/>
              <a:t> UU </a:t>
            </a:r>
            <a:r>
              <a:rPr lang="en-US" sz="2400" dirty="0" err="1" smtClean="0"/>
              <a:t>Nomor</a:t>
            </a:r>
            <a:r>
              <a:rPr lang="en-US" sz="2400" dirty="0" smtClean="0"/>
              <a:t> 20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2003 </a:t>
            </a:r>
            <a:r>
              <a:rPr lang="en-US" sz="2400" dirty="0" err="1" smtClean="0"/>
              <a:t>bab</a:t>
            </a:r>
            <a:r>
              <a:rPr lang="en-US" sz="2400" dirty="0" smtClean="0"/>
              <a:t> 1 </a:t>
            </a:r>
            <a:r>
              <a:rPr lang="en-US" sz="2400" dirty="0" err="1" smtClean="0"/>
              <a:t>ayat</a:t>
            </a:r>
            <a:r>
              <a:rPr lang="en-US" sz="2400" dirty="0" smtClean="0"/>
              <a:t> 1</a:t>
            </a:r>
            <a:endParaRPr lang="en-US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692696"/>
            <a:ext cx="4608512" cy="724942"/>
          </a:xfrm>
        </p:spPr>
        <p:txBody>
          <a:bodyPr>
            <a:normAutofit/>
          </a:bodyPr>
          <a:lstStyle/>
          <a:p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Fungsi</a:t>
            </a:r>
            <a:r>
              <a:rPr lang="en-US" sz="3200" b="1" u="sng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Landasan</a:t>
            </a:r>
            <a:endParaRPr lang="en-US" sz="3200" b="1" u="sng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060847"/>
            <a:ext cx="4608512" cy="388843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wawasan</a:t>
            </a:r>
            <a:r>
              <a:rPr lang="en-US" sz="2400" dirty="0" smtClean="0"/>
              <a:t> </a:t>
            </a:r>
            <a:r>
              <a:rPr lang="en-US" sz="2400" dirty="0" err="1" smtClean="0"/>
              <a:t>kependidikan</a:t>
            </a:r>
            <a:endParaRPr lang="en-US" sz="2400" dirty="0" smtClean="0"/>
          </a:p>
          <a:p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rujukan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konseptual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rangka</a:t>
            </a:r>
            <a:r>
              <a:rPr lang="en-US" sz="2400" dirty="0" smtClean="0"/>
              <a:t> </a:t>
            </a:r>
            <a:r>
              <a:rPr lang="en-US" sz="2400" dirty="0" err="1" smtClean="0"/>
              <a:t>praktek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endParaRPr lang="en-US" sz="2400" dirty="0" smtClean="0"/>
          </a:p>
          <a:p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pijakan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 </a:t>
            </a:r>
            <a:r>
              <a:rPr lang="en-US" sz="2400" dirty="0" err="1" smtClean="0"/>
              <a:t>tolak</a:t>
            </a:r>
            <a:r>
              <a:rPr lang="en-US" sz="2400" dirty="0" smtClean="0"/>
              <a:t> </a:t>
            </a:r>
            <a:r>
              <a:rPr lang="en-US" sz="2400" dirty="0" err="1" smtClean="0"/>
              <a:t>praktek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412776"/>
            <a:ext cx="4186808" cy="1143000"/>
          </a:xfrm>
        </p:spPr>
        <p:txBody>
          <a:bodyPr>
            <a:normAutofit/>
          </a:bodyPr>
          <a:lstStyle/>
          <a:p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Jenis-Jenis</a:t>
            </a:r>
            <a:r>
              <a:rPr lang="en-US" sz="3200" b="1" u="sng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Landasan</a:t>
            </a:r>
            <a:r>
              <a:rPr lang="en-US" sz="3200" b="1" u="sng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sz="3200" b="1" u="sng" dirty="0" err="1" smtClean="0">
                <a:latin typeface="Calibri" panose="020F0502020204030204" charset="0"/>
                <a:cs typeface="Calibri" panose="020F0502020204030204" charset="0"/>
              </a:rPr>
              <a:t>Pendidikan</a:t>
            </a:r>
            <a:endParaRPr lang="en-US" sz="3200" b="1" u="sng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54049" y="4437112"/>
            <a:ext cx="4289951" cy="1656184"/>
          </a:xfrm>
        </p:spPr>
        <p:txBody>
          <a:bodyPr>
            <a:noAutofit/>
          </a:bodyPr>
          <a:lstStyle/>
          <a:p>
            <a:pPr marL="971550" lvl="1" indent="-514350" algn="l">
              <a:lnSpc>
                <a:spcPct val="70000"/>
              </a:lnSpc>
              <a:buFont typeface="+mj-lt"/>
              <a:buAutoNum type="arabicParenR"/>
            </a:pPr>
            <a:r>
              <a:rPr lang="en-US" sz="2400" dirty="0" err="1" smtClean="0"/>
              <a:t>Landasan</a:t>
            </a:r>
            <a:r>
              <a:rPr lang="en-US" sz="2400" dirty="0" smtClean="0"/>
              <a:t> </a:t>
            </a:r>
            <a:r>
              <a:rPr lang="en-US" sz="2400" dirty="0" err="1" smtClean="0"/>
              <a:t>religius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endParaRPr lang="en-US" sz="2400" dirty="0" smtClean="0"/>
          </a:p>
          <a:p>
            <a:pPr marL="971550" lvl="1" indent="-514350" algn="l">
              <a:lnSpc>
                <a:spcPct val="70000"/>
              </a:lnSpc>
              <a:buFont typeface="+mj-lt"/>
              <a:buAutoNum type="arabicParenR"/>
            </a:pPr>
            <a:r>
              <a:rPr lang="en-US" sz="2400" dirty="0" err="1" smtClean="0"/>
              <a:t>Landasan</a:t>
            </a:r>
            <a:r>
              <a:rPr lang="en-US" sz="2400" dirty="0" smtClean="0"/>
              <a:t> </a:t>
            </a:r>
            <a:r>
              <a:rPr lang="en-US" sz="2400" dirty="0" err="1" smtClean="0"/>
              <a:t>filosofis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endParaRPr lang="en-US" sz="2400" dirty="0" smtClean="0"/>
          </a:p>
          <a:p>
            <a:pPr marL="971550" lvl="1" indent="-514350" algn="l">
              <a:lnSpc>
                <a:spcPct val="70000"/>
              </a:lnSpc>
              <a:buFont typeface="+mj-lt"/>
              <a:buAutoNum type="arabicParenR"/>
            </a:pPr>
            <a:r>
              <a:rPr lang="en-US" sz="2400" dirty="0" err="1" smtClean="0"/>
              <a:t>Landasan</a:t>
            </a:r>
            <a:r>
              <a:rPr lang="en-US" sz="2400" dirty="0" smtClean="0"/>
              <a:t> </a:t>
            </a:r>
            <a:r>
              <a:rPr lang="en-US" sz="2400" dirty="0" err="1" smtClean="0"/>
              <a:t>ilmiah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endParaRPr lang="en-US" sz="24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217316"/>
            <a:ext cx="2016224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16" y="980728"/>
            <a:ext cx="5915000" cy="634082"/>
          </a:xfrm>
        </p:spPr>
        <p:txBody>
          <a:bodyPr>
            <a:normAutofit fontScale="90000"/>
          </a:bodyPr>
          <a:lstStyle/>
          <a:p>
            <a:r>
              <a:rPr lang="en-US" sz="3555" b="1" u="sng" dirty="0" err="1" smtClean="0">
                <a:cs typeface="+mj-lt"/>
              </a:rPr>
              <a:t>Pengertian</a:t>
            </a:r>
            <a:r>
              <a:rPr lang="en-US" sz="3555" b="1" u="sng" dirty="0" smtClean="0">
                <a:cs typeface="+mj-lt"/>
              </a:rPr>
              <a:t> </a:t>
            </a:r>
            <a:r>
              <a:rPr lang="en-US" sz="3555" b="1" u="sng" dirty="0" err="1" smtClean="0">
                <a:cs typeface="+mj-lt"/>
              </a:rPr>
              <a:t>Kontruktivisme</a:t>
            </a:r>
            <a:endParaRPr lang="en-US" sz="3555" b="1" u="sng" dirty="0">
              <a:cs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348880"/>
            <a:ext cx="8229600" cy="25202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err="1" smtClean="0"/>
              <a:t>Kontruktivisme</a:t>
            </a:r>
            <a:r>
              <a:rPr lang="en-US" sz="2400" dirty="0" smtClean="0"/>
              <a:t>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kata </a:t>
            </a:r>
            <a:r>
              <a:rPr lang="en-US" sz="2400" b="1" i="1" dirty="0" err="1" smtClean="0"/>
              <a:t>Kontruktiv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b="1" i="1" dirty="0" err="1" smtClean="0"/>
              <a:t>Isme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r>
              <a:rPr lang="en-US" sz="2400" b="1" dirty="0" err="1" smtClean="0"/>
              <a:t>Kontruktivisme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aliran</a:t>
            </a:r>
            <a:r>
              <a:rPr lang="en-US" sz="2400" dirty="0" smtClean="0"/>
              <a:t> </a:t>
            </a:r>
            <a:r>
              <a:rPr lang="en-US" sz="2400" dirty="0" err="1" smtClean="0"/>
              <a:t>filfasat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menekankan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kontruksi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/>
              <a:t>.</a:t>
            </a:r>
            <a:endParaRPr lang="en-US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605" y="0"/>
            <a:ext cx="8229600" cy="676275"/>
          </a:xfrm>
        </p:spPr>
        <p:txBody>
          <a:bodyPr/>
          <a:lstStyle/>
          <a:p>
            <a:r>
              <a:rPr lang="en-US" sz="3200" b="1" u="sng"/>
              <a:t>Ciri-Ciri Pembelajaran Kontruktivisme</a:t>
            </a:r>
            <a:endParaRPr lang="en-US" sz="320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44675"/>
            <a:ext cx="8229600" cy="3298190"/>
          </a:xfrm>
        </p:spPr>
        <p:txBody>
          <a:bodyPr/>
          <a:lstStyle/>
          <a:p>
            <a:r>
              <a:rPr lang="en-US" sz="2400"/>
              <a:t>Pengetahuan dibangun berdasarkan pengalaman sebelumnya</a:t>
            </a:r>
            <a:endParaRPr lang="en-US" sz="2400"/>
          </a:p>
          <a:p>
            <a:r>
              <a:rPr lang="en-US" sz="2400"/>
              <a:t>Belajar adalah proses penafsiran tentang dunia</a:t>
            </a:r>
            <a:endParaRPr lang="en-US" sz="2400"/>
          </a:p>
          <a:p>
            <a:r>
              <a:rPr lang="en-US" sz="2400"/>
              <a:t>Belajar merupakan proses yang aktif</a:t>
            </a:r>
            <a:endParaRPr lang="en-US" sz="2400"/>
          </a:p>
          <a:p>
            <a:r>
              <a:rPr lang="en-US" sz="2400"/>
              <a:t>Pengetahuan tumbuh karena adanya perundingan (negoisasi)</a:t>
            </a:r>
            <a:endParaRPr lang="en-US" sz="240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2207</Words>
  <Application>WPS Presentation</Application>
  <PresentationFormat>On-screen Show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SimSun</vt:lpstr>
      <vt:lpstr>Wingdings</vt:lpstr>
      <vt:lpstr>Calibri</vt:lpstr>
      <vt:lpstr>Bahnschrift</vt:lpstr>
      <vt:lpstr>Microsoft YaHei</vt:lpstr>
      <vt:lpstr>Arial Unicode MS</vt:lpstr>
      <vt:lpstr>Office Theme</vt:lpstr>
      <vt:lpstr>HAKIKAT PENDIDIKAN</vt:lpstr>
      <vt:lpstr>Nama Anggota Kelompok 3:</vt:lpstr>
      <vt:lpstr>Pengertian Hakikat Pendidikan</vt:lpstr>
      <vt:lpstr>Pengertian Landasan Pendidikan</vt:lpstr>
      <vt:lpstr>Pengertian Pendidikan Menurut Para Ahli</vt:lpstr>
      <vt:lpstr>Fungsi Landasan</vt:lpstr>
      <vt:lpstr>Jenis-Jenis Landasan Pendidikan</vt:lpstr>
      <vt:lpstr>Pengertian Kontruktivisme</vt:lpstr>
      <vt:lpstr>Ciri-Ciri Pembelajaran Kontruktivisme</vt:lpstr>
      <vt:lpstr>Prinsip-Prinsip Kontruktivisme</vt:lpstr>
      <vt:lpstr>Pembelajaran Menurut Kontruktivisme</vt:lpstr>
      <vt:lpstr>Pengertian Pancasila</vt:lpstr>
      <vt:lpstr>Kebudayaan</vt:lpstr>
      <vt:lpstr>Terima Kasih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SAIFUDIN BAHARSYAH</dc:creator>
  <cp:lastModifiedBy>SAIFUDIN BAHARSYAH</cp:lastModifiedBy>
  <cp:revision>18</cp:revision>
  <dcterms:created xsi:type="dcterms:W3CDTF">2022-08-31T14:00:00Z</dcterms:created>
  <dcterms:modified xsi:type="dcterms:W3CDTF">2022-09-04T03:30:48Z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69F37B04484943C599781D4ED6A92ECC</vt:lpwstr>
  </property>
  <property fmtid="{D5CDD505-2E9C-101B-9397-08002B2CF9AE}" pid="3" name="KSOProductBuildVer">
    <vt:lpwstr>1033-11.2.0.11254</vt:lpwstr>
  </property>
</Properties>
</file>