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8"/>
  </p:notesMasterIdLst>
  <p:handoutMasterIdLst>
    <p:handoutMasterId r:id="rId39"/>
  </p:handoutMasterIdLst>
  <p:sldIdLst>
    <p:sldId id="256" r:id="rId3"/>
    <p:sldId id="258" r:id="rId4"/>
    <p:sldId id="259" r:id="rId5"/>
    <p:sldId id="260" r:id="rId6"/>
    <p:sldId id="267" r:id="rId7"/>
    <p:sldId id="261" r:id="rId8"/>
    <p:sldId id="306" r:id="rId9"/>
    <p:sldId id="271" r:id="rId10"/>
    <p:sldId id="330" r:id="rId11"/>
    <p:sldId id="327" r:id="rId12"/>
    <p:sldId id="328" r:id="rId13"/>
    <p:sldId id="329" r:id="rId14"/>
    <p:sldId id="322" r:id="rId15"/>
    <p:sldId id="331" r:id="rId16"/>
    <p:sldId id="332" r:id="rId17"/>
    <p:sldId id="333" r:id="rId18"/>
    <p:sldId id="334" r:id="rId19"/>
    <p:sldId id="262" r:id="rId20"/>
    <p:sldId id="310" r:id="rId21"/>
    <p:sldId id="311" r:id="rId22"/>
    <p:sldId id="314" r:id="rId23"/>
    <p:sldId id="315" r:id="rId24"/>
    <p:sldId id="263" r:id="rId25"/>
    <p:sldId id="316" r:id="rId26"/>
    <p:sldId id="317" r:id="rId27"/>
    <p:sldId id="318" r:id="rId28"/>
    <p:sldId id="319" r:id="rId29"/>
    <p:sldId id="320" r:id="rId30"/>
    <p:sldId id="321" r:id="rId31"/>
    <p:sldId id="323" r:id="rId32"/>
    <p:sldId id="324" r:id="rId33"/>
    <p:sldId id="325" r:id="rId34"/>
    <p:sldId id="326" r:id="rId35"/>
    <p:sldId id="308" r:id="rId36"/>
    <p:sldId id="282" r:id="rId37"/>
  </p:sldIdLst>
  <p:sldSz cx="9144000" cy="6858000" type="screen4x3"/>
  <p:notesSz cx="6858000" cy="9947275"/>
  <p:defaultTextStyle>
    <a:defPPr>
      <a:defRPr lang="id-ID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00CC"/>
    <a:srgbClr val="00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1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EEC7E6-5DD4-4898-82BE-5B9D9AFA9CA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d-ID"/>
        </a:p>
      </dgm:t>
    </dgm:pt>
    <dgm:pt modelId="{3E2D9072-7AAD-4FC9-B8BB-19012F30FD9E}">
      <dgm:prSet phldrT="[Text]" custT="1"/>
      <dgm:spPr>
        <a:xfrm>
          <a:off x="3795" y="2922815"/>
          <a:ext cx="2404318" cy="1202159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en-US" sz="28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Pakan</a:t>
          </a:r>
          <a:r>
            <a:rPr lang="en-US" sz="2800" b="1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en-US" sz="28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Ternak</a:t>
          </a:r>
          <a:endParaRPr lang="id-ID" sz="2800" b="1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BE93F92C-7D35-46A8-A0D2-7885EA05CC14}" type="parTrans" cxnId="{BAB5A2F6-ADC1-4112-B4F2-AE69FB025CF3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1114F94B-A4E8-4D9B-996B-118251920D86}" type="sibTrans" cxnId="{BAB5A2F6-ADC1-4112-B4F2-AE69FB025CF3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F07D98C3-30AE-45A9-82C4-5FB6DBDFF263}">
      <dgm:prSet phldrT="[Text]" custT="1"/>
      <dgm:spPr>
        <a:xfrm>
          <a:off x="3369840" y="1621265"/>
          <a:ext cx="2404318" cy="1202159"/>
        </a:xfrm>
        <a:prstGeom prst="roundRect">
          <a:avLst>
            <a:gd name="adj" fmla="val 10000"/>
          </a:avLst>
        </a:prstGeom>
        <a:solidFill>
          <a:srgbClr val="AAE2CA"/>
        </a:solidFill>
        <a:ln w="3810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en-US" sz="28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Hijauan</a:t>
          </a:r>
          <a:endParaRPr lang="id-ID" sz="2800" b="1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F0A4570C-593B-4591-99D2-D17C5BC1314B}" type="parTrans" cxnId="{94D8A485-F4DC-47AA-B591-77146C3B62B8}">
      <dgm:prSet custT="1"/>
      <dgm:spPr>
        <a:xfrm rot="18387661">
          <a:off x="2079818" y="2857343"/>
          <a:ext cx="1618318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618318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gm:spPr>
      <dgm:t>
        <a:bodyPr/>
        <a:lstStyle/>
        <a:p>
          <a:endParaRPr lang="id-ID" sz="3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F3D47820-98E0-4367-A88F-778B3B3A0C88}" type="sibTrans" cxnId="{94D8A485-F4DC-47AA-B591-77146C3B62B8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5DD5137F-E658-441B-9289-ACD299344D5D}">
      <dgm:prSet phldrT="[Text]" custT="1"/>
      <dgm:spPr>
        <a:xfrm>
          <a:off x="6735886" y="429282"/>
          <a:ext cx="2404318" cy="805530"/>
        </a:xfrm>
        <a:prstGeom prst="roundRect">
          <a:avLst>
            <a:gd name="adj" fmla="val 10000"/>
          </a:avLst>
        </a:prstGeom>
        <a:solidFill>
          <a:srgbClr val="AAE2CA"/>
        </a:solidFill>
        <a:ln w="3810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en-US" sz="24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Rumput</a:t>
          </a:r>
          <a:endParaRPr lang="id-ID" sz="2400" b="1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3EADBFD1-1C64-4E03-9323-4075C29F907E}" type="parTrans" cxnId="{426DC58E-6BCE-4D00-83A2-8CE4BF270392}">
      <dgm:prSet custT="1"/>
      <dgm:spPr>
        <a:xfrm rot="18280395">
          <a:off x="5409764" y="1511419"/>
          <a:ext cx="1690516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690516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gm:spPr>
      <dgm:t>
        <a:bodyPr/>
        <a:lstStyle/>
        <a:p>
          <a:endParaRPr lang="id-ID" sz="3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D005AB90-A877-4B9F-A611-6A86D8476964}" type="sibTrans" cxnId="{426DC58E-6BCE-4D00-83A2-8CE4BF270392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8CA0854C-93B7-4CA2-B4B5-9A76B0CEBB98}">
      <dgm:prSet phldrT="[Text]" custT="1"/>
      <dgm:spPr>
        <a:xfrm>
          <a:off x="6739681" y="1496078"/>
          <a:ext cx="2404318" cy="740241"/>
        </a:xfrm>
        <a:prstGeom prst="roundRect">
          <a:avLst>
            <a:gd name="adj" fmla="val 10000"/>
          </a:avLst>
        </a:prstGeom>
        <a:solidFill>
          <a:srgbClr val="AAE2CA"/>
        </a:solidFill>
        <a:ln w="3810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en-US" sz="24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Legum</a:t>
          </a:r>
          <a:r>
            <a:rPr lang="id-ID" sz="2400" b="1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inosa</a:t>
          </a:r>
        </a:p>
      </dgm:t>
    </dgm:pt>
    <dgm:pt modelId="{75743028-471A-4D35-AD1C-ED49A0239B8D}" type="parTrans" cxnId="{F04483DD-42B2-4752-8389-E5764A5B8639}">
      <dgm:prSet custT="1"/>
      <dgm:spPr>
        <a:xfrm rot="20385170">
          <a:off x="5742363" y="2028495"/>
          <a:ext cx="1029112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029112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gm:spPr>
      <dgm:t>
        <a:bodyPr/>
        <a:lstStyle/>
        <a:p>
          <a:endParaRPr lang="id-ID" sz="3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EE575C2C-B620-415E-8B46-CDD9C9408D5C}" type="sibTrans" cxnId="{F04483DD-42B2-4752-8389-E5764A5B8639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CFF6AFFC-57B6-44F9-922C-1ED0F4768349}">
      <dgm:prSet phldrT="[Text]" custT="1"/>
      <dgm:spPr>
        <a:xfrm>
          <a:off x="3369840" y="4512836"/>
          <a:ext cx="2404318" cy="1202159"/>
        </a:xfrm>
        <a:prstGeom prst="roundRect">
          <a:avLst>
            <a:gd name="adj" fmla="val 10000"/>
          </a:avLst>
        </a:prstGeom>
        <a:solidFill>
          <a:srgbClr val="FFFFCA">
            <a:lumMod val="50000"/>
          </a:srgbClr>
        </a:solidFill>
        <a:ln w="3810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en-US" sz="26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Konsentrat</a:t>
          </a:r>
          <a:endParaRPr lang="id-ID" sz="2600" b="1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DCF32428-07EC-4CAE-A865-6C8DCDFF763E}" type="parTrans" cxnId="{C0B93F80-F7D1-4761-A629-FA122B49C70B}">
      <dgm:prSet custT="1"/>
      <dgm:spPr>
        <a:xfrm rot="3529936">
          <a:off x="1959853" y="4303129"/>
          <a:ext cx="1858248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858248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gm:spPr>
      <dgm:t>
        <a:bodyPr/>
        <a:lstStyle/>
        <a:p>
          <a:endParaRPr lang="id-ID" sz="3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6125313B-D364-457F-98FE-A47A5F6D28E1}" type="sibTrans" cxnId="{C0B93F80-F7D1-4761-A629-FA122B49C70B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662FCA50-7FB6-4748-84FA-7031FAB4A17C}">
      <dgm:prSet phldrT="[Text]" custT="1"/>
      <dgm:spPr>
        <a:xfrm>
          <a:off x="6739681" y="4279509"/>
          <a:ext cx="2404318" cy="978293"/>
        </a:xfrm>
        <a:prstGeom prst="roundRect">
          <a:avLst>
            <a:gd name="adj" fmla="val 10000"/>
          </a:avLst>
        </a:prstGeom>
        <a:solidFill>
          <a:srgbClr val="FFFFCA">
            <a:lumMod val="50000"/>
          </a:srgbClr>
        </a:solidFill>
        <a:ln w="3810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en-US" sz="24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Biji-bijian</a:t>
          </a:r>
          <a:endParaRPr lang="id-ID" sz="2800" b="1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5BCB6BAD-2263-44FC-89A8-71F540B098AE}" type="parTrans" cxnId="{CB676FBE-0515-41FD-87FE-7735DBAA70A2}">
      <dgm:prSet custT="1"/>
      <dgm:spPr>
        <a:xfrm rot="20419411">
          <a:off x="5744222" y="4925509"/>
          <a:ext cx="1025396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025396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gm:spPr>
      <dgm:t>
        <a:bodyPr/>
        <a:lstStyle/>
        <a:p>
          <a:endParaRPr lang="id-ID" sz="3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472D3E41-735D-4A93-A460-038D54C063DC}" type="sibTrans" cxnId="{CB676FBE-0515-41FD-87FE-7735DBAA70A2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72012995-A18E-473C-A17B-AC6B1B502961}">
      <dgm:prSet custT="1"/>
      <dgm:spPr>
        <a:xfrm>
          <a:off x="6735886" y="2486681"/>
          <a:ext cx="2404318" cy="755845"/>
        </a:xfrm>
        <a:prstGeom prst="roundRect">
          <a:avLst>
            <a:gd name="adj" fmla="val 10000"/>
          </a:avLst>
        </a:prstGeom>
        <a:solidFill>
          <a:srgbClr val="AAE2CA"/>
        </a:solidFill>
        <a:ln w="3810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en-US" sz="24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Hijauan</a:t>
          </a:r>
          <a:r>
            <a:rPr lang="en-US" sz="2400" b="1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 lain</a:t>
          </a:r>
          <a:endParaRPr lang="id-ID" sz="2400" b="1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ABEDFBBA-DBD2-48B2-B6C5-219D7BBFBEB1}" type="parTrans" cxnId="{9A5D1C47-F954-4C8D-8146-F05F6162CC08}">
      <dgm:prSet custT="1"/>
      <dgm:spPr>
        <a:xfrm rot="2024145">
          <a:off x="5676789" y="2527698"/>
          <a:ext cx="1156467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156467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gm:spPr>
      <dgm:t>
        <a:bodyPr/>
        <a:lstStyle/>
        <a:p>
          <a:endParaRPr lang="id-ID" sz="3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A2C8F438-F3AF-42AD-8743-7AC9A1344A0C}" type="sibTrans" cxnId="{9A5D1C47-F954-4C8D-8146-F05F6162CC08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8C97CE86-6487-4C3F-926B-727E075CF167}">
      <dgm:prSet custT="1"/>
      <dgm:spPr>
        <a:xfrm>
          <a:off x="6735886" y="5528528"/>
          <a:ext cx="2404318" cy="1024672"/>
        </a:xfrm>
        <a:prstGeom prst="roundRect">
          <a:avLst>
            <a:gd name="adj" fmla="val 10000"/>
          </a:avLst>
        </a:prstGeom>
        <a:solidFill>
          <a:srgbClr val="FFFFCA">
            <a:lumMod val="50000"/>
          </a:srgbClr>
        </a:solidFill>
        <a:ln w="38100" cap="flat" cmpd="sng" algn="ctr">
          <a:solidFill>
            <a:srgbClr val="FF0000"/>
          </a:solidFill>
          <a:prstDash val="solid"/>
        </a:ln>
        <a:effectLst/>
      </dgm:spPr>
      <dgm:t>
        <a:bodyPr/>
        <a:lstStyle/>
        <a:p>
          <a:r>
            <a:rPr lang="en-US" sz="22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Limbah</a:t>
          </a:r>
          <a:r>
            <a:rPr lang="en-US" sz="2200" b="1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id-ID" sz="2200" b="1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A</a:t>
          </a:r>
          <a:r>
            <a:rPr lang="en-US" sz="2200" b="1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groindustri</a:t>
          </a:r>
          <a:endParaRPr lang="id-ID" sz="2200" b="1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1D401F1F-886E-405A-B981-F358F415D5DB}" type="parTrans" cxnId="{2DFD7E69-ED0D-425B-BD30-18FFAEB048DE}">
      <dgm:prSet custT="1"/>
      <dgm:spPr>
        <a:xfrm rot="2636704">
          <a:off x="5587161" y="5561614"/>
          <a:ext cx="1335722" cy="31552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335722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gm:spPr>
      <dgm:t>
        <a:bodyPr/>
        <a:lstStyle/>
        <a:p>
          <a:endParaRPr lang="id-ID" sz="3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gm:t>
    </dgm:pt>
    <dgm:pt modelId="{224B8BE5-1225-4C55-A84C-BB92A0C6B2EC}" type="sibTrans" cxnId="{2DFD7E69-ED0D-425B-BD30-18FFAEB048DE}">
      <dgm:prSet/>
      <dgm:spPr/>
      <dgm:t>
        <a:bodyPr/>
        <a:lstStyle/>
        <a:p>
          <a:endParaRPr lang="id-ID" sz="1400">
            <a:solidFill>
              <a:srgbClr val="000066"/>
            </a:solidFill>
            <a:latin typeface="Cambria" pitchFamily="18" charset="0"/>
          </a:endParaRPr>
        </a:p>
      </dgm:t>
    </dgm:pt>
    <dgm:pt modelId="{7A6A4A81-8660-432D-BF7B-C92D4CD6F745}" type="pres">
      <dgm:prSet presAssocID="{F4EEC7E6-5DD4-4898-82BE-5B9D9AFA9CA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9B61D09-03B5-4AE7-B38E-FE0DD171726A}" type="pres">
      <dgm:prSet presAssocID="{3E2D9072-7AAD-4FC9-B8BB-19012F30FD9E}" presName="root1" presStyleCnt="0"/>
      <dgm:spPr/>
    </dgm:pt>
    <dgm:pt modelId="{C9C59535-E009-4622-B6DD-0E5C06089CD4}" type="pres">
      <dgm:prSet presAssocID="{3E2D9072-7AAD-4FC9-B8BB-19012F30FD9E}" presName="LevelOneTextNode" presStyleLbl="node0" presStyleIdx="0" presStyleCnt="1" custLinFactNeighborY="-2067">
        <dgm:presLayoutVars>
          <dgm:chPref val="3"/>
        </dgm:presLayoutVars>
      </dgm:prSet>
      <dgm:spPr/>
    </dgm:pt>
    <dgm:pt modelId="{96EEA20E-D353-4060-AC27-835172B024F6}" type="pres">
      <dgm:prSet presAssocID="{3E2D9072-7AAD-4FC9-B8BB-19012F30FD9E}" presName="level2hierChild" presStyleCnt="0"/>
      <dgm:spPr/>
    </dgm:pt>
    <dgm:pt modelId="{713F0603-DF63-4477-92DF-6613DC898F55}" type="pres">
      <dgm:prSet presAssocID="{F0A4570C-593B-4591-99D2-D17C5BC1314B}" presName="conn2-1" presStyleLbl="parChTrans1D2" presStyleIdx="0" presStyleCnt="2"/>
      <dgm:spPr/>
    </dgm:pt>
    <dgm:pt modelId="{D38D8499-73B5-42DB-8C19-1660EB34E70C}" type="pres">
      <dgm:prSet presAssocID="{F0A4570C-593B-4591-99D2-D17C5BC1314B}" presName="connTx" presStyleLbl="parChTrans1D2" presStyleIdx="0" presStyleCnt="2"/>
      <dgm:spPr/>
    </dgm:pt>
    <dgm:pt modelId="{9AAB12E5-F9A3-40A8-8F2D-A9A9F28B1AE4}" type="pres">
      <dgm:prSet presAssocID="{F07D98C3-30AE-45A9-82C4-5FB6DBDFF263}" presName="root2" presStyleCnt="0"/>
      <dgm:spPr/>
    </dgm:pt>
    <dgm:pt modelId="{8B099D8E-8A47-4695-A0E5-33065193F4F4}" type="pres">
      <dgm:prSet presAssocID="{F07D98C3-30AE-45A9-82C4-5FB6DBDFF263}" presName="LevelTwoTextNode" presStyleLbl="node2" presStyleIdx="0" presStyleCnt="2" custLinFactNeighborY="-2067">
        <dgm:presLayoutVars>
          <dgm:chPref val="3"/>
        </dgm:presLayoutVars>
      </dgm:prSet>
      <dgm:spPr/>
    </dgm:pt>
    <dgm:pt modelId="{31012424-C00F-419A-A9D8-E4E5A602554C}" type="pres">
      <dgm:prSet presAssocID="{F07D98C3-30AE-45A9-82C4-5FB6DBDFF263}" presName="level3hierChild" presStyleCnt="0"/>
      <dgm:spPr/>
    </dgm:pt>
    <dgm:pt modelId="{DFBC0B00-35A1-4CA0-B35B-BF837718EE9C}" type="pres">
      <dgm:prSet presAssocID="{3EADBFD1-1C64-4E03-9323-4075C29F907E}" presName="conn2-1" presStyleLbl="parChTrans1D3" presStyleIdx="0" presStyleCnt="5"/>
      <dgm:spPr/>
    </dgm:pt>
    <dgm:pt modelId="{474845A1-5B40-49A8-86FC-1937B55C395C}" type="pres">
      <dgm:prSet presAssocID="{3EADBFD1-1C64-4E03-9323-4075C29F907E}" presName="connTx" presStyleLbl="parChTrans1D3" presStyleIdx="0" presStyleCnt="5"/>
      <dgm:spPr/>
    </dgm:pt>
    <dgm:pt modelId="{60331A0D-C43B-48BF-A06B-5FC7D5B9F47B}" type="pres">
      <dgm:prSet presAssocID="{5DD5137F-E658-441B-9289-ACD299344D5D}" presName="root2" presStyleCnt="0"/>
      <dgm:spPr/>
    </dgm:pt>
    <dgm:pt modelId="{D8B1D3AA-F04C-40A7-8ABB-4EB3B143826D}" type="pres">
      <dgm:prSet presAssocID="{5DD5137F-E658-441B-9289-ACD299344D5D}" presName="LevelTwoTextNode" presStyleLbl="node3" presStyleIdx="0" presStyleCnt="5" custScaleY="67007" custLinFactNeighborY="-12984">
        <dgm:presLayoutVars>
          <dgm:chPref val="3"/>
        </dgm:presLayoutVars>
      </dgm:prSet>
      <dgm:spPr/>
    </dgm:pt>
    <dgm:pt modelId="{F89E85EA-CE67-47E1-8E88-4C6192F02B25}" type="pres">
      <dgm:prSet presAssocID="{5DD5137F-E658-441B-9289-ACD299344D5D}" presName="level3hierChild" presStyleCnt="0"/>
      <dgm:spPr/>
    </dgm:pt>
    <dgm:pt modelId="{35BE9236-DEB7-4E46-A47A-A52782E7D892}" type="pres">
      <dgm:prSet presAssocID="{75743028-471A-4D35-AD1C-ED49A0239B8D}" presName="conn2-1" presStyleLbl="parChTrans1D3" presStyleIdx="1" presStyleCnt="5"/>
      <dgm:spPr/>
    </dgm:pt>
    <dgm:pt modelId="{9100F519-C222-4950-9E09-2CBC82FB9087}" type="pres">
      <dgm:prSet presAssocID="{75743028-471A-4D35-AD1C-ED49A0239B8D}" presName="connTx" presStyleLbl="parChTrans1D3" presStyleIdx="1" presStyleCnt="5"/>
      <dgm:spPr/>
    </dgm:pt>
    <dgm:pt modelId="{86A579CC-07DB-4137-BF77-A1221A57E89C}" type="pres">
      <dgm:prSet presAssocID="{8CA0854C-93B7-4CA2-B4B5-9A76B0CEBB98}" presName="root2" presStyleCnt="0"/>
      <dgm:spPr/>
    </dgm:pt>
    <dgm:pt modelId="{45A9E419-610B-4521-9F37-A92EE6E340BC}" type="pres">
      <dgm:prSet presAssocID="{8CA0854C-93B7-4CA2-B4B5-9A76B0CEBB98}" presName="LevelTwoTextNode" presStyleLbl="node3" presStyleIdx="1" presStyleCnt="5" custScaleY="61576" custLinFactNeighborX="89" custLinFactNeighborY="-13177">
        <dgm:presLayoutVars>
          <dgm:chPref val="3"/>
        </dgm:presLayoutVars>
      </dgm:prSet>
      <dgm:spPr/>
    </dgm:pt>
    <dgm:pt modelId="{440EDB7B-38E3-4593-9512-8B9A1C29F977}" type="pres">
      <dgm:prSet presAssocID="{8CA0854C-93B7-4CA2-B4B5-9A76B0CEBB98}" presName="level3hierChild" presStyleCnt="0"/>
      <dgm:spPr/>
    </dgm:pt>
    <dgm:pt modelId="{F94C56AC-D104-4290-A8A1-6158F75A1E56}" type="pres">
      <dgm:prSet presAssocID="{ABEDFBBA-DBD2-48B2-B6C5-219D7BBFBEB1}" presName="conn2-1" presStyleLbl="parChTrans1D3" presStyleIdx="2" presStyleCnt="5"/>
      <dgm:spPr/>
    </dgm:pt>
    <dgm:pt modelId="{A4665923-5EEC-45C2-95E6-507754DC1A88}" type="pres">
      <dgm:prSet presAssocID="{ABEDFBBA-DBD2-48B2-B6C5-219D7BBFBEB1}" presName="connTx" presStyleLbl="parChTrans1D3" presStyleIdx="2" presStyleCnt="5"/>
      <dgm:spPr/>
    </dgm:pt>
    <dgm:pt modelId="{A53DF01F-7417-4057-8AC6-7DB7CB1F5918}" type="pres">
      <dgm:prSet presAssocID="{72012995-A18E-473C-A17B-AC6B1B502961}" presName="root2" presStyleCnt="0"/>
      <dgm:spPr/>
    </dgm:pt>
    <dgm:pt modelId="{50DB1E0C-52DC-464E-94B6-288242F36C82}" type="pres">
      <dgm:prSet presAssocID="{72012995-A18E-473C-A17B-AC6B1B502961}" presName="LevelTwoTextNode" presStyleLbl="node3" presStyleIdx="2" presStyleCnt="5" custScaleY="62874" custLinFactNeighborY="-14669">
        <dgm:presLayoutVars>
          <dgm:chPref val="3"/>
        </dgm:presLayoutVars>
      </dgm:prSet>
      <dgm:spPr/>
    </dgm:pt>
    <dgm:pt modelId="{2D4E5E12-B6C7-4756-8AFA-B85D1D6ADC37}" type="pres">
      <dgm:prSet presAssocID="{72012995-A18E-473C-A17B-AC6B1B502961}" presName="level3hierChild" presStyleCnt="0"/>
      <dgm:spPr/>
    </dgm:pt>
    <dgm:pt modelId="{5B37B263-5B70-4E88-AC2A-1FD70271A457}" type="pres">
      <dgm:prSet presAssocID="{DCF32428-07EC-4CAE-A865-6C8DCDFF763E}" presName="conn2-1" presStyleLbl="parChTrans1D2" presStyleIdx="1" presStyleCnt="2"/>
      <dgm:spPr/>
    </dgm:pt>
    <dgm:pt modelId="{C1E3C9B9-5981-41FE-AE0F-FA869F336DCE}" type="pres">
      <dgm:prSet presAssocID="{DCF32428-07EC-4CAE-A865-6C8DCDFF763E}" presName="connTx" presStyleLbl="parChTrans1D2" presStyleIdx="1" presStyleCnt="2"/>
      <dgm:spPr/>
    </dgm:pt>
    <dgm:pt modelId="{92E0EB3E-FF78-4297-B317-36736A4B9C35}" type="pres">
      <dgm:prSet presAssocID="{CFF6AFFC-57B6-44F9-922C-1ED0F4768349}" presName="root2" presStyleCnt="0"/>
      <dgm:spPr/>
    </dgm:pt>
    <dgm:pt modelId="{073A802C-AEF0-4FD6-9ED4-227E8F20981F}" type="pres">
      <dgm:prSet presAssocID="{CFF6AFFC-57B6-44F9-922C-1ED0F4768349}" presName="LevelTwoTextNode" presStyleLbl="node2" presStyleIdx="1" presStyleCnt="2" custLinFactNeighborY="21929">
        <dgm:presLayoutVars>
          <dgm:chPref val="3"/>
        </dgm:presLayoutVars>
      </dgm:prSet>
      <dgm:spPr/>
    </dgm:pt>
    <dgm:pt modelId="{E8A63B97-172A-434A-A4E5-B7C1ACFDE5F4}" type="pres">
      <dgm:prSet presAssocID="{CFF6AFFC-57B6-44F9-922C-1ED0F4768349}" presName="level3hierChild" presStyleCnt="0"/>
      <dgm:spPr/>
    </dgm:pt>
    <dgm:pt modelId="{F7878D5A-D58E-4A6B-8B53-D804DEF7383D}" type="pres">
      <dgm:prSet presAssocID="{5BCB6BAD-2263-44FC-89A8-71F540B098AE}" presName="conn2-1" presStyleLbl="parChTrans1D3" presStyleIdx="3" presStyleCnt="5"/>
      <dgm:spPr/>
    </dgm:pt>
    <dgm:pt modelId="{72CC4B88-B322-4EE3-AC70-A3500F3FA7B4}" type="pres">
      <dgm:prSet presAssocID="{5BCB6BAD-2263-44FC-89A8-71F540B098AE}" presName="connTx" presStyleLbl="parChTrans1D3" presStyleIdx="3" presStyleCnt="5"/>
      <dgm:spPr/>
    </dgm:pt>
    <dgm:pt modelId="{CD9AA2C2-A674-4679-A3BD-6EC23DE95F26}" type="pres">
      <dgm:prSet presAssocID="{662FCA50-7FB6-4748-84FA-7031FAB4A17C}" presName="root2" presStyleCnt="0"/>
      <dgm:spPr/>
    </dgm:pt>
    <dgm:pt modelId="{4586CA4E-252D-4656-9951-1B71E4625EF5}" type="pres">
      <dgm:prSet presAssocID="{662FCA50-7FB6-4748-84FA-7031FAB4A17C}" presName="LevelTwoTextNode" presStyleLbl="node3" presStyleIdx="3" presStyleCnt="5" custScaleY="69940" custLinFactNeighborX="157" custLinFactNeighborY="11494">
        <dgm:presLayoutVars>
          <dgm:chPref val="3"/>
        </dgm:presLayoutVars>
      </dgm:prSet>
      <dgm:spPr/>
    </dgm:pt>
    <dgm:pt modelId="{933845B6-75E1-409C-96CE-25C0745A1129}" type="pres">
      <dgm:prSet presAssocID="{662FCA50-7FB6-4748-84FA-7031FAB4A17C}" presName="level3hierChild" presStyleCnt="0"/>
      <dgm:spPr/>
    </dgm:pt>
    <dgm:pt modelId="{DE5D4CE8-6683-497D-9626-DE39096EF910}" type="pres">
      <dgm:prSet presAssocID="{1D401F1F-886E-405A-B981-F358F415D5DB}" presName="conn2-1" presStyleLbl="parChTrans1D3" presStyleIdx="4" presStyleCnt="5"/>
      <dgm:spPr/>
    </dgm:pt>
    <dgm:pt modelId="{E7EA5A6C-DBB4-4A9E-9DA5-5D1B442800D7}" type="pres">
      <dgm:prSet presAssocID="{1D401F1F-886E-405A-B981-F358F415D5DB}" presName="connTx" presStyleLbl="parChTrans1D3" presStyleIdx="4" presStyleCnt="5"/>
      <dgm:spPr/>
    </dgm:pt>
    <dgm:pt modelId="{74546516-EF4F-4F7C-BC0B-5CD13AA04E05}" type="pres">
      <dgm:prSet presAssocID="{8C97CE86-6487-4C3F-926B-727E075CF167}" presName="root2" presStyleCnt="0"/>
      <dgm:spPr/>
    </dgm:pt>
    <dgm:pt modelId="{C66FD4D6-24D9-4DB6-8DAA-BB86D1EA8A61}" type="pres">
      <dgm:prSet presAssocID="{8C97CE86-6487-4C3F-926B-727E075CF167}" presName="LevelTwoTextNode" presStyleLbl="node3" presStyleIdx="4" presStyleCnt="5" custScaleY="71348" custLinFactNeighborY="50847">
        <dgm:presLayoutVars>
          <dgm:chPref val="3"/>
        </dgm:presLayoutVars>
      </dgm:prSet>
      <dgm:spPr/>
    </dgm:pt>
    <dgm:pt modelId="{36BBC716-D4F6-436F-ACC1-A8CE1A4C5391}" type="pres">
      <dgm:prSet presAssocID="{8C97CE86-6487-4C3F-926B-727E075CF167}" presName="level3hierChild" presStyleCnt="0"/>
      <dgm:spPr/>
    </dgm:pt>
  </dgm:ptLst>
  <dgm:cxnLst>
    <dgm:cxn modelId="{5EC3E90B-8E51-434F-B225-127F5BF40CD7}" type="presOf" srcId="{8CA0854C-93B7-4CA2-B4B5-9A76B0CEBB98}" destId="{45A9E419-610B-4521-9F37-A92EE6E340BC}" srcOrd="0" destOrd="0" presId="urn:microsoft.com/office/officeart/2005/8/layout/hierarchy2"/>
    <dgm:cxn modelId="{7B6D6319-8BE1-4AD7-8963-4B7BC1D3548D}" type="presOf" srcId="{F4EEC7E6-5DD4-4898-82BE-5B9D9AFA9CAE}" destId="{7A6A4A81-8660-432D-BF7B-C92D4CD6F745}" srcOrd="0" destOrd="0" presId="urn:microsoft.com/office/officeart/2005/8/layout/hierarchy2"/>
    <dgm:cxn modelId="{2943211E-3F6F-45DF-8919-5C84DFACF8A5}" type="presOf" srcId="{F0A4570C-593B-4591-99D2-D17C5BC1314B}" destId="{713F0603-DF63-4477-92DF-6613DC898F55}" srcOrd="0" destOrd="0" presId="urn:microsoft.com/office/officeart/2005/8/layout/hierarchy2"/>
    <dgm:cxn modelId="{E1CB4730-11B8-4F15-BCD8-220E959B7D97}" type="presOf" srcId="{1D401F1F-886E-405A-B981-F358F415D5DB}" destId="{E7EA5A6C-DBB4-4A9E-9DA5-5D1B442800D7}" srcOrd="1" destOrd="0" presId="urn:microsoft.com/office/officeart/2005/8/layout/hierarchy2"/>
    <dgm:cxn modelId="{CD807632-ED96-469F-8DE7-7768F57614B2}" type="presOf" srcId="{5BCB6BAD-2263-44FC-89A8-71F540B098AE}" destId="{72CC4B88-B322-4EE3-AC70-A3500F3FA7B4}" srcOrd="1" destOrd="0" presId="urn:microsoft.com/office/officeart/2005/8/layout/hierarchy2"/>
    <dgm:cxn modelId="{10382A36-548C-40FA-8091-09DE3FD4E2C3}" type="presOf" srcId="{ABEDFBBA-DBD2-48B2-B6C5-219D7BBFBEB1}" destId="{F94C56AC-D104-4290-A8A1-6158F75A1E56}" srcOrd="0" destOrd="0" presId="urn:microsoft.com/office/officeart/2005/8/layout/hierarchy2"/>
    <dgm:cxn modelId="{385B3F43-4B55-4613-8E40-0E7EE11859A2}" type="presOf" srcId="{75743028-471A-4D35-AD1C-ED49A0239B8D}" destId="{9100F519-C222-4950-9E09-2CBC82FB9087}" srcOrd="1" destOrd="0" presId="urn:microsoft.com/office/officeart/2005/8/layout/hierarchy2"/>
    <dgm:cxn modelId="{293B4265-B40C-4E1E-BD46-7EEE8D20DE61}" type="presOf" srcId="{3EADBFD1-1C64-4E03-9323-4075C29F907E}" destId="{DFBC0B00-35A1-4CA0-B35B-BF837718EE9C}" srcOrd="0" destOrd="0" presId="urn:microsoft.com/office/officeart/2005/8/layout/hierarchy2"/>
    <dgm:cxn modelId="{FDFA5546-56F1-4F50-B175-083A2CE510D8}" type="presOf" srcId="{F07D98C3-30AE-45A9-82C4-5FB6DBDFF263}" destId="{8B099D8E-8A47-4695-A0E5-33065193F4F4}" srcOrd="0" destOrd="0" presId="urn:microsoft.com/office/officeart/2005/8/layout/hierarchy2"/>
    <dgm:cxn modelId="{9A5D1C47-F954-4C8D-8146-F05F6162CC08}" srcId="{F07D98C3-30AE-45A9-82C4-5FB6DBDFF263}" destId="{72012995-A18E-473C-A17B-AC6B1B502961}" srcOrd="2" destOrd="0" parTransId="{ABEDFBBA-DBD2-48B2-B6C5-219D7BBFBEB1}" sibTransId="{A2C8F438-F3AF-42AD-8743-7AC9A1344A0C}"/>
    <dgm:cxn modelId="{3F5D5D49-9C66-4ADE-827A-05A31D661D06}" type="presOf" srcId="{DCF32428-07EC-4CAE-A865-6C8DCDFF763E}" destId="{5B37B263-5B70-4E88-AC2A-1FD70271A457}" srcOrd="0" destOrd="0" presId="urn:microsoft.com/office/officeart/2005/8/layout/hierarchy2"/>
    <dgm:cxn modelId="{2DFD7E69-ED0D-425B-BD30-18FFAEB048DE}" srcId="{CFF6AFFC-57B6-44F9-922C-1ED0F4768349}" destId="{8C97CE86-6487-4C3F-926B-727E075CF167}" srcOrd="1" destOrd="0" parTransId="{1D401F1F-886E-405A-B981-F358F415D5DB}" sibTransId="{224B8BE5-1225-4C55-A84C-BB92A0C6B2EC}"/>
    <dgm:cxn modelId="{E25A1D71-BE95-4422-B688-DC4C35D7B7A0}" type="presOf" srcId="{75743028-471A-4D35-AD1C-ED49A0239B8D}" destId="{35BE9236-DEB7-4E46-A47A-A52782E7D892}" srcOrd="0" destOrd="0" presId="urn:microsoft.com/office/officeart/2005/8/layout/hierarchy2"/>
    <dgm:cxn modelId="{D48F3456-C7C7-4987-B870-E04FB5C8931F}" type="presOf" srcId="{72012995-A18E-473C-A17B-AC6B1B502961}" destId="{50DB1E0C-52DC-464E-94B6-288242F36C82}" srcOrd="0" destOrd="0" presId="urn:microsoft.com/office/officeart/2005/8/layout/hierarchy2"/>
    <dgm:cxn modelId="{32A07057-2C53-454A-AED5-E6EBF3FC9085}" type="presOf" srcId="{ABEDFBBA-DBD2-48B2-B6C5-219D7BBFBEB1}" destId="{A4665923-5EEC-45C2-95E6-507754DC1A88}" srcOrd="1" destOrd="0" presId="urn:microsoft.com/office/officeart/2005/8/layout/hierarchy2"/>
    <dgm:cxn modelId="{C0B93F80-F7D1-4761-A629-FA122B49C70B}" srcId="{3E2D9072-7AAD-4FC9-B8BB-19012F30FD9E}" destId="{CFF6AFFC-57B6-44F9-922C-1ED0F4768349}" srcOrd="1" destOrd="0" parTransId="{DCF32428-07EC-4CAE-A865-6C8DCDFF763E}" sibTransId="{6125313B-D364-457F-98FE-A47A5F6D28E1}"/>
    <dgm:cxn modelId="{94D8A485-F4DC-47AA-B591-77146C3B62B8}" srcId="{3E2D9072-7AAD-4FC9-B8BB-19012F30FD9E}" destId="{F07D98C3-30AE-45A9-82C4-5FB6DBDFF263}" srcOrd="0" destOrd="0" parTransId="{F0A4570C-593B-4591-99D2-D17C5BC1314B}" sibTransId="{F3D47820-98E0-4367-A88F-778B3B3A0C88}"/>
    <dgm:cxn modelId="{929AFC8A-F4EA-4C3B-9568-1C2ABF49F4D5}" type="presOf" srcId="{662FCA50-7FB6-4748-84FA-7031FAB4A17C}" destId="{4586CA4E-252D-4656-9951-1B71E4625EF5}" srcOrd="0" destOrd="0" presId="urn:microsoft.com/office/officeart/2005/8/layout/hierarchy2"/>
    <dgm:cxn modelId="{426DC58E-6BCE-4D00-83A2-8CE4BF270392}" srcId="{F07D98C3-30AE-45A9-82C4-5FB6DBDFF263}" destId="{5DD5137F-E658-441B-9289-ACD299344D5D}" srcOrd="0" destOrd="0" parTransId="{3EADBFD1-1C64-4E03-9323-4075C29F907E}" sibTransId="{D005AB90-A877-4B9F-A611-6A86D8476964}"/>
    <dgm:cxn modelId="{894B369C-5DB8-4A48-A301-E15A50BBF258}" type="presOf" srcId="{3E2D9072-7AAD-4FC9-B8BB-19012F30FD9E}" destId="{C9C59535-E009-4622-B6DD-0E5C06089CD4}" srcOrd="0" destOrd="0" presId="urn:microsoft.com/office/officeart/2005/8/layout/hierarchy2"/>
    <dgm:cxn modelId="{894D27AC-D504-45E0-A675-5EA2C8AB37E1}" type="presOf" srcId="{CFF6AFFC-57B6-44F9-922C-1ED0F4768349}" destId="{073A802C-AEF0-4FD6-9ED4-227E8F20981F}" srcOrd="0" destOrd="0" presId="urn:microsoft.com/office/officeart/2005/8/layout/hierarchy2"/>
    <dgm:cxn modelId="{502EEDBB-0308-47AA-9A06-79D1A2116A59}" type="presOf" srcId="{5DD5137F-E658-441B-9289-ACD299344D5D}" destId="{D8B1D3AA-F04C-40A7-8ABB-4EB3B143826D}" srcOrd="0" destOrd="0" presId="urn:microsoft.com/office/officeart/2005/8/layout/hierarchy2"/>
    <dgm:cxn modelId="{CB676FBE-0515-41FD-87FE-7735DBAA70A2}" srcId="{CFF6AFFC-57B6-44F9-922C-1ED0F4768349}" destId="{662FCA50-7FB6-4748-84FA-7031FAB4A17C}" srcOrd="0" destOrd="0" parTransId="{5BCB6BAD-2263-44FC-89A8-71F540B098AE}" sibTransId="{472D3E41-735D-4A93-A460-038D54C063DC}"/>
    <dgm:cxn modelId="{C62F9ACE-C58A-44FC-BCF9-6ABB4A8D2247}" type="presOf" srcId="{8C97CE86-6487-4C3F-926B-727E075CF167}" destId="{C66FD4D6-24D9-4DB6-8DAA-BB86D1EA8A61}" srcOrd="0" destOrd="0" presId="urn:microsoft.com/office/officeart/2005/8/layout/hierarchy2"/>
    <dgm:cxn modelId="{70AA0DD5-8D8E-4F18-8CF3-2A472762A7A2}" type="presOf" srcId="{F0A4570C-593B-4591-99D2-D17C5BC1314B}" destId="{D38D8499-73B5-42DB-8C19-1660EB34E70C}" srcOrd="1" destOrd="0" presId="urn:microsoft.com/office/officeart/2005/8/layout/hierarchy2"/>
    <dgm:cxn modelId="{F04483DD-42B2-4752-8389-E5764A5B8639}" srcId="{F07D98C3-30AE-45A9-82C4-5FB6DBDFF263}" destId="{8CA0854C-93B7-4CA2-B4B5-9A76B0CEBB98}" srcOrd="1" destOrd="0" parTransId="{75743028-471A-4D35-AD1C-ED49A0239B8D}" sibTransId="{EE575C2C-B620-415E-8B46-CDD9C9408D5C}"/>
    <dgm:cxn modelId="{070EACE4-E839-4CC9-9450-9B1F164E0736}" type="presOf" srcId="{3EADBFD1-1C64-4E03-9323-4075C29F907E}" destId="{474845A1-5B40-49A8-86FC-1937B55C395C}" srcOrd="1" destOrd="0" presId="urn:microsoft.com/office/officeart/2005/8/layout/hierarchy2"/>
    <dgm:cxn modelId="{0118D0E4-DE38-4DC5-A571-8A3B066E4714}" type="presOf" srcId="{1D401F1F-886E-405A-B981-F358F415D5DB}" destId="{DE5D4CE8-6683-497D-9626-DE39096EF910}" srcOrd="0" destOrd="0" presId="urn:microsoft.com/office/officeart/2005/8/layout/hierarchy2"/>
    <dgm:cxn modelId="{BAB5A2F6-ADC1-4112-B4F2-AE69FB025CF3}" srcId="{F4EEC7E6-5DD4-4898-82BE-5B9D9AFA9CAE}" destId="{3E2D9072-7AAD-4FC9-B8BB-19012F30FD9E}" srcOrd="0" destOrd="0" parTransId="{BE93F92C-7D35-46A8-A0D2-7885EA05CC14}" sibTransId="{1114F94B-A4E8-4D9B-996B-118251920D86}"/>
    <dgm:cxn modelId="{F6EB20FB-395E-43E4-8FBC-629A2584193F}" type="presOf" srcId="{5BCB6BAD-2263-44FC-89A8-71F540B098AE}" destId="{F7878D5A-D58E-4A6B-8B53-D804DEF7383D}" srcOrd="0" destOrd="0" presId="urn:microsoft.com/office/officeart/2005/8/layout/hierarchy2"/>
    <dgm:cxn modelId="{04E3A6FB-154B-4319-A1E3-C6FA2337EBEE}" type="presOf" srcId="{DCF32428-07EC-4CAE-A865-6C8DCDFF763E}" destId="{C1E3C9B9-5981-41FE-AE0F-FA869F336DCE}" srcOrd="1" destOrd="0" presId="urn:microsoft.com/office/officeart/2005/8/layout/hierarchy2"/>
    <dgm:cxn modelId="{ABF10E9F-1157-4CDF-BDAC-41ED5460F4AA}" type="presParOf" srcId="{7A6A4A81-8660-432D-BF7B-C92D4CD6F745}" destId="{39B61D09-03B5-4AE7-B38E-FE0DD171726A}" srcOrd="0" destOrd="0" presId="urn:microsoft.com/office/officeart/2005/8/layout/hierarchy2"/>
    <dgm:cxn modelId="{0FEA7E14-2B92-47AA-A3E8-471827BCC49E}" type="presParOf" srcId="{39B61D09-03B5-4AE7-B38E-FE0DD171726A}" destId="{C9C59535-E009-4622-B6DD-0E5C06089CD4}" srcOrd="0" destOrd="0" presId="urn:microsoft.com/office/officeart/2005/8/layout/hierarchy2"/>
    <dgm:cxn modelId="{94A6BC07-81E9-47A7-A20B-90D31AC436DD}" type="presParOf" srcId="{39B61D09-03B5-4AE7-B38E-FE0DD171726A}" destId="{96EEA20E-D353-4060-AC27-835172B024F6}" srcOrd="1" destOrd="0" presId="urn:microsoft.com/office/officeart/2005/8/layout/hierarchy2"/>
    <dgm:cxn modelId="{AFA5EF84-02A5-4B7C-843B-543D03AD3C26}" type="presParOf" srcId="{96EEA20E-D353-4060-AC27-835172B024F6}" destId="{713F0603-DF63-4477-92DF-6613DC898F55}" srcOrd="0" destOrd="0" presId="urn:microsoft.com/office/officeart/2005/8/layout/hierarchy2"/>
    <dgm:cxn modelId="{192AC404-B852-48AC-A984-87D413959C23}" type="presParOf" srcId="{713F0603-DF63-4477-92DF-6613DC898F55}" destId="{D38D8499-73B5-42DB-8C19-1660EB34E70C}" srcOrd="0" destOrd="0" presId="urn:microsoft.com/office/officeart/2005/8/layout/hierarchy2"/>
    <dgm:cxn modelId="{E5169CA4-E073-4CD0-B073-A1F960E5C67F}" type="presParOf" srcId="{96EEA20E-D353-4060-AC27-835172B024F6}" destId="{9AAB12E5-F9A3-40A8-8F2D-A9A9F28B1AE4}" srcOrd="1" destOrd="0" presId="urn:microsoft.com/office/officeart/2005/8/layout/hierarchy2"/>
    <dgm:cxn modelId="{50FA4BA9-0D6F-46AF-B12F-E5D3DC38A0A9}" type="presParOf" srcId="{9AAB12E5-F9A3-40A8-8F2D-A9A9F28B1AE4}" destId="{8B099D8E-8A47-4695-A0E5-33065193F4F4}" srcOrd="0" destOrd="0" presId="urn:microsoft.com/office/officeart/2005/8/layout/hierarchy2"/>
    <dgm:cxn modelId="{EDE49DFA-D15B-4740-ACF8-32C991D69398}" type="presParOf" srcId="{9AAB12E5-F9A3-40A8-8F2D-A9A9F28B1AE4}" destId="{31012424-C00F-419A-A9D8-E4E5A602554C}" srcOrd="1" destOrd="0" presId="urn:microsoft.com/office/officeart/2005/8/layout/hierarchy2"/>
    <dgm:cxn modelId="{0698C790-A1A3-43A0-920C-380A4D322392}" type="presParOf" srcId="{31012424-C00F-419A-A9D8-E4E5A602554C}" destId="{DFBC0B00-35A1-4CA0-B35B-BF837718EE9C}" srcOrd="0" destOrd="0" presId="urn:microsoft.com/office/officeart/2005/8/layout/hierarchy2"/>
    <dgm:cxn modelId="{6D3BCF34-ACCE-429C-9517-76C0EC58CD77}" type="presParOf" srcId="{DFBC0B00-35A1-4CA0-B35B-BF837718EE9C}" destId="{474845A1-5B40-49A8-86FC-1937B55C395C}" srcOrd="0" destOrd="0" presId="urn:microsoft.com/office/officeart/2005/8/layout/hierarchy2"/>
    <dgm:cxn modelId="{1B905A14-CE2C-4118-B96D-A5A6A7D735ED}" type="presParOf" srcId="{31012424-C00F-419A-A9D8-E4E5A602554C}" destId="{60331A0D-C43B-48BF-A06B-5FC7D5B9F47B}" srcOrd="1" destOrd="0" presId="urn:microsoft.com/office/officeart/2005/8/layout/hierarchy2"/>
    <dgm:cxn modelId="{CED46F54-9AB1-46F1-929B-99D7B2CDDCE2}" type="presParOf" srcId="{60331A0D-C43B-48BF-A06B-5FC7D5B9F47B}" destId="{D8B1D3AA-F04C-40A7-8ABB-4EB3B143826D}" srcOrd="0" destOrd="0" presId="urn:microsoft.com/office/officeart/2005/8/layout/hierarchy2"/>
    <dgm:cxn modelId="{CAF6ECA3-326F-463D-8AC1-F5A6C1124011}" type="presParOf" srcId="{60331A0D-C43B-48BF-A06B-5FC7D5B9F47B}" destId="{F89E85EA-CE67-47E1-8E88-4C6192F02B25}" srcOrd="1" destOrd="0" presId="urn:microsoft.com/office/officeart/2005/8/layout/hierarchy2"/>
    <dgm:cxn modelId="{92D4EF6B-9A9F-41BA-9981-5DC5A66564BE}" type="presParOf" srcId="{31012424-C00F-419A-A9D8-E4E5A602554C}" destId="{35BE9236-DEB7-4E46-A47A-A52782E7D892}" srcOrd="2" destOrd="0" presId="urn:microsoft.com/office/officeart/2005/8/layout/hierarchy2"/>
    <dgm:cxn modelId="{AC30C87D-A0F2-4A32-AAF9-7AA6FD12191C}" type="presParOf" srcId="{35BE9236-DEB7-4E46-A47A-A52782E7D892}" destId="{9100F519-C222-4950-9E09-2CBC82FB9087}" srcOrd="0" destOrd="0" presId="urn:microsoft.com/office/officeart/2005/8/layout/hierarchy2"/>
    <dgm:cxn modelId="{3A9FA8B8-A9D3-4EF4-BE32-8420FEFDE1A4}" type="presParOf" srcId="{31012424-C00F-419A-A9D8-E4E5A602554C}" destId="{86A579CC-07DB-4137-BF77-A1221A57E89C}" srcOrd="3" destOrd="0" presId="urn:microsoft.com/office/officeart/2005/8/layout/hierarchy2"/>
    <dgm:cxn modelId="{59F968C4-4356-451A-87CE-FB08DBE0A391}" type="presParOf" srcId="{86A579CC-07DB-4137-BF77-A1221A57E89C}" destId="{45A9E419-610B-4521-9F37-A92EE6E340BC}" srcOrd="0" destOrd="0" presId="urn:microsoft.com/office/officeart/2005/8/layout/hierarchy2"/>
    <dgm:cxn modelId="{94C001F2-7D8D-476D-9B2F-02F3D6F2A924}" type="presParOf" srcId="{86A579CC-07DB-4137-BF77-A1221A57E89C}" destId="{440EDB7B-38E3-4593-9512-8B9A1C29F977}" srcOrd="1" destOrd="0" presId="urn:microsoft.com/office/officeart/2005/8/layout/hierarchy2"/>
    <dgm:cxn modelId="{B032A1DF-CC3F-4BBA-B343-6921C0CEF9D2}" type="presParOf" srcId="{31012424-C00F-419A-A9D8-E4E5A602554C}" destId="{F94C56AC-D104-4290-A8A1-6158F75A1E56}" srcOrd="4" destOrd="0" presId="urn:microsoft.com/office/officeart/2005/8/layout/hierarchy2"/>
    <dgm:cxn modelId="{D71BF4A6-D9BE-44F7-ACAE-BF895780EE50}" type="presParOf" srcId="{F94C56AC-D104-4290-A8A1-6158F75A1E56}" destId="{A4665923-5EEC-45C2-95E6-507754DC1A88}" srcOrd="0" destOrd="0" presId="urn:microsoft.com/office/officeart/2005/8/layout/hierarchy2"/>
    <dgm:cxn modelId="{12A5E82F-AB9F-41A3-81FC-2AE56C7E956A}" type="presParOf" srcId="{31012424-C00F-419A-A9D8-E4E5A602554C}" destId="{A53DF01F-7417-4057-8AC6-7DB7CB1F5918}" srcOrd="5" destOrd="0" presId="urn:microsoft.com/office/officeart/2005/8/layout/hierarchy2"/>
    <dgm:cxn modelId="{C0069DF9-646F-4DE6-BA14-51E46F5F82E4}" type="presParOf" srcId="{A53DF01F-7417-4057-8AC6-7DB7CB1F5918}" destId="{50DB1E0C-52DC-464E-94B6-288242F36C82}" srcOrd="0" destOrd="0" presId="urn:microsoft.com/office/officeart/2005/8/layout/hierarchy2"/>
    <dgm:cxn modelId="{3DD893CA-AD83-46E1-8093-F94EA00D7114}" type="presParOf" srcId="{A53DF01F-7417-4057-8AC6-7DB7CB1F5918}" destId="{2D4E5E12-B6C7-4756-8AFA-B85D1D6ADC37}" srcOrd="1" destOrd="0" presId="urn:microsoft.com/office/officeart/2005/8/layout/hierarchy2"/>
    <dgm:cxn modelId="{4ACA3AEC-6117-4144-9ACC-2E336B534F25}" type="presParOf" srcId="{96EEA20E-D353-4060-AC27-835172B024F6}" destId="{5B37B263-5B70-4E88-AC2A-1FD70271A457}" srcOrd="2" destOrd="0" presId="urn:microsoft.com/office/officeart/2005/8/layout/hierarchy2"/>
    <dgm:cxn modelId="{B242C0E9-86F0-42E1-A277-BE8CC296E9F6}" type="presParOf" srcId="{5B37B263-5B70-4E88-AC2A-1FD70271A457}" destId="{C1E3C9B9-5981-41FE-AE0F-FA869F336DCE}" srcOrd="0" destOrd="0" presId="urn:microsoft.com/office/officeart/2005/8/layout/hierarchy2"/>
    <dgm:cxn modelId="{9E80FF6A-E9D2-4C2A-BA6C-DD6AD794641F}" type="presParOf" srcId="{96EEA20E-D353-4060-AC27-835172B024F6}" destId="{92E0EB3E-FF78-4297-B317-36736A4B9C35}" srcOrd="3" destOrd="0" presId="urn:microsoft.com/office/officeart/2005/8/layout/hierarchy2"/>
    <dgm:cxn modelId="{420A5C07-2422-4E20-8085-B2CB0598FDAB}" type="presParOf" srcId="{92E0EB3E-FF78-4297-B317-36736A4B9C35}" destId="{073A802C-AEF0-4FD6-9ED4-227E8F20981F}" srcOrd="0" destOrd="0" presId="urn:microsoft.com/office/officeart/2005/8/layout/hierarchy2"/>
    <dgm:cxn modelId="{9B9AD48A-56D6-4708-BA1B-D880118571AC}" type="presParOf" srcId="{92E0EB3E-FF78-4297-B317-36736A4B9C35}" destId="{E8A63B97-172A-434A-A4E5-B7C1ACFDE5F4}" srcOrd="1" destOrd="0" presId="urn:microsoft.com/office/officeart/2005/8/layout/hierarchy2"/>
    <dgm:cxn modelId="{34A48943-E5B3-456C-B105-F8D0C48ADB0F}" type="presParOf" srcId="{E8A63B97-172A-434A-A4E5-B7C1ACFDE5F4}" destId="{F7878D5A-D58E-4A6B-8B53-D804DEF7383D}" srcOrd="0" destOrd="0" presId="urn:microsoft.com/office/officeart/2005/8/layout/hierarchy2"/>
    <dgm:cxn modelId="{A3AAE003-D037-48BC-A3A0-26AA5BF618EE}" type="presParOf" srcId="{F7878D5A-D58E-4A6B-8B53-D804DEF7383D}" destId="{72CC4B88-B322-4EE3-AC70-A3500F3FA7B4}" srcOrd="0" destOrd="0" presId="urn:microsoft.com/office/officeart/2005/8/layout/hierarchy2"/>
    <dgm:cxn modelId="{836E596E-C376-4448-9E77-0E0C26B96F71}" type="presParOf" srcId="{E8A63B97-172A-434A-A4E5-B7C1ACFDE5F4}" destId="{CD9AA2C2-A674-4679-A3BD-6EC23DE95F26}" srcOrd="1" destOrd="0" presId="urn:microsoft.com/office/officeart/2005/8/layout/hierarchy2"/>
    <dgm:cxn modelId="{94A1D63E-DAFE-495E-AC8C-DBD2D95C599E}" type="presParOf" srcId="{CD9AA2C2-A674-4679-A3BD-6EC23DE95F26}" destId="{4586CA4E-252D-4656-9951-1B71E4625EF5}" srcOrd="0" destOrd="0" presId="urn:microsoft.com/office/officeart/2005/8/layout/hierarchy2"/>
    <dgm:cxn modelId="{84885AE3-F4E8-44F9-A1E7-72265303EF18}" type="presParOf" srcId="{CD9AA2C2-A674-4679-A3BD-6EC23DE95F26}" destId="{933845B6-75E1-409C-96CE-25C0745A1129}" srcOrd="1" destOrd="0" presId="urn:microsoft.com/office/officeart/2005/8/layout/hierarchy2"/>
    <dgm:cxn modelId="{B3A139B9-2983-4B0F-BB80-02B32D38E9B1}" type="presParOf" srcId="{E8A63B97-172A-434A-A4E5-B7C1ACFDE5F4}" destId="{DE5D4CE8-6683-497D-9626-DE39096EF910}" srcOrd="2" destOrd="0" presId="urn:microsoft.com/office/officeart/2005/8/layout/hierarchy2"/>
    <dgm:cxn modelId="{7845ECE4-F9E0-4C36-93FB-2779E3CA0AC3}" type="presParOf" srcId="{DE5D4CE8-6683-497D-9626-DE39096EF910}" destId="{E7EA5A6C-DBB4-4A9E-9DA5-5D1B442800D7}" srcOrd="0" destOrd="0" presId="urn:microsoft.com/office/officeart/2005/8/layout/hierarchy2"/>
    <dgm:cxn modelId="{7F5889CD-110C-4B7F-967B-5EB4DAC6ED11}" type="presParOf" srcId="{E8A63B97-172A-434A-A4E5-B7C1ACFDE5F4}" destId="{74546516-EF4F-4F7C-BC0B-5CD13AA04E05}" srcOrd="3" destOrd="0" presId="urn:microsoft.com/office/officeart/2005/8/layout/hierarchy2"/>
    <dgm:cxn modelId="{E4128E2A-3013-431A-B47A-45E15966C253}" type="presParOf" srcId="{74546516-EF4F-4F7C-BC0B-5CD13AA04E05}" destId="{C66FD4D6-24D9-4DB6-8DAA-BB86D1EA8A61}" srcOrd="0" destOrd="0" presId="urn:microsoft.com/office/officeart/2005/8/layout/hierarchy2"/>
    <dgm:cxn modelId="{34DC0646-4BB9-44BB-A3DD-054003CD5C66}" type="presParOf" srcId="{74546516-EF4F-4F7C-BC0B-5CD13AA04E05}" destId="{36BBC716-D4F6-436F-ACC1-A8CE1A4C5391}" srcOrd="1" destOrd="0" presId="urn:microsoft.com/office/officeart/2005/8/layout/hierarchy2"/>
  </dgm:cxnLst>
  <dgm:bg/>
  <dgm:whole>
    <a:ln w="3810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C59535-E009-4622-B6DD-0E5C06089CD4}">
      <dsp:nvSpPr>
        <dsp:cNvPr id="0" name=""/>
        <dsp:cNvSpPr/>
      </dsp:nvSpPr>
      <dsp:spPr>
        <a:xfrm>
          <a:off x="3002" y="1947759"/>
          <a:ext cx="2103945" cy="1051972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Pakan</a:t>
          </a:r>
          <a:r>
            <a:rPr lang="en-US" sz="2800" b="1" kern="1200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en-US" sz="28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Ternak</a:t>
          </a:r>
          <a:endParaRPr lang="id-ID" sz="2800" b="1" kern="1200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33813" y="1978570"/>
        <a:ext cx="2042323" cy="990350"/>
      </dsp:txXfrm>
    </dsp:sp>
    <dsp:sp modelId="{713F0603-DF63-4477-92DF-6613DC898F55}">
      <dsp:nvSpPr>
        <dsp:cNvPr id="0" name=""/>
        <dsp:cNvSpPr/>
      </dsp:nvSpPr>
      <dsp:spPr>
        <a:xfrm rot="18487498">
          <a:off x="1846164" y="1917206"/>
          <a:ext cx="1363147" cy="40737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618318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300" kern="12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2479890" y="1943344"/>
        <a:ext cx="0" cy="0"/>
      </dsp:txXfrm>
    </dsp:sp>
    <dsp:sp modelId="{8B099D8E-8A47-4695-A0E5-33065193F4F4}">
      <dsp:nvSpPr>
        <dsp:cNvPr id="0" name=""/>
        <dsp:cNvSpPr/>
      </dsp:nvSpPr>
      <dsp:spPr>
        <a:xfrm>
          <a:off x="2948527" y="875417"/>
          <a:ext cx="2103945" cy="1051972"/>
        </a:xfrm>
        <a:prstGeom prst="roundRect">
          <a:avLst>
            <a:gd name="adj" fmla="val 10000"/>
          </a:avLst>
        </a:prstGeom>
        <a:solidFill>
          <a:srgbClr val="AAE2CA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Hijauan</a:t>
          </a:r>
          <a:endParaRPr lang="id-ID" sz="2800" b="1" kern="1200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2979338" y="906228"/>
        <a:ext cx="2042323" cy="990350"/>
      </dsp:txXfrm>
    </dsp:sp>
    <dsp:sp modelId="{DFBC0B00-35A1-4CA0-B35B-BF837718EE9C}">
      <dsp:nvSpPr>
        <dsp:cNvPr id="0" name=""/>
        <dsp:cNvSpPr/>
      </dsp:nvSpPr>
      <dsp:spPr>
        <a:xfrm rot="18733663">
          <a:off x="4847161" y="917420"/>
          <a:ext cx="1252201" cy="40737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690516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300" kern="12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429042" y="939929"/>
        <a:ext cx="0" cy="0"/>
      </dsp:txXfrm>
    </dsp:sp>
    <dsp:sp modelId="{D8B1D3AA-F04C-40A7-8ABB-4EB3B143826D}">
      <dsp:nvSpPr>
        <dsp:cNvPr id="0" name=""/>
        <dsp:cNvSpPr/>
      </dsp:nvSpPr>
      <dsp:spPr>
        <a:xfrm>
          <a:off x="5894051" y="121726"/>
          <a:ext cx="2103945" cy="704895"/>
        </a:xfrm>
        <a:prstGeom prst="roundRect">
          <a:avLst>
            <a:gd name="adj" fmla="val 10000"/>
          </a:avLst>
        </a:prstGeom>
        <a:solidFill>
          <a:srgbClr val="AAE2CA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Rumput</a:t>
          </a:r>
          <a:endParaRPr lang="id-ID" sz="2400" b="1" kern="1200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914697" y="142372"/>
        <a:ext cx="2062653" cy="663603"/>
      </dsp:txXfrm>
    </dsp:sp>
    <dsp:sp modelId="{35BE9236-DEB7-4E46-A47A-A52782E7D892}">
      <dsp:nvSpPr>
        <dsp:cNvPr id="0" name=""/>
        <dsp:cNvSpPr/>
      </dsp:nvSpPr>
      <dsp:spPr>
        <a:xfrm rot="21213879">
          <a:off x="5049798" y="1333467"/>
          <a:ext cx="848799" cy="40737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029112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300" kern="12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450733" y="1335128"/>
        <a:ext cx="0" cy="0"/>
      </dsp:txXfrm>
    </dsp:sp>
    <dsp:sp modelId="{45A9E419-610B-4521-9F37-A92EE6E340BC}">
      <dsp:nvSpPr>
        <dsp:cNvPr id="0" name=""/>
        <dsp:cNvSpPr/>
      </dsp:nvSpPr>
      <dsp:spPr>
        <a:xfrm>
          <a:off x="5895923" y="982387"/>
          <a:ext cx="2103945" cy="647762"/>
        </a:xfrm>
        <a:prstGeom prst="roundRect">
          <a:avLst>
            <a:gd name="adj" fmla="val 10000"/>
          </a:avLst>
        </a:prstGeom>
        <a:solidFill>
          <a:srgbClr val="AAE2CA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Legum</a:t>
          </a:r>
          <a:r>
            <a:rPr lang="id-ID" sz="2400" b="1" kern="1200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inosa</a:t>
          </a:r>
        </a:p>
      </dsp:txBody>
      <dsp:txXfrm>
        <a:off x="5914895" y="1001359"/>
        <a:ext cx="2066001" cy="609818"/>
      </dsp:txXfrm>
    </dsp:sp>
    <dsp:sp modelId="{F94C56AC-D104-4290-A8A1-6158F75A1E56}">
      <dsp:nvSpPr>
        <dsp:cNvPr id="0" name=""/>
        <dsp:cNvSpPr/>
      </dsp:nvSpPr>
      <dsp:spPr>
        <a:xfrm rot="2388913">
          <a:off x="4925440" y="1731813"/>
          <a:ext cx="1095643" cy="40737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156467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300" kern="12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469761" y="1713603"/>
        <a:ext cx="0" cy="0"/>
      </dsp:txXfrm>
    </dsp:sp>
    <dsp:sp modelId="{50DB1E0C-52DC-464E-94B6-288242F36C82}">
      <dsp:nvSpPr>
        <dsp:cNvPr id="0" name=""/>
        <dsp:cNvSpPr/>
      </dsp:nvSpPr>
      <dsp:spPr>
        <a:xfrm>
          <a:off x="5894051" y="1772250"/>
          <a:ext cx="2103945" cy="661417"/>
        </a:xfrm>
        <a:prstGeom prst="roundRect">
          <a:avLst>
            <a:gd name="adj" fmla="val 10000"/>
          </a:avLst>
        </a:prstGeom>
        <a:solidFill>
          <a:srgbClr val="AAE2CA"/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Hijauan</a:t>
          </a:r>
          <a:r>
            <a:rPr lang="en-US" sz="2400" b="1" kern="1200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 lain</a:t>
          </a:r>
          <a:endParaRPr lang="id-ID" sz="2400" b="1" kern="1200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913423" y="1791622"/>
        <a:ext cx="2065201" cy="622673"/>
      </dsp:txXfrm>
    </dsp:sp>
    <dsp:sp modelId="{5B37B263-5B70-4E88-AC2A-1FD70271A457}">
      <dsp:nvSpPr>
        <dsp:cNvPr id="0" name=""/>
        <dsp:cNvSpPr/>
      </dsp:nvSpPr>
      <dsp:spPr>
        <a:xfrm rot="3454425">
          <a:off x="1742996" y="3115763"/>
          <a:ext cx="1569483" cy="40737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858248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300" kern="12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2539817" y="3081973"/>
        <a:ext cx="0" cy="0"/>
      </dsp:txXfrm>
    </dsp:sp>
    <dsp:sp modelId="{073A802C-AEF0-4FD6-9ED4-227E8F20981F}">
      <dsp:nvSpPr>
        <dsp:cNvPr id="0" name=""/>
        <dsp:cNvSpPr/>
      </dsp:nvSpPr>
      <dsp:spPr>
        <a:xfrm>
          <a:off x="2948527" y="3272532"/>
          <a:ext cx="2103945" cy="1051972"/>
        </a:xfrm>
        <a:prstGeom prst="roundRect">
          <a:avLst>
            <a:gd name="adj" fmla="val 10000"/>
          </a:avLst>
        </a:prstGeom>
        <a:solidFill>
          <a:srgbClr val="FFFFCA">
            <a:lumMod val="50000"/>
          </a:srgb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Konsentrat</a:t>
          </a:r>
          <a:endParaRPr lang="id-ID" sz="2600" b="1" kern="1200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2979338" y="3303343"/>
        <a:ext cx="2042323" cy="990350"/>
      </dsp:txXfrm>
    </dsp:sp>
    <dsp:sp modelId="{F7878D5A-D58E-4A6B-8B53-D804DEF7383D}">
      <dsp:nvSpPr>
        <dsp:cNvPr id="0" name=""/>
        <dsp:cNvSpPr/>
      </dsp:nvSpPr>
      <dsp:spPr>
        <a:xfrm rot="19576066">
          <a:off x="4966984" y="3496174"/>
          <a:ext cx="1015558" cy="40737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025396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300" kern="12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439550" y="3509526"/>
        <a:ext cx="0" cy="0"/>
      </dsp:txXfrm>
    </dsp:sp>
    <dsp:sp modelId="{4586CA4E-252D-4656-9951-1B71E4625EF5}">
      <dsp:nvSpPr>
        <dsp:cNvPr id="0" name=""/>
        <dsp:cNvSpPr/>
      </dsp:nvSpPr>
      <dsp:spPr>
        <a:xfrm>
          <a:off x="5897054" y="2866691"/>
          <a:ext cx="2103945" cy="735749"/>
        </a:xfrm>
        <a:prstGeom prst="roundRect">
          <a:avLst>
            <a:gd name="adj" fmla="val 10000"/>
          </a:avLst>
        </a:prstGeom>
        <a:solidFill>
          <a:srgbClr val="FFFFCA">
            <a:lumMod val="50000"/>
          </a:srgb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Biji-bijian</a:t>
          </a:r>
          <a:endParaRPr lang="id-ID" sz="2800" b="1" kern="1200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918603" y="2888240"/>
        <a:ext cx="2060847" cy="692651"/>
      </dsp:txXfrm>
    </dsp:sp>
    <dsp:sp modelId="{DE5D4CE8-6683-497D-9626-DE39096EF910}">
      <dsp:nvSpPr>
        <dsp:cNvPr id="0" name=""/>
        <dsp:cNvSpPr/>
      </dsp:nvSpPr>
      <dsp:spPr>
        <a:xfrm rot="1764605">
          <a:off x="4990222" y="4015350"/>
          <a:ext cx="966079" cy="40737"/>
        </a:xfrm>
        <a:custGeom>
          <a:avLst/>
          <a:gdLst/>
          <a:ahLst/>
          <a:cxnLst/>
          <a:rect l="0" t="0" r="0" b="0"/>
          <a:pathLst>
            <a:path>
              <a:moveTo>
                <a:pt x="0" y="15776"/>
              </a:moveTo>
              <a:lnTo>
                <a:pt x="1335722" y="15776"/>
              </a:lnTo>
            </a:path>
          </a:pathLst>
        </a:custGeom>
        <a:noFill/>
        <a:ln w="38100" cap="flat" cmpd="sng" algn="ctr">
          <a:solidFill>
            <a:srgbClr val="FF0000"/>
          </a:solidFill>
          <a:prstDash val="solid"/>
          <a:headEnd type="none" w="med" len="med"/>
          <a:tailEnd type="triangl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d-ID" sz="300" kern="120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464082" y="4002820"/>
        <a:ext cx="0" cy="0"/>
      </dsp:txXfrm>
    </dsp:sp>
    <dsp:sp modelId="{C66FD4D6-24D9-4DB6-8DAA-BB86D1EA8A61}">
      <dsp:nvSpPr>
        <dsp:cNvPr id="0" name=""/>
        <dsp:cNvSpPr/>
      </dsp:nvSpPr>
      <dsp:spPr>
        <a:xfrm>
          <a:off x="5894051" y="3897638"/>
          <a:ext cx="2103945" cy="750561"/>
        </a:xfrm>
        <a:prstGeom prst="roundRect">
          <a:avLst>
            <a:gd name="adj" fmla="val 10000"/>
          </a:avLst>
        </a:prstGeom>
        <a:solidFill>
          <a:srgbClr val="FFFFCA">
            <a:lumMod val="50000"/>
          </a:srgbClr>
        </a:solidFill>
        <a:ln w="381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Limbah</a:t>
          </a:r>
          <a:r>
            <a:rPr lang="en-US" sz="2200" b="1" kern="1200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 </a:t>
          </a:r>
          <a:r>
            <a:rPr lang="id-ID" sz="2200" b="1" kern="1200" dirty="0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A</a:t>
          </a:r>
          <a:r>
            <a:rPr lang="en-US" sz="2200" b="1" kern="1200" dirty="0" err="1">
              <a:solidFill>
                <a:srgbClr val="000066"/>
              </a:solidFill>
              <a:latin typeface="Cambria" pitchFamily="18" charset="0"/>
              <a:ea typeface="+mn-ea"/>
              <a:cs typeface="+mn-cs"/>
            </a:rPr>
            <a:t>groindustri</a:t>
          </a:r>
          <a:endParaRPr lang="id-ID" sz="2200" b="1" kern="1200" dirty="0">
            <a:solidFill>
              <a:srgbClr val="000066"/>
            </a:solidFill>
            <a:latin typeface="Cambria" pitchFamily="18" charset="0"/>
            <a:ea typeface="+mn-ea"/>
            <a:cs typeface="+mn-cs"/>
          </a:endParaRPr>
        </a:p>
      </dsp:txBody>
      <dsp:txXfrm>
        <a:off x="5916034" y="3919621"/>
        <a:ext cx="2059979" cy="7065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C5548E-7E60-408E-83F8-3437700A8DF1}" type="datetimeFigureOut">
              <a:rPr lang="id-ID" smtClean="0"/>
              <a:t>12/08/2021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E7E259-1ADF-4BFF-A8B2-E69EE93A5D2A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54179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8CA32-DA6D-4D54-A09B-60BBED712C7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606C9A-A07F-4CB0-9713-05472745D56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75497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ED60F8-99FA-45AA-AB65-27F64FC8621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d-ID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01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06C9A-A07F-4CB0-9713-05472745D566}" type="slidenum">
              <a:rPr lang="id-ID" smtClean="0"/>
              <a:pPr/>
              <a:t>18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5530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06C9A-A07F-4CB0-9713-05472745D566}" type="slidenum">
              <a:rPr lang="id-ID" smtClean="0"/>
              <a:pPr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5427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606C9A-A07F-4CB0-9713-05472745D566}" type="slidenum">
              <a:rPr lang="id-ID" smtClean="0"/>
              <a:pPr/>
              <a:t>21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452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829A2-17B1-47EE-A433-C564987B24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11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14931-15D1-41FA-AAD0-7CADEAAD75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2682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9EECA-23DB-4B3C-B4BA-74C64D4B7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565323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5BEED-E258-4743-87CE-EB94A30E62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267294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561DD-98AF-4421-B650-9CC0BDDC87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86381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2C5DB9-DD92-4CF8-821B-619914D273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41658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6ED4B-AB99-4004-9CBB-5291ACFFB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58531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4BDF0-7858-4E0A-92CE-49911655F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0903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55E13-4674-4D90-9A99-73980E333C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220195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71186-E7B9-422E-99CA-6C8BAA41A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1194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C34DD-6A9A-4143-9D4A-F3151ECE3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5948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A9C95-51EF-45A9-B52B-701C8CB49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490988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B143D-638A-4157-AC85-1A2943CBB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970577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8232E-F486-40B5-87E4-330FD729D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1089"/>
      </p:ext>
    </p:extLst>
  </p:cSld>
  <p:clrMapOvr>
    <a:masterClrMapping/>
  </p:clrMapOvr>
  <p:transition>
    <p:sndAc>
      <p:stSnd>
        <p:snd r:embed="rId1" name="camera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4CE44-937C-4DA1-B809-CABD92A807D3}" type="datetimeFigureOut">
              <a:rPr lang="id-ID" smtClean="0"/>
              <a:pPr/>
              <a:t>12/08/2021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11844-E69B-4520-A3B4-945588D0471C}" type="slidenum">
              <a:rPr lang="id-ID" smtClean="0"/>
              <a:pPr/>
              <a:t>‹#›</a:t>
            </a:fld>
            <a:endParaRPr lang="id-ID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78BA99A0-A29F-4024-9DED-FAC6EB09D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>
    <p:sndAc>
      <p:stSnd>
        <p:snd r:embed="rId15" name="camera.wav"/>
      </p:stSnd>
    </p:sndAc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en.wikipedia.org/wiki/Japanese_language" TargetMode="External"/><Relationship Id="rId4" Type="http://schemas.openxmlformats.org/officeDocument/2006/relationships/hyperlink" Target="https://en.wikipedia.org/wiki/FAO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g"/><Relationship Id="rId7" Type="http://schemas.openxmlformats.org/officeDocument/2006/relationships/image" Target="../media/image45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10" Type="http://schemas.openxmlformats.org/officeDocument/2006/relationships/image" Target="../media/image48.jpg"/><Relationship Id="rId4" Type="http://schemas.openxmlformats.org/officeDocument/2006/relationships/image" Target="../media/image42.jpg"/><Relationship Id="rId9" Type="http://schemas.openxmlformats.org/officeDocument/2006/relationships/image" Target="../media/image4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685800"/>
            <a:ext cx="8458200" cy="1470025"/>
          </a:xfrm>
          <a:solidFill>
            <a:schemeClr val="accent3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rgbClr val="0033CC"/>
                </a:solidFill>
              </a:rPr>
              <a:t>KONTRAK PERKULIAHAN</a:t>
            </a:r>
            <a:br>
              <a:rPr lang="id-ID" sz="5400" b="1" dirty="0">
                <a:solidFill>
                  <a:srgbClr val="0033CC"/>
                </a:solidFill>
              </a:rPr>
            </a:br>
            <a:r>
              <a:rPr lang="id-ID" sz="4000" b="1" dirty="0">
                <a:solidFill>
                  <a:srgbClr val="FF0000"/>
                </a:solidFill>
              </a:rPr>
              <a:t>Semester Ganjil 202</a:t>
            </a:r>
            <a:r>
              <a:rPr lang="en-US" sz="4000" b="1" dirty="0">
                <a:solidFill>
                  <a:srgbClr val="FF0000"/>
                </a:solidFill>
              </a:rPr>
              <a:t>1</a:t>
            </a:r>
            <a:r>
              <a:rPr lang="id-ID" sz="4000" b="1" dirty="0">
                <a:solidFill>
                  <a:srgbClr val="FF0000"/>
                </a:solidFill>
              </a:rPr>
              <a:t>/202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  <a:endParaRPr lang="id-ID" sz="4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7696200" cy="2438400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P</a:t>
            </a:r>
            <a:r>
              <a:rPr lang="id-ID" sz="4000" b="1" dirty="0">
                <a:solidFill>
                  <a:srgbClr val="002060"/>
                </a:solidFill>
              </a:rPr>
              <a:t>ENGANTAR ILMU PETERNAKAN</a:t>
            </a:r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2400" b="1" dirty="0">
                <a:solidFill>
                  <a:srgbClr val="C00000"/>
                </a:solidFill>
              </a:rPr>
              <a:t>(</a:t>
            </a:r>
            <a:r>
              <a:rPr lang="id-ID" sz="2400" b="1" dirty="0">
                <a:solidFill>
                  <a:srgbClr val="C00000"/>
                </a:solidFill>
              </a:rPr>
              <a:t>Introduction to Livestock Science</a:t>
            </a:r>
            <a:r>
              <a:rPr lang="en-US" sz="2400" b="1" dirty="0">
                <a:solidFill>
                  <a:srgbClr val="C00000"/>
                </a:solidFill>
              </a:rPr>
              <a:t>)</a:t>
            </a:r>
            <a:endParaRPr lang="en-US" sz="2000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KMK: NTP 6</a:t>
            </a:r>
            <a:r>
              <a:rPr lang="id-ID" b="1" dirty="0">
                <a:solidFill>
                  <a:srgbClr val="002060"/>
                </a:solidFill>
              </a:rPr>
              <a:t>20101</a:t>
            </a:r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err="1">
                <a:solidFill>
                  <a:srgbClr val="002060"/>
                </a:solidFill>
              </a:rPr>
              <a:t>Sks</a:t>
            </a:r>
            <a:r>
              <a:rPr lang="en-US" b="1" dirty="0">
                <a:solidFill>
                  <a:srgbClr val="002060"/>
                </a:solidFill>
              </a:rPr>
              <a:t>: 2(2-0)</a:t>
            </a:r>
            <a:endParaRPr lang="id-ID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C00000"/>
                </a:solidFill>
                <a:latin typeface="Cambria" pitchFamily="18" charset="0"/>
              </a:rPr>
              <a:t>Growth in World Population</a:t>
            </a: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8504999"/>
              </p:ext>
            </p:extLst>
          </p:nvPr>
        </p:nvGraphicFramePr>
        <p:xfrm>
          <a:off x="990600" y="1219200"/>
          <a:ext cx="7086600" cy="4023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2" name="Chart" r:id="rId3" imgW="6096024" imgH="4068923" progId="MSGraph.Chart.8">
                  <p:embed followColorScheme="full"/>
                </p:oleObj>
              </mc:Choice>
              <mc:Fallback>
                <p:oleObj name="Chart" r:id="rId3" imgW="6096024" imgH="4068923" progId="MSGraph.Chart.8">
                  <p:embed followColorScheme="full"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19200"/>
                        <a:ext cx="7086600" cy="402315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Line 6"/>
          <p:cNvSpPr>
            <a:spLocks noChangeShapeType="1"/>
          </p:cNvSpPr>
          <p:nvPr/>
        </p:nvSpPr>
        <p:spPr bwMode="auto">
          <a:xfrm>
            <a:off x="457200" y="106680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 Box 1037"/>
          <p:cNvSpPr txBox="1">
            <a:spLocks noChangeArrowheads="1"/>
          </p:cNvSpPr>
          <p:nvPr/>
        </p:nvSpPr>
        <p:spPr bwMode="auto">
          <a:xfrm>
            <a:off x="457200" y="5294293"/>
            <a:ext cx="8305800" cy="10156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3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Kebutuhan pangan terus meningkat, peluang bisnis pertanian tidak ada matinya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37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figure 4-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533400"/>
            <a:ext cx="61722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457200"/>
            <a:ext cx="5110163" cy="1143000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en-US" b="1" dirty="0"/>
              <a:t>Synthesis of Glucose and Starch 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8043863" y="6400800"/>
            <a:ext cx="838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4-16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38" y="2133600"/>
            <a:ext cx="2144425" cy="168490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Bent-Up Arrow 4"/>
          <p:cNvSpPr/>
          <p:nvPr/>
        </p:nvSpPr>
        <p:spPr>
          <a:xfrm>
            <a:off x="6705601" y="4038600"/>
            <a:ext cx="990599" cy="76200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cxnSp>
        <p:nvCxnSpPr>
          <p:cNvPr id="7" name="Straight Connector 6"/>
          <p:cNvCxnSpPr/>
          <p:nvPr/>
        </p:nvCxnSpPr>
        <p:spPr>
          <a:xfrm>
            <a:off x="8153400" y="4038600"/>
            <a:ext cx="0" cy="198120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953000" y="6019800"/>
            <a:ext cx="3200400" cy="0"/>
          </a:xfrm>
          <a:prstGeom prst="line">
            <a:avLst/>
          </a:prstGeom>
          <a:ln w="5715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037"/>
          <p:cNvSpPr txBox="1">
            <a:spLocks noChangeArrowheads="1"/>
          </p:cNvSpPr>
          <p:nvPr/>
        </p:nvSpPr>
        <p:spPr bwMode="auto">
          <a:xfrm>
            <a:off x="5981700" y="5562600"/>
            <a:ext cx="1714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Feses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, Urine</a:t>
            </a:r>
          </a:p>
        </p:txBody>
      </p:sp>
    </p:spTree>
    <p:extLst>
      <p:ext uri="{BB962C8B-B14F-4D97-AF65-F5344CB8AC3E}">
        <p14:creationId xmlns:p14="http://schemas.microsoft.com/office/powerpoint/2010/main" val="2726521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533400"/>
            <a:ext cx="548640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 FARM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 FOOD</a:t>
            </a:r>
            <a:endParaRPr kumimoji="0" lang="id-ID" sz="9600" b="1" i="0" u="none" strike="noStrike" kern="1200" cap="none" spc="0" normalizeH="0" baseline="0" noProof="0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8064A2">
                  <a:lumMod val="60000"/>
                  <a:lumOff val="4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8064A2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NO LIFE!</a:t>
            </a:r>
          </a:p>
        </p:txBody>
      </p:sp>
      <p:pic>
        <p:nvPicPr>
          <p:cNvPr id="3" name="Picture 6" descr="F:\Diana N\trying to eat hamburger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048000"/>
            <a:ext cx="29718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922313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/>
          <a:lstStyle/>
          <a:p>
            <a:r>
              <a:rPr lang="id-ID" b="1" dirty="0">
                <a:solidFill>
                  <a:srgbClr val="0033CC"/>
                </a:solidFill>
                <a:latin typeface="Cambria" pitchFamily="18" charset="0"/>
              </a:rPr>
              <a:t>INDUSTRI PETERNAKAN</a:t>
            </a:r>
            <a:endParaRPr lang="en-US" b="1" dirty="0">
              <a:solidFill>
                <a:srgbClr val="0033CC"/>
              </a:solidFill>
              <a:latin typeface="Cambria" pitchFamily="18" charset="0"/>
            </a:endParaRPr>
          </a:p>
        </p:txBody>
      </p:sp>
      <p:sp>
        <p:nvSpPr>
          <p:cNvPr id="66563" name="Rectangle 1027"/>
          <p:cNvSpPr>
            <a:spLocks noChangeArrowheads="1"/>
          </p:cNvSpPr>
          <p:nvPr/>
        </p:nvSpPr>
        <p:spPr bwMode="auto">
          <a:xfrm>
            <a:off x="2362200" y="2286000"/>
            <a:ext cx="4343400" cy="29718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6564" name="Text Box 1028"/>
          <p:cNvSpPr txBox="1">
            <a:spLocks noChangeArrowheads="1"/>
          </p:cNvSpPr>
          <p:nvPr/>
        </p:nvSpPr>
        <p:spPr bwMode="auto">
          <a:xfrm>
            <a:off x="76200" y="2743200"/>
            <a:ext cx="2133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MASUKAN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6565" name="Text Box 1029"/>
          <p:cNvSpPr txBox="1">
            <a:spLocks noChangeArrowheads="1"/>
          </p:cNvSpPr>
          <p:nvPr/>
        </p:nvSpPr>
        <p:spPr bwMode="auto">
          <a:xfrm>
            <a:off x="152400" y="3326249"/>
            <a:ext cx="18288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Zat-Zat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Makanan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sp>
        <p:nvSpPr>
          <p:cNvPr id="66566" name="Line 1030"/>
          <p:cNvSpPr>
            <a:spLocks noChangeShapeType="1"/>
          </p:cNvSpPr>
          <p:nvPr/>
        </p:nvSpPr>
        <p:spPr bwMode="auto">
          <a:xfrm>
            <a:off x="228600" y="3962400"/>
            <a:ext cx="16764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6567" name="Text Box 1031"/>
          <p:cNvSpPr txBox="1">
            <a:spLocks noChangeArrowheads="1"/>
          </p:cNvSpPr>
          <p:nvPr/>
        </p:nvSpPr>
        <p:spPr bwMode="auto">
          <a:xfrm>
            <a:off x="7010400" y="2667000"/>
            <a:ext cx="2057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LUARAN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6568" name="Text Box 1032"/>
          <p:cNvSpPr txBox="1">
            <a:spLocks noChangeArrowheads="1"/>
          </p:cNvSpPr>
          <p:nvPr/>
        </p:nvSpPr>
        <p:spPr bwMode="auto">
          <a:xfrm>
            <a:off x="7467600" y="3170872"/>
            <a:ext cx="152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Daging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Susu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Tenaga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sp>
        <p:nvSpPr>
          <p:cNvPr id="66569" name="Line 1033"/>
          <p:cNvSpPr>
            <a:spLocks noChangeShapeType="1"/>
          </p:cNvSpPr>
          <p:nvPr/>
        </p:nvSpPr>
        <p:spPr bwMode="auto">
          <a:xfrm>
            <a:off x="6629400" y="3962400"/>
            <a:ext cx="838200" cy="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6572" name="Line 1036"/>
          <p:cNvSpPr>
            <a:spLocks noChangeShapeType="1"/>
          </p:cNvSpPr>
          <p:nvPr/>
        </p:nvSpPr>
        <p:spPr bwMode="auto">
          <a:xfrm>
            <a:off x="4419600" y="5257800"/>
            <a:ext cx="0" cy="6858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6573" name="Text Box 1037"/>
          <p:cNvSpPr txBox="1">
            <a:spLocks noChangeArrowheads="1"/>
          </p:cNvSpPr>
          <p:nvPr/>
        </p:nvSpPr>
        <p:spPr bwMode="auto">
          <a:xfrm>
            <a:off x="3352800" y="5867400"/>
            <a:ext cx="2286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Feses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, Urine</a:t>
            </a:r>
          </a:p>
        </p:txBody>
      </p:sp>
      <p:sp>
        <p:nvSpPr>
          <p:cNvPr id="66574" name="Line 1038"/>
          <p:cNvSpPr>
            <a:spLocks noChangeShapeType="1"/>
          </p:cNvSpPr>
          <p:nvPr/>
        </p:nvSpPr>
        <p:spPr bwMode="auto">
          <a:xfrm flipV="1">
            <a:off x="4419600" y="1905000"/>
            <a:ext cx="0" cy="533400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6575" name="Text Box 1039"/>
          <p:cNvSpPr txBox="1">
            <a:spLocks noChangeArrowheads="1"/>
          </p:cNvSpPr>
          <p:nvPr/>
        </p:nvSpPr>
        <p:spPr bwMode="auto">
          <a:xfrm>
            <a:off x="2819400" y="1381780"/>
            <a:ext cx="3505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Gas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Metan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 &amp;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ambria" pitchFamily="18" charset="0"/>
                <a:ea typeface="+mn-ea"/>
                <a:cs typeface="Arial" charset="0"/>
              </a:rPr>
              <a:t>Panas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ambria" pitchFamily="18" charset="0"/>
              <a:ea typeface="+mn-ea"/>
              <a:cs typeface="Arial" charset="0"/>
            </a:endParaRPr>
          </a:p>
        </p:txBody>
      </p:sp>
      <p:pic>
        <p:nvPicPr>
          <p:cNvPr id="15" name="Picture 4" descr="142097_ruminant_diges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7679" y="2247900"/>
            <a:ext cx="5052721" cy="339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2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81221703"/>
      </p:ext>
    </p:extLst>
  </p:cSld>
  <p:clrMapOvr>
    <a:masterClrMapping/>
  </p:clrMapOvr>
  <p:transition>
    <p:sndAc>
      <p:stSnd>
        <p:snd r:embed="rId2" name="camera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6716" y="2505670"/>
            <a:ext cx="72505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MATERI KULIAH PIP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7045590"/>
      </p:ext>
    </p:extLst>
  </p:cSld>
  <p:clrMapOvr>
    <a:masterClrMapping/>
  </p:clrMapOvr>
  <p:transition>
    <p:sndAc>
      <p:stSnd>
        <p:snd r:embed="rId2" name="camera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E22100-2CEE-4B72-BBD0-849CAD115D78}"/>
              </a:ext>
            </a:extLst>
          </p:cNvPr>
          <p:cNvSpPr/>
          <p:nvPr/>
        </p:nvSpPr>
        <p:spPr>
          <a:xfrm>
            <a:off x="520446" y="381000"/>
            <a:ext cx="8115300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6600CC"/>
                </a:solidFill>
                <a:latin typeface="+mj-lt"/>
              </a:rPr>
              <a:t>The word “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animal</a:t>
            </a:r>
            <a:r>
              <a:rPr lang="en-US" sz="4000" b="1" dirty="0">
                <a:solidFill>
                  <a:srgbClr val="6600CC"/>
                </a:solidFill>
                <a:latin typeface="+mj-lt"/>
              </a:rPr>
              <a:t>” is derived from the Latin word </a:t>
            </a:r>
            <a:r>
              <a:rPr lang="en-US" sz="4000" b="1" dirty="0" err="1">
                <a:solidFill>
                  <a:srgbClr val="6600CC"/>
                </a:solidFill>
                <a:latin typeface="+mj-lt"/>
              </a:rPr>
              <a:t>animalis</a:t>
            </a:r>
            <a:r>
              <a:rPr lang="en-US" sz="4000" b="1" dirty="0">
                <a:solidFill>
                  <a:srgbClr val="6600CC"/>
                </a:solidFill>
                <a:latin typeface="+mj-lt"/>
              </a:rPr>
              <a:t>, meaning:</a:t>
            </a:r>
          </a:p>
          <a:p>
            <a:pPr marL="855662" indent="-5715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00FF"/>
                </a:solidFill>
                <a:latin typeface="+mj-lt"/>
              </a:rPr>
              <a:t>“having breath”</a:t>
            </a:r>
          </a:p>
          <a:p>
            <a:pPr marL="855662" indent="-5715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00FF"/>
                </a:solidFill>
                <a:latin typeface="+mj-lt"/>
              </a:rPr>
              <a:t>“having soul”</a:t>
            </a:r>
          </a:p>
          <a:p>
            <a:pPr marL="855662" indent="-571500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 dirty="0">
                <a:solidFill>
                  <a:srgbClr val="0000FF"/>
                </a:solidFill>
                <a:latin typeface="+mj-lt"/>
              </a:rPr>
              <a:t>“living being”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B67E126-0F05-4F64-958F-6E833363D336}"/>
              </a:ext>
            </a:extLst>
          </p:cNvPr>
          <p:cNvSpPr/>
          <p:nvPr/>
        </p:nvSpPr>
        <p:spPr>
          <a:xfrm>
            <a:off x="514350" y="4495800"/>
            <a:ext cx="8115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6600CC"/>
                </a:solidFill>
                <a:latin typeface="+mj-lt"/>
              </a:rPr>
              <a:t>With adequate intake of nutrients, they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survive</a:t>
            </a:r>
            <a:r>
              <a:rPr lang="en-US" sz="3600" b="1" dirty="0">
                <a:solidFill>
                  <a:srgbClr val="6600CC"/>
                </a:solidFill>
                <a:latin typeface="+mj-lt"/>
              </a:rPr>
              <a:t>,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grow</a:t>
            </a:r>
            <a:r>
              <a:rPr lang="en-US" sz="3600" b="1" dirty="0">
                <a:solidFill>
                  <a:srgbClr val="6600CC"/>
                </a:solidFill>
                <a:latin typeface="+mj-lt"/>
              </a:rPr>
              <a:t>,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develop</a:t>
            </a:r>
            <a:r>
              <a:rPr lang="en-US" sz="3600" b="1" dirty="0">
                <a:solidFill>
                  <a:srgbClr val="6600CC"/>
                </a:solidFill>
                <a:latin typeface="+mj-lt"/>
              </a:rPr>
              <a:t>, and </a:t>
            </a:r>
            <a:r>
              <a:rPr lang="en-US" sz="3600" b="1" dirty="0">
                <a:solidFill>
                  <a:srgbClr val="0000FF"/>
                </a:solidFill>
                <a:latin typeface="+mj-lt"/>
              </a:rPr>
              <a:t>reproduce</a:t>
            </a:r>
            <a:r>
              <a:rPr lang="en-US" sz="3600" b="1" dirty="0">
                <a:solidFill>
                  <a:srgbClr val="6600CC"/>
                </a:solidFill>
                <a:latin typeface="+mj-lt"/>
              </a:rPr>
              <a:t> as important parts of the ecosystem</a:t>
            </a:r>
          </a:p>
        </p:txBody>
      </p:sp>
    </p:spTree>
    <p:extLst>
      <p:ext uri="{BB962C8B-B14F-4D97-AF65-F5344CB8AC3E}">
        <p14:creationId xmlns:p14="http://schemas.microsoft.com/office/powerpoint/2010/main" val="1188738693"/>
      </p:ext>
    </p:extLst>
  </p:cSld>
  <p:clrMapOvr>
    <a:masterClrMapping/>
  </p:clrMapOvr>
  <p:transition>
    <p:sndAc>
      <p:stSnd>
        <p:snd r:embed="rId2" name="camera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451522-F2D4-4BF0-A071-1C72F6008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2400"/>
            <a:ext cx="5791200" cy="5791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458A27-62BF-47B9-B92C-5E1406705ACD}"/>
              </a:ext>
            </a:extLst>
          </p:cNvPr>
          <p:cNvSpPr txBox="1"/>
          <p:nvPr/>
        </p:nvSpPr>
        <p:spPr>
          <a:xfrm>
            <a:off x="228600" y="5370493"/>
            <a:ext cx="586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6600CC"/>
                </a:solidFill>
              </a:rPr>
              <a:t>Kobe Beef</a:t>
            </a:r>
          </a:p>
          <a:p>
            <a:pPr algn="ctr"/>
            <a:r>
              <a:rPr lang="en-US" sz="2400" b="1" dirty="0" err="1">
                <a:solidFill>
                  <a:srgbClr val="0000FF"/>
                </a:solidFill>
              </a:rPr>
              <a:t>Daging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Sapi</a:t>
            </a:r>
            <a:r>
              <a:rPr lang="en-US" sz="2400" b="1" dirty="0">
                <a:solidFill>
                  <a:srgbClr val="0000FF"/>
                </a:solidFill>
              </a:rPr>
              <a:t> Wagyu di Kobe, </a:t>
            </a:r>
            <a:r>
              <a:rPr lang="en-US" sz="2400" b="1" dirty="0" err="1">
                <a:solidFill>
                  <a:srgbClr val="C00000"/>
                </a:solidFill>
              </a:rPr>
              <a:t>Rp</a:t>
            </a:r>
            <a:r>
              <a:rPr lang="en-US" sz="2400" b="1" dirty="0">
                <a:solidFill>
                  <a:srgbClr val="C00000"/>
                </a:solidFill>
              </a:rPr>
              <a:t> 3,5 </a:t>
            </a:r>
            <a:r>
              <a:rPr lang="en-US" sz="2400" b="1" dirty="0" err="1">
                <a:solidFill>
                  <a:srgbClr val="C00000"/>
                </a:solidFill>
              </a:rPr>
              <a:t>juta</a:t>
            </a:r>
            <a:r>
              <a:rPr lang="en-US" sz="2400" b="1" dirty="0">
                <a:solidFill>
                  <a:srgbClr val="C00000"/>
                </a:solidFill>
              </a:rPr>
              <a:t>/kg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76EF7E-2E0E-46BC-890E-6C9B8F15D02E}"/>
              </a:ext>
            </a:extLst>
          </p:cNvPr>
          <p:cNvSpPr/>
          <p:nvPr/>
        </p:nvSpPr>
        <p:spPr>
          <a:xfrm>
            <a:off x="6013704" y="270891"/>
            <a:ext cx="2743200" cy="6053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ts val="3600"/>
              </a:lnSpc>
            </a:pPr>
            <a:r>
              <a:rPr lang="en-US" sz="2500" b="1" dirty="0">
                <a:solidFill>
                  <a:srgbClr val="0000FF"/>
                </a:solidFill>
              </a:rPr>
              <a:t>Kobe beef </a:t>
            </a:r>
            <a:r>
              <a:rPr lang="en-US" sz="2500" b="1" dirty="0" err="1">
                <a:solidFill>
                  <a:srgbClr val="0000FF"/>
                </a:solidFill>
              </a:rPr>
              <a:t>hanya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 err="1">
                <a:solidFill>
                  <a:srgbClr val="0000FF"/>
                </a:solidFill>
              </a:rPr>
              <a:t>bisa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 err="1">
                <a:solidFill>
                  <a:srgbClr val="0000FF"/>
                </a:solidFill>
              </a:rPr>
              <a:t>berasal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 err="1">
                <a:solidFill>
                  <a:srgbClr val="0000FF"/>
                </a:solidFill>
              </a:rPr>
              <a:t>dari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 err="1">
                <a:solidFill>
                  <a:srgbClr val="0000FF"/>
                </a:solidFill>
              </a:rPr>
              <a:t>sapi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 err="1">
                <a:solidFill>
                  <a:srgbClr val="0000FF"/>
                </a:solidFill>
              </a:rPr>
              <a:t>ras</a:t>
            </a:r>
            <a:r>
              <a:rPr lang="en-US" sz="2500" b="1" dirty="0">
                <a:solidFill>
                  <a:srgbClr val="0000FF"/>
                </a:solidFill>
              </a:rPr>
              <a:t> black Japanese </a:t>
            </a:r>
            <a:r>
              <a:rPr lang="en-US" sz="2500" b="1" dirty="0" err="1">
                <a:solidFill>
                  <a:srgbClr val="0000FF"/>
                </a:solidFill>
              </a:rPr>
              <a:t>yaitu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>
                <a:solidFill>
                  <a:srgbClr val="C00000"/>
                </a:solidFill>
              </a:rPr>
              <a:t>Tajima-</a:t>
            </a:r>
            <a:r>
              <a:rPr lang="en-US" sz="2500" b="1" dirty="0" err="1">
                <a:solidFill>
                  <a:srgbClr val="C00000"/>
                </a:solidFill>
              </a:rPr>
              <a:t>gyu</a:t>
            </a:r>
            <a:r>
              <a:rPr lang="en-US" sz="2500" b="1" dirty="0">
                <a:solidFill>
                  <a:srgbClr val="0000FF"/>
                </a:solidFill>
              </a:rPr>
              <a:t>.</a:t>
            </a:r>
          </a:p>
          <a:p>
            <a:pPr algn="r">
              <a:lnSpc>
                <a:spcPts val="3600"/>
              </a:lnSpc>
            </a:pPr>
            <a:r>
              <a:rPr lang="en-US" sz="2500" b="1" dirty="0">
                <a:solidFill>
                  <a:srgbClr val="0000FF"/>
                </a:solidFill>
              </a:rPr>
              <a:t>Label ‘Kobe beef’ juga </a:t>
            </a:r>
            <a:r>
              <a:rPr lang="en-US" sz="2500" b="1" dirty="0" err="1">
                <a:solidFill>
                  <a:srgbClr val="0000FF"/>
                </a:solidFill>
              </a:rPr>
              <a:t>harus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 err="1">
                <a:solidFill>
                  <a:srgbClr val="0000FF"/>
                </a:solidFill>
              </a:rPr>
              <a:t>disertai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 err="1">
                <a:solidFill>
                  <a:srgbClr val="0000FF"/>
                </a:solidFill>
              </a:rPr>
              <a:t>sertifikat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dirty="0" err="1">
                <a:solidFill>
                  <a:srgbClr val="0000FF"/>
                </a:solidFill>
              </a:rPr>
              <a:t>dari</a:t>
            </a:r>
            <a:r>
              <a:rPr lang="en-US" sz="2500" b="1" dirty="0">
                <a:solidFill>
                  <a:srgbClr val="0000FF"/>
                </a:solidFill>
              </a:rPr>
              <a:t> </a:t>
            </a:r>
            <a:r>
              <a:rPr lang="en-US" sz="2500" b="1" i="1" dirty="0">
                <a:solidFill>
                  <a:srgbClr val="0000FF"/>
                </a:solidFill>
              </a:rPr>
              <a:t>Kobe Beef Marketing and Distribution Promotion Association</a:t>
            </a:r>
            <a:endParaRPr lang="en-US" sz="25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360443"/>
      </p:ext>
    </p:extLst>
  </p:cSld>
  <p:clrMapOvr>
    <a:masterClrMapping/>
  </p:clrMapOvr>
  <p:transition>
    <p:sndAc>
      <p:stSnd>
        <p:snd r:embed="rId2" name="camera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A8BC5-1D3C-4BB5-9A57-EB5607BE8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056" y="94106"/>
            <a:ext cx="6413500" cy="48101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C4F127D-5B21-4424-984A-4EBF2CD4326C}"/>
              </a:ext>
            </a:extLst>
          </p:cNvPr>
          <p:cNvSpPr/>
          <p:nvPr/>
        </p:nvSpPr>
        <p:spPr>
          <a:xfrm>
            <a:off x="5209920" y="4353580"/>
            <a:ext cx="2547492" cy="52322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Japanese Black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B3F9F3-12DE-43BA-BB54-2D07584599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6483917"/>
              </p:ext>
            </p:extLst>
          </p:nvPr>
        </p:nvGraphicFramePr>
        <p:xfrm>
          <a:off x="1353056" y="4876800"/>
          <a:ext cx="6413500" cy="1645920"/>
        </p:xfrm>
        <a:graphic>
          <a:graphicData uri="http://schemas.openxmlformats.org/drawingml/2006/table">
            <a:tbl>
              <a:tblPr/>
              <a:tblGrid>
                <a:gridCol w="3206750">
                  <a:extLst>
                    <a:ext uri="{9D8B030D-6E8A-4147-A177-3AD203B41FA5}">
                      <a16:colId xmlns:a16="http://schemas.microsoft.com/office/drawing/2014/main" val="2227344549"/>
                    </a:ext>
                  </a:extLst>
                </a:gridCol>
                <a:gridCol w="3206750">
                  <a:extLst>
                    <a:ext uri="{9D8B030D-6E8A-4147-A177-3AD203B41FA5}">
                      <a16:colId xmlns:a16="http://schemas.microsoft.com/office/drawing/2014/main" val="2209941889"/>
                    </a:ext>
                  </a:extLst>
                </a:gridCol>
              </a:tblGrid>
              <a:tr h="30412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Conservation status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  <a:hlinkClick r:id="rId4" tooltip="FAO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FAO</a:t>
                      </a:r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 (2007): not at risk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981916"/>
                  </a:ext>
                </a:extLst>
              </a:tr>
              <a:tr h="760307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Other names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rgbClr val="0000FF"/>
                          </a:solidFill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Japanese</a:t>
                      </a:r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: </a:t>
                      </a:r>
                      <a:r>
                        <a:rPr lang="ja-JP" altLang="en-US" b="1" dirty="0">
                          <a:solidFill>
                            <a:srgbClr val="0000FF"/>
                          </a:solidFill>
                        </a:rPr>
                        <a:t>黒毛和種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Kuroge</a:t>
                      </a:r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Washu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Kuro </a:t>
                      </a:r>
                      <a:r>
                        <a:rPr lang="en-US" b="1" dirty="0" err="1">
                          <a:solidFill>
                            <a:srgbClr val="0000FF"/>
                          </a:solidFill>
                        </a:rPr>
                        <a:t>Ushi</a:t>
                      </a:r>
                      <a:endParaRPr lang="en-US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0935"/>
                  </a:ext>
                </a:extLst>
              </a:tr>
              <a:tr h="30412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Country of origin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0000FF"/>
                          </a:solidFill>
                        </a:rPr>
                        <a:t>Japan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7080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3040641"/>
      </p:ext>
    </p:extLst>
  </p:cSld>
  <p:clrMapOvr>
    <a:masterClrMapping/>
  </p:clrMapOvr>
  <p:transition>
    <p:sndAc>
      <p:stSnd>
        <p:snd r:embed="rId2" name="camera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8"/>
          <p:cNvSpPr txBox="1">
            <a:spLocks noChangeArrowheads="1"/>
          </p:cNvSpPr>
          <p:nvPr/>
        </p:nvSpPr>
        <p:spPr bwMode="gray">
          <a:xfrm rot="1770423">
            <a:off x="130759" y="3708014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gray">
          <a:xfrm rot="1770423">
            <a:off x="130759" y="5002783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60%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595523"/>
              </p:ext>
            </p:extLst>
          </p:nvPr>
        </p:nvGraphicFramePr>
        <p:xfrm>
          <a:off x="381000" y="914400"/>
          <a:ext cx="8382000" cy="105670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817880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Kontrak</a:t>
                      </a:r>
                      <a:r>
                        <a:rPr lang="en-US" sz="3200" b="1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3200" b="1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</a:t>
                      </a:r>
                      <a:r>
                        <a:rPr lang="en-US" sz="3200" b="1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erkuliahan</a:t>
                      </a:r>
                      <a:r>
                        <a:rPr lang="en-US" sz="3200" b="1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1" i="1" kern="1200" dirty="0" err="1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dan</a:t>
                      </a:r>
                      <a:r>
                        <a:rPr lang="en-US" sz="3200" b="1" i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Sejarah Perkembangan Peternakan</a:t>
                      </a:r>
                      <a:r>
                        <a:rPr lang="en-US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d-ID" sz="36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8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id-ID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7400"/>
            <a:ext cx="3200400" cy="238883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057400"/>
            <a:ext cx="4648200" cy="239963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572000"/>
            <a:ext cx="6322686" cy="2082863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8"/>
          <p:cNvSpPr txBox="1">
            <a:spLocks noChangeArrowheads="1"/>
          </p:cNvSpPr>
          <p:nvPr/>
        </p:nvSpPr>
        <p:spPr bwMode="gray">
          <a:xfrm rot="1770423">
            <a:off x="130759" y="3708014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gray">
          <a:xfrm rot="1770423">
            <a:off x="130759" y="5002783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60%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9168254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358408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Peran Peternakan dalam Kehidupan Manusia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id-ID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RO</a:t>
                      </a:r>
                    </a:p>
                    <a:p>
                      <a:endParaRPr lang="id-ID" sz="3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14800"/>
            <a:ext cx="2743200" cy="2743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24" y="2341195"/>
            <a:ext cx="2746676" cy="15450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1324" y="4114800"/>
            <a:ext cx="122267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00FF"/>
                </a:solidFill>
              </a:rPr>
              <a:t>KOBE BEEF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932" y="4876799"/>
            <a:ext cx="2569841" cy="1715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362200"/>
            <a:ext cx="3407673" cy="1981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7600" y="4879846"/>
            <a:ext cx="2590800" cy="17196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429000" y="4876799"/>
            <a:ext cx="9144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00FF"/>
                </a:solidFill>
              </a:rPr>
              <a:t>WISATA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1400" y="4864607"/>
            <a:ext cx="157887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00FF"/>
                </a:solidFill>
              </a:rPr>
              <a:t>TERNAK KERJA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53399" y="2338147"/>
            <a:ext cx="82537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00FF"/>
                </a:solidFill>
              </a:rPr>
              <a:t>SPORT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00400" y="2133600"/>
            <a:ext cx="24384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Peran Ternak</a:t>
            </a:r>
            <a:r>
              <a:rPr lang="id-ID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sumber pangan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tenaga kerja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sarana bisnis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sumber pupuk organik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hobi/hiburan/wisata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Olahraga</a:t>
            </a:r>
          </a:p>
          <a:p>
            <a:pPr marL="182563" indent="-174625">
              <a:buFont typeface="Arial" panose="020B0604020202020204" pitchFamily="34" charset="0"/>
              <a:buChar char="•"/>
            </a:pPr>
            <a:r>
              <a:rPr lang="id-ID" b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Transportasi, dll.</a:t>
            </a:r>
            <a:endParaRPr lang="id-ID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25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685800"/>
            <a:ext cx="7696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DOSEN</a:t>
            </a:r>
            <a:r>
              <a:rPr lang="id-ID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PENGAMPU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3">
                  <a:lumMod val="75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104900" y="2209800"/>
            <a:ext cx="69342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93738" indent="-693738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d-ID" sz="44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Dr. </a:t>
            </a:r>
            <a:r>
              <a:rPr lang="en-US" sz="44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E</a:t>
            </a:r>
            <a:r>
              <a:rPr lang="id-ID" sz="44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rwanto  </a:t>
            </a:r>
            <a:r>
              <a:rPr lang="id-ID" sz="40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(ERO) / PJ</a:t>
            </a:r>
          </a:p>
          <a:p>
            <a:pPr marL="693738" indent="-693738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id-ID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Dr. Riyanti (RY)</a:t>
            </a:r>
          </a:p>
          <a:p>
            <a:pPr marL="693738" indent="-693738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Sri </a:t>
            </a:r>
            <a:r>
              <a:rPr lang="en-US" sz="4000" b="1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Suharyati</a:t>
            </a:r>
            <a:r>
              <a:rPr lang="en-US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, </a:t>
            </a:r>
            <a:r>
              <a:rPr lang="en-US" sz="4000" b="1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S.Pt</a:t>
            </a:r>
            <a:r>
              <a:rPr lang="en-US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., M.P. (SS)</a:t>
            </a:r>
            <a:endParaRPr lang="id-ID" sz="4000" b="1" dirty="0">
              <a:ln w="31550" cmpd="sng">
                <a:noFill/>
                <a:prstDash val="solid"/>
              </a:ln>
              <a:solidFill>
                <a:srgbClr val="7030A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0748482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Pengenalan Saluran Pencernaan Ternak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id-ID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38400"/>
            <a:ext cx="4028198" cy="35052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438400"/>
            <a:ext cx="4572000" cy="32017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023499" y="5754469"/>
            <a:ext cx="2557901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00FF"/>
                </a:solidFill>
              </a:rPr>
              <a:t>Saluran Pencernaan TERNAK RUMINANSIA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86400" y="5754469"/>
            <a:ext cx="255790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solidFill>
                  <a:srgbClr val="0000FF"/>
                </a:solidFill>
              </a:rPr>
              <a:t>Saluran Pencernaan TERNAK UNGGAS</a:t>
            </a:r>
          </a:p>
        </p:txBody>
      </p:sp>
    </p:spTree>
    <p:extLst>
      <p:ext uri="{BB962C8B-B14F-4D97-AF65-F5344CB8AC3E}">
        <p14:creationId xmlns:p14="http://schemas.microsoft.com/office/powerpoint/2010/main" val="3950378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205431"/>
              </p:ext>
            </p:extLst>
          </p:nvPr>
        </p:nvGraphicFramePr>
        <p:xfrm>
          <a:off x="381000" y="883920"/>
          <a:ext cx="8382000" cy="6400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Pengenalan Pakan Ternak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id-ID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5414424"/>
              </p:ext>
            </p:extLst>
          </p:nvPr>
        </p:nvGraphicFramePr>
        <p:xfrm>
          <a:off x="533400" y="1752600"/>
          <a:ext cx="8001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" y="1789176"/>
            <a:ext cx="2247900" cy="15291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2" y="5087874"/>
            <a:ext cx="2253996" cy="154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62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090338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Pengantar Ilmu Lingkungan Ternak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id-ID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078" y="2309804"/>
            <a:ext cx="3081922" cy="188119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ttp://3.bp.blogspot.com/-LsaK0VGRGt0/UNBG3H0327I/AAAAAAAAI-U/OPsAgf1Ifvg/s1600/Dairy+Cow+pi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309804"/>
            <a:ext cx="2248385" cy="150019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nodpa.com/images/081815_heat-stressed-panting-co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" y="4038600"/>
            <a:ext cx="2257529" cy="185166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depts.ttu.edu/liru_afs/images/wpe99047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16" y="5867400"/>
            <a:ext cx="2258568" cy="574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92915"/>
            <a:ext cx="4191000" cy="208408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71800" y="2297668"/>
            <a:ext cx="827623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00FF"/>
                </a:solidFill>
              </a:rPr>
              <a:t>SUHU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71800" y="3059668"/>
            <a:ext cx="16764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00FF"/>
                </a:solidFill>
              </a:rPr>
              <a:t>KELEMBABAN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71800" y="3897868"/>
            <a:ext cx="1446761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00FF"/>
                </a:solidFill>
              </a:rPr>
              <a:t>SINAR MATAHARI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1800" y="4964668"/>
            <a:ext cx="9144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00FF"/>
                </a:solidFill>
              </a:rPr>
              <a:t>ANGIN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71800" y="5802868"/>
            <a:ext cx="12954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d-ID" b="1" dirty="0">
                <a:solidFill>
                  <a:srgbClr val="0000FF"/>
                </a:solidFill>
              </a:rPr>
              <a:t>HUJAN, dll.</a:t>
            </a:r>
          </a:p>
        </p:txBody>
      </p:sp>
    </p:spTree>
    <p:extLst>
      <p:ext uri="{BB962C8B-B14F-4D97-AF65-F5344CB8AC3E}">
        <p14:creationId xmlns:p14="http://schemas.microsoft.com/office/powerpoint/2010/main" val="324022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8"/>
          <p:cNvSpPr txBox="1">
            <a:spLocks noChangeArrowheads="1"/>
          </p:cNvSpPr>
          <p:nvPr/>
        </p:nvSpPr>
        <p:spPr bwMode="gray">
          <a:xfrm rot="1770423">
            <a:off x="130759" y="3708014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gray">
          <a:xfrm rot="1770423">
            <a:off x="130759" y="5002783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60%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000" y="1676400"/>
            <a:ext cx="6193680" cy="1487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B0F0"/>
                </a:solidFill>
              </a:rPr>
              <a:t>T</a:t>
            </a:r>
            <a:r>
              <a:rPr lang="id-ID" sz="2800" b="1" dirty="0">
                <a:solidFill>
                  <a:srgbClr val="00B0F0"/>
                </a:solidFill>
              </a:rPr>
              <a:t>ernak </a:t>
            </a:r>
            <a:r>
              <a:rPr lang="id-ID" sz="2800" b="1" dirty="0">
                <a:solidFill>
                  <a:srgbClr val="0033CC"/>
                </a:solidFill>
              </a:rPr>
              <a:t>Unggas</a:t>
            </a:r>
            <a:r>
              <a:rPr lang="id-ID" sz="2800" b="1" dirty="0">
                <a:solidFill>
                  <a:srgbClr val="00B0F0"/>
                </a:solidFill>
              </a:rPr>
              <a:t> (pedaging dan petelur)</a:t>
            </a:r>
          </a:p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B0F0"/>
                </a:solidFill>
              </a:rPr>
              <a:t>Ternak </a:t>
            </a:r>
            <a:r>
              <a:rPr lang="id-ID" sz="2800" b="1" dirty="0">
                <a:solidFill>
                  <a:srgbClr val="0033CC"/>
                </a:solidFill>
              </a:rPr>
              <a:t>Ruminansia</a:t>
            </a:r>
            <a:r>
              <a:rPr lang="id-ID" sz="2800" b="1" dirty="0">
                <a:solidFill>
                  <a:srgbClr val="00B0F0"/>
                </a:solidFill>
              </a:rPr>
              <a:t> (potong dan perah)</a:t>
            </a:r>
          </a:p>
          <a:p>
            <a:pPr marL="265113" indent="-265113">
              <a:spcBef>
                <a:spcPts val="2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id-ID" sz="2800" b="1" dirty="0">
                <a:solidFill>
                  <a:srgbClr val="00B0F0"/>
                </a:solidFill>
                <a:latin typeface="Arial Narrow" pitchFamily="34" charset="0"/>
              </a:rPr>
              <a:t>Aneka ternak (kelinci, kuda, Bab I, dll.)</a:t>
            </a:r>
            <a:endParaRPr lang="en-US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0" y="4941595"/>
            <a:ext cx="2270760" cy="1535405"/>
          </a:xfrm>
          <a:prstGeom prst="rect">
            <a:avLst/>
          </a:prstGeom>
          <a:noFill/>
          <a:ln w="6350">
            <a:solidFill>
              <a:srgbClr val="FF0000"/>
            </a:solidFill>
            <a:miter lim="800000"/>
            <a:headEnd/>
            <a:tailEnd/>
          </a:ln>
          <a:effectLst/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624998"/>
              </p:ext>
            </p:extLst>
          </p:nvPr>
        </p:nvGraphicFramePr>
        <p:xfrm>
          <a:off x="381000" y="883920"/>
          <a:ext cx="8382000" cy="6400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Pengenalan Jenis-jenis Ternak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ERO</a:t>
                      </a:r>
                      <a:endParaRPr lang="id-ID" sz="3600" b="1" i="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3323309"/>
            <a:ext cx="2270760" cy="14772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676400"/>
            <a:ext cx="2287464" cy="15059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8" y="3352800"/>
            <a:ext cx="2411144" cy="16016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4" y="5105400"/>
            <a:ext cx="2405048" cy="13302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840" y="3352800"/>
            <a:ext cx="2389560" cy="15930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5200" y="5105400"/>
            <a:ext cx="2389560" cy="134684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573495"/>
              </p:ext>
            </p:extLst>
          </p:nvPr>
        </p:nvGraphicFramePr>
        <p:xfrm>
          <a:off x="381000" y="883920"/>
          <a:ext cx="8382000" cy="64008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Pengenalan Kandang Ternak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RY</a:t>
                      </a:r>
                      <a:endParaRPr lang="id-ID" sz="3600" b="1" i="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3124200" cy="2343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314445"/>
            <a:ext cx="3124200" cy="20684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62400" y="1729547"/>
            <a:ext cx="4876800" cy="4747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228600" algn="just">
              <a:spcBef>
                <a:spcPts val="900"/>
              </a:spcBef>
              <a:spcAft>
                <a:spcPts val="600"/>
              </a:spcAft>
            </a:pPr>
            <a:r>
              <a:rPr lang="id-ID" sz="2800" b="1" dirty="0">
                <a:solidFill>
                  <a:srgbClr val="0033CC"/>
                </a:solidFill>
                <a:latin typeface="+mj-lt"/>
              </a:rPr>
              <a:t>Fungsi Kandang:</a:t>
            </a:r>
          </a:p>
          <a:p>
            <a:pPr marL="447675" marR="0" indent="-219075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2400" dirty="0">
                <a:solidFill>
                  <a:srgbClr val="0033CC"/>
                </a:solidFill>
                <a:latin typeface="+mj-lt"/>
              </a:rPr>
              <a:t>Melindungi ternak dari cuaca/iklim yang ekstrim</a:t>
            </a:r>
          </a:p>
          <a:p>
            <a:pPr marL="447675" marR="0" indent="-219075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Memudahkan pengelolaan ternak </a:t>
            </a:r>
            <a:r>
              <a:rPr lang="id-ID" sz="20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(pakan, urin, feses, perkawinan, dll.)</a:t>
            </a:r>
          </a:p>
          <a:p>
            <a:pPr marL="447675" marR="0" indent="-219075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2400" dirty="0">
                <a:solidFill>
                  <a:srgbClr val="0033CC"/>
                </a:solidFill>
                <a:latin typeface="+mj-lt"/>
              </a:rPr>
              <a:t>Menjaga keamanan ternak</a:t>
            </a:r>
          </a:p>
          <a:p>
            <a:pPr marL="447675" marR="0" indent="-219075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2400" dirty="0">
                <a:solidFill>
                  <a:srgbClr val="0033CC"/>
                </a:solidFill>
                <a:latin typeface="+mj-lt"/>
              </a:rPr>
              <a:t>Meningkatkan efisiensi tenaga kerja</a:t>
            </a:r>
          </a:p>
          <a:p>
            <a:pPr marL="447675" marR="0" indent="-219075">
              <a:spcBef>
                <a:spcPts val="9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d-ID" sz="2400" dirty="0">
                <a:solidFill>
                  <a:srgbClr val="0000FF"/>
                </a:solidFill>
                <a:latin typeface="+mj-lt"/>
              </a:rPr>
              <a:t>Mencegah dan melindungi ternak dari hama dan penyakit, dll.</a:t>
            </a:r>
            <a:endParaRPr lang="id-ID" sz="2400" dirty="0">
              <a:solidFill>
                <a:srgbClr val="0000FF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9978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434617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Pengenalan Produksi Ternak Unggas Pedaging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011517"/>
              </p:ext>
            </p:extLst>
          </p:nvPr>
        </p:nvGraphicFramePr>
        <p:xfrm>
          <a:off x="6781800" y="2514600"/>
          <a:ext cx="2057400" cy="362712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34111752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Bibit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1712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Kandang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29447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Pakan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10038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400" b="1" dirty="0"/>
                        <a:t>Obat-obatan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417079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400" b="1" dirty="0"/>
                        <a:t>Pengelolaan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972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6320118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4659" y="5744658"/>
            <a:ext cx="32004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FF"/>
                </a:solidFill>
              </a:rPr>
              <a:t>KANDANG AYAM BROILER</a:t>
            </a:r>
          </a:p>
        </p:txBody>
      </p:sp>
    </p:spTree>
    <p:extLst>
      <p:ext uri="{BB962C8B-B14F-4D97-AF65-F5344CB8AC3E}">
        <p14:creationId xmlns:p14="http://schemas.microsoft.com/office/powerpoint/2010/main" val="2677825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840391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6182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Pengantar</a:t>
                      </a:r>
                      <a:r>
                        <a:rPr lang="id-ID" sz="3600" b="1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Produksi Ternak Unggas Petelur</a:t>
                      </a:r>
                      <a:endParaRPr lang="id-ID" sz="3600" b="1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04801" y="2514599"/>
            <a:ext cx="5751682" cy="3733800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159591"/>
              </p:ext>
            </p:extLst>
          </p:nvPr>
        </p:nvGraphicFramePr>
        <p:xfrm>
          <a:off x="6324600" y="2514600"/>
          <a:ext cx="2514600" cy="37338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3411175202"/>
                    </a:ext>
                  </a:extLst>
                </a:gridCol>
              </a:tblGrid>
              <a:tr h="74676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Bibit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17129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Kandang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294478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Pakan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10038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Obat-obatan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417079"/>
                  </a:ext>
                </a:extLst>
              </a:tr>
              <a:tr h="74676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Pengelolaan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972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76400" y="2514599"/>
            <a:ext cx="32004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FF"/>
                </a:solidFill>
              </a:rPr>
              <a:t>KANDANG AYAM PETELUR</a:t>
            </a:r>
          </a:p>
        </p:txBody>
      </p:sp>
    </p:spTree>
    <p:extLst>
      <p:ext uri="{BB962C8B-B14F-4D97-AF65-F5344CB8AC3E}">
        <p14:creationId xmlns:p14="http://schemas.microsoft.com/office/powerpoint/2010/main" val="212000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06177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4658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Pengantar Pengelolaan Kesehatan Ternak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RY</a:t>
                      </a:r>
                      <a:endParaRPr lang="id-ID" sz="3600" b="1" i="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04800" y="2438400"/>
            <a:ext cx="858912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The health of animals can be described as normal physiological functioning of all the systems of the body of animals to achieve the highest production or the lack of disease</a:t>
            </a:r>
            <a:endParaRPr lang="id-ID" sz="2400" b="1" dirty="0">
              <a:solidFill>
                <a:srgbClr val="0000FF"/>
              </a:solidFill>
            </a:endParaRPr>
          </a:p>
        </p:txBody>
      </p:sp>
      <p:pic>
        <p:nvPicPr>
          <p:cNvPr id="5" name="Picture 2" descr="http://1.bp.blogspot.com/-E1ZIGlW9Mh0/Tsztp0MasBI/AAAAAAAAAuc/SlqyO6UBpl8/s1600/Minum+susu+sap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648200"/>
            <a:ext cx="2341450" cy="172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53000"/>
            <a:ext cx="2062163" cy="1418768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953000"/>
            <a:ext cx="2127797" cy="1424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4653102"/>
            <a:ext cx="1718666" cy="17186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301" y="4413504"/>
            <a:ext cx="135636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FF"/>
                </a:solidFill>
              </a:rPr>
              <a:t>Bibit Sehat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42697" y="4419600"/>
            <a:ext cx="1752601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FF"/>
                </a:solidFill>
              </a:rPr>
              <a:t>Nutrisi Cukup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8325" y="4083617"/>
            <a:ext cx="1981200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FF"/>
                </a:solidFill>
              </a:rPr>
              <a:t>Kandang Bersih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2800" y="4083617"/>
            <a:ext cx="1718666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FF"/>
                </a:solidFill>
              </a:rPr>
              <a:t>Obat &amp; Vaksin</a:t>
            </a:r>
          </a:p>
        </p:txBody>
      </p:sp>
    </p:spTree>
    <p:extLst>
      <p:ext uri="{BB962C8B-B14F-4D97-AF65-F5344CB8AC3E}">
        <p14:creationId xmlns:p14="http://schemas.microsoft.com/office/powerpoint/2010/main" val="3907963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995673"/>
            <a:ext cx="1481327" cy="148132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590864"/>
              </p:ext>
            </p:extLst>
          </p:nvPr>
        </p:nvGraphicFramePr>
        <p:xfrm>
          <a:off x="381000" y="792480"/>
          <a:ext cx="8382000" cy="110744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4658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Pengenalan Jenis dan Pengelolaan Produk Ternak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133600"/>
            <a:ext cx="2227053" cy="21336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947" y="2133600"/>
            <a:ext cx="2760453" cy="18288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133600"/>
            <a:ext cx="3124200" cy="1249680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812982"/>
            <a:ext cx="2954839" cy="1664018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995673"/>
            <a:ext cx="2133600" cy="148132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374" y="3621024"/>
            <a:ext cx="1122426" cy="1122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50" y="3616960"/>
            <a:ext cx="2114826" cy="11264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38800" y="6076890"/>
            <a:ext cx="751423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FF"/>
                </a:solidFill>
              </a:rPr>
              <a:t>Sosis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72200" y="3562290"/>
            <a:ext cx="903823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00FF"/>
                </a:solidFill>
              </a:rPr>
              <a:t>STEAK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746048" y="2109410"/>
            <a:ext cx="98775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00FF"/>
                </a:solidFill>
              </a:rPr>
              <a:t>Omelet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2400" y="4724400"/>
            <a:ext cx="9906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d-ID" sz="2000" b="1" dirty="0">
                <a:solidFill>
                  <a:srgbClr val="0000FF"/>
                </a:solidFill>
              </a:rPr>
              <a:t>Nugget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965192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092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571777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4658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Pengenalan Produksi Ternak Sapi Potong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SS</a:t>
                      </a:r>
                      <a:endParaRPr lang="id-ID" sz="3600" b="1" i="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413418"/>
              </p:ext>
            </p:extLst>
          </p:nvPr>
        </p:nvGraphicFramePr>
        <p:xfrm>
          <a:off x="6477000" y="2438400"/>
          <a:ext cx="2362200" cy="38862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411175202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Bibit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1712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Kandang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29447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>
                          <a:solidFill>
                            <a:srgbClr val="0000FF"/>
                          </a:solidFill>
                        </a:rPr>
                        <a:t>Pakan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1003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Obat-obatan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41707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Pengelolaan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972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33" y="2667000"/>
            <a:ext cx="5926667" cy="3505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4589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09336" y="829270"/>
            <a:ext cx="47154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JADUAL</a:t>
            </a:r>
            <a:r>
              <a:rPr lang="id-ID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KULIAH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683537"/>
              </p:ext>
            </p:extLst>
          </p:nvPr>
        </p:nvGraphicFramePr>
        <p:xfrm>
          <a:off x="914400" y="2362200"/>
          <a:ext cx="7239000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622821042"/>
                    </a:ext>
                  </a:extLst>
                </a:gridCol>
                <a:gridCol w="2023806">
                  <a:extLst>
                    <a:ext uri="{9D8B030D-6E8A-4147-A177-3AD203B41FA5}">
                      <a16:colId xmlns:a16="http://schemas.microsoft.com/office/drawing/2014/main" val="1536464334"/>
                    </a:ext>
                  </a:extLst>
                </a:gridCol>
                <a:gridCol w="2802194">
                  <a:extLst>
                    <a:ext uri="{9D8B030D-6E8A-4147-A177-3AD203B41FA5}">
                      <a16:colId xmlns:a16="http://schemas.microsoft.com/office/drawing/2014/main" val="1184192718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id-ID" sz="3200" b="1" dirty="0">
                          <a:solidFill>
                            <a:srgbClr val="0000FF"/>
                          </a:solidFill>
                        </a:rPr>
                        <a:t>PS 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</a:rPr>
                        <a:t>NTP</a:t>
                      </a:r>
                      <a:r>
                        <a:rPr lang="id-ID" sz="3200" b="1" dirty="0">
                          <a:solidFill>
                            <a:srgbClr val="0000FF"/>
                          </a:solidFill>
                        </a:rPr>
                        <a:t> A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200" b="1" dirty="0">
                          <a:solidFill>
                            <a:srgbClr val="0000FF"/>
                          </a:solidFill>
                        </a:rPr>
                        <a:t>JUM’AT</a:t>
                      </a:r>
                      <a:endParaRPr lang="id-ID" sz="3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id-ID" sz="3200" b="1" dirty="0">
                          <a:solidFill>
                            <a:srgbClr val="0000FF"/>
                          </a:solidFill>
                        </a:rPr>
                        <a:t>13.</a:t>
                      </a:r>
                      <a:r>
                        <a:rPr lang="en-US" sz="3200" b="1" dirty="0">
                          <a:solidFill>
                            <a:srgbClr val="0000FF"/>
                          </a:solidFill>
                        </a:rPr>
                        <a:t>1</a:t>
                      </a:r>
                      <a:r>
                        <a:rPr lang="id-ID" sz="3200" b="1" dirty="0">
                          <a:solidFill>
                            <a:srgbClr val="0000FF"/>
                          </a:solidFill>
                        </a:rPr>
                        <a:t>0</a:t>
                      </a:r>
                      <a:r>
                        <a:rPr lang="id-ID" sz="3200" b="1" baseline="0" dirty="0">
                          <a:solidFill>
                            <a:srgbClr val="0000FF"/>
                          </a:solidFill>
                        </a:rPr>
                        <a:t> – 14.</a:t>
                      </a:r>
                      <a:r>
                        <a:rPr lang="en-US" sz="3200" b="1" baseline="0" dirty="0">
                          <a:solidFill>
                            <a:srgbClr val="0000FF"/>
                          </a:solidFill>
                        </a:rPr>
                        <a:t>5</a:t>
                      </a:r>
                      <a:r>
                        <a:rPr lang="id-ID" sz="3200" b="1" baseline="0" dirty="0">
                          <a:solidFill>
                            <a:srgbClr val="0000FF"/>
                          </a:solidFill>
                        </a:rPr>
                        <a:t>0</a:t>
                      </a:r>
                      <a:endParaRPr lang="id-ID" sz="32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027043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id-ID" sz="3200" b="1" dirty="0">
                          <a:solidFill>
                            <a:srgbClr val="7030A0"/>
                          </a:solidFill>
                        </a:rPr>
                        <a:t>PS 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</a:rPr>
                        <a:t>NTP</a:t>
                      </a:r>
                      <a:r>
                        <a:rPr lang="id-ID" sz="3200" b="1" baseline="0" dirty="0">
                          <a:solidFill>
                            <a:srgbClr val="7030A0"/>
                          </a:solidFill>
                        </a:rPr>
                        <a:t> B</a:t>
                      </a:r>
                      <a:endParaRPr lang="id-ID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200" b="1" dirty="0">
                          <a:solidFill>
                            <a:srgbClr val="7030A0"/>
                          </a:solidFill>
                        </a:rPr>
                        <a:t>SELASA</a:t>
                      </a:r>
                      <a:endParaRPr lang="id-ID" sz="3200" b="1" dirty="0">
                        <a:solidFill>
                          <a:srgbClr val="7030A0"/>
                        </a:solidFill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0"/>
                        </a:spcBef>
                        <a:spcAft>
                          <a:spcPts val="1800"/>
                        </a:spcAft>
                      </a:pPr>
                      <a:r>
                        <a:rPr lang="en-US" sz="3200" b="1" dirty="0">
                          <a:solidFill>
                            <a:srgbClr val="7030A0"/>
                          </a:solidFill>
                        </a:rPr>
                        <a:t>13</a:t>
                      </a:r>
                      <a:r>
                        <a:rPr lang="id-ID" sz="3200" b="1" dirty="0">
                          <a:solidFill>
                            <a:srgbClr val="7030A0"/>
                          </a:solidFill>
                        </a:rPr>
                        <a:t>.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</a:rPr>
                        <a:t>0</a:t>
                      </a:r>
                      <a:r>
                        <a:rPr lang="id-ID" sz="3200" b="1" dirty="0">
                          <a:solidFill>
                            <a:srgbClr val="7030A0"/>
                          </a:solidFill>
                        </a:rPr>
                        <a:t>0 – 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</a:rPr>
                        <a:t>14</a:t>
                      </a:r>
                      <a:r>
                        <a:rPr lang="id-ID" sz="3200" b="1" dirty="0">
                          <a:solidFill>
                            <a:srgbClr val="7030A0"/>
                          </a:solidFill>
                        </a:rPr>
                        <a:t>.</a:t>
                      </a:r>
                      <a:r>
                        <a:rPr lang="en-US" sz="3200" b="1" dirty="0">
                          <a:solidFill>
                            <a:srgbClr val="7030A0"/>
                          </a:solidFill>
                        </a:rPr>
                        <a:t>4</a:t>
                      </a:r>
                      <a:r>
                        <a:rPr lang="id-ID" sz="3200" b="1" dirty="0">
                          <a:solidFill>
                            <a:srgbClr val="7030A0"/>
                          </a:solidFill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06515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316038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4658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Pengenalan Produksi Ternak Sapi Perah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SS</a:t>
                      </a:r>
                      <a:endParaRPr lang="id-ID" sz="3600" b="1" i="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575589"/>
              </p:ext>
            </p:extLst>
          </p:nvPr>
        </p:nvGraphicFramePr>
        <p:xfrm>
          <a:off x="6400800" y="2438400"/>
          <a:ext cx="2362200" cy="38862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411175202"/>
                    </a:ext>
                  </a:extLst>
                </a:gridCol>
              </a:tblGrid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Bibit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1712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Kandang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29447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>
                          <a:solidFill>
                            <a:srgbClr val="0033CC"/>
                          </a:solidFill>
                        </a:rPr>
                        <a:t>Pakan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10038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Obat-obatan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417079"/>
                  </a:ext>
                </a:extLst>
              </a:tr>
              <a:tr h="777240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Pengelolaan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9720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2438400"/>
            <a:ext cx="5869781" cy="38862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96354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385529"/>
              </p:ext>
            </p:extLst>
          </p:nvPr>
        </p:nvGraphicFramePr>
        <p:xfrm>
          <a:off x="381000" y="883920"/>
          <a:ext cx="8382000" cy="110744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4658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>
                        <a:lnSpc>
                          <a:spcPts val="4000"/>
                        </a:lnSpc>
                      </a:pPr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Pengantar Produksi Ternak Kambing, Domba, dan Kerbau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SS</a:t>
                      </a:r>
                      <a:endParaRPr lang="id-ID" sz="3600" b="1" i="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69615"/>
              </p:ext>
            </p:extLst>
          </p:nvPr>
        </p:nvGraphicFramePr>
        <p:xfrm>
          <a:off x="6400800" y="2438399"/>
          <a:ext cx="2362200" cy="4065625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411175202"/>
                    </a:ext>
                  </a:extLst>
                </a:gridCol>
              </a:tblGrid>
              <a:tr h="81312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Bibit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17129"/>
                  </a:ext>
                </a:extLst>
              </a:tr>
              <a:tr h="81312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Kandang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294478"/>
                  </a:ext>
                </a:extLst>
              </a:tr>
              <a:tr h="81312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>
                          <a:solidFill>
                            <a:srgbClr val="0033CC"/>
                          </a:solidFill>
                        </a:rPr>
                        <a:t>Pakan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10038"/>
                  </a:ext>
                </a:extLst>
              </a:tr>
              <a:tr h="81312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Obat-obatan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417079"/>
                  </a:ext>
                </a:extLst>
              </a:tr>
              <a:tr h="81312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Pengelolaan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97206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438400"/>
            <a:ext cx="3200400" cy="18437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188" y="4393907"/>
            <a:ext cx="2754423" cy="2110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393907"/>
            <a:ext cx="2209800" cy="21101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432399"/>
            <a:ext cx="1849710" cy="18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68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66001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4658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Pengantar Ilmu</a:t>
                      </a:r>
                      <a:r>
                        <a:rPr lang="id-ID" sz="3600" b="1" kern="1200" baseline="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Pemuliaan Te</a:t>
                      </a: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rnak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SS</a:t>
                      </a:r>
                      <a:endParaRPr lang="id-ID" sz="3600" b="1" i="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14600"/>
            <a:ext cx="6126178" cy="32004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5" name="TextBox 4"/>
          <p:cNvSpPr txBox="1"/>
          <p:nvPr/>
        </p:nvSpPr>
        <p:spPr>
          <a:xfrm>
            <a:off x="228600" y="5943600"/>
            <a:ext cx="612617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d-ID" sz="2000" b="1" dirty="0">
                <a:solidFill>
                  <a:srgbClr val="0000FF"/>
                </a:solidFill>
              </a:rPr>
              <a:t>TERNAK UNGGUL HASIL PEMULIAAN TERNAK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720113"/>
              </p:ext>
            </p:extLst>
          </p:nvPr>
        </p:nvGraphicFramePr>
        <p:xfrm>
          <a:off x="6553200" y="2514600"/>
          <a:ext cx="2340720" cy="3811875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340720">
                  <a:extLst>
                    <a:ext uri="{9D8B030D-6E8A-4147-A177-3AD203B41FA5}">
                      <a16:colId xmlns:a16="http://schemas.microsoft.com/office/drawing/2014/main" val="3411175202"/>
                    </a:ext>
                  </a:extLst>
                </a:gridCol>
              </a:tblGrid>
              <a:tr h="905843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Plasma</a:t>
                      </a:r>
                      <a:r>
                        <a:rPr lang="id-ID" sz="2800" baseline="0" dirty="0"/>
                        <a:t> nutfah</a:t>
                      </a:r>
                      <a:endParaRPr lang="id-ID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17129"/>
                  </a:ext>
                </a:extLst>
              </a:tr>
              <a:tr h="64070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Seleksi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294478"/>
                  </a:ext>
                </a:extLst>
              </a:tr>
              <a:tr h="64070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Persilangan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10038"/>
                  </a:ext>
                </a:extLst>
              </a:tr>
              <a:tr h="905843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i="1" dirty="0"/>
                        <a:t>Genetic engineering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417079"/>
                  </a:ext>
                </a:extLst>
              </a:tr>
              <a:tr h="64070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Dll.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97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4456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19800" y="213801"/>
            <a:ext cx="28741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MATERI KULIAH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7593796"/>
              </p:ext>
            </p:extLst>
          </p:nvPr>
        </p:nvGraphicFramePr>
        <p:xfrm>
          <a:off x="381000" y="883920"/>
          <a:ext cx="8382000" cy="11887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685800">
                  <a:extLst>
                    <a:ext uri="{9D8B030D-6E8A-4147-A177-3AD203B41FA5}">
                      <a16:colId xmlns:a16="http://schemas.microsoft.com/office/drawing/2014/main" val="1509095818"/>
                    </a:ext>
                  </a:extLst>
                </a:gridCol>
                <a:gridCol w="6465815">
                  <a:extLst>
                    <a:ext uri="{9D8B030D-6E8A-4147-A177-3AD203B41FA5}">
                      <a16:colId xmlns:a16="http://schemas.microsoft.com/office/drawing/2014/main" val="4289897366"/>
                    </a:ext>
                  </a:extLst>
                </a:gridCol>
                <a:gridCol w="1230385">
                  <a:extLst>
                    <a:ext uri="{9D8B030D-6E8A-4147-A177-3AD203B41FA5}">
                      <a16:colId xmlns:a16="http://schemas.microsoft.com/office/drawing/2014/main" val="3768892696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id-ID" sz="3600" dirty="0">
                          <a:solidFill>
                            <a:srgbClr val="FFFF00"/>
                          </a:solidFill>
                        </a:rPr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360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Pengantar Ilmu Reproduksi Ternak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SS</a:t>
                      </a:r>
                      <a:endParaRPr lang="id-ID" sz="3600" b="1" i="0" kern="1200" dirty="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0439176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286000"/>
            <a:ext cx="4953000" cy="42672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661448"/>
              </p:ext>
            </p:extLst>
          </p:nvPr>
        </p:nvGraphicFramePr>
        <p:xfrm>
          <a:off x="5913120" y="2399987"/>
          <a:ext cx="2849880" cy="4077013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849880">
                  <a:extLst>
                    <a:ext uri="{9D8B030D-6E8A-4147-A177-3AD203B41FA5}">
                      <a16:colId xmlns:a16="http://schemas.microsoft.com/office/drawing/2014/main" val="3411175202"/>
                    </a:ext>
                  </a:extLst>
                </a:gridCol>
              </a:tblGrid>
              <a:tr h="905843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Kesehatan reproduksi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717129"/>
                  </a:ext>
                </a:extLst>
              </a:tr>
              <a:tr h="64070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Kawin alam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294478"/>
                  </a:ext>
                </a:extLst>
              </a:tr>
              <a:tr h="64070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dirty="0"/>
                        <a:t>Inseminasi buatan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810038"/>
                  </a:ext>
                </a:extLst>
              </a:tr>
              <a:tr h="905843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b="1" i="1" dirty="0"/>
                        <a:t>Embrio transfer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417079"/>
                  </a:ext>
                </a:extLst>
              </a:tr>
              <a:tr h="640705">
                <a:tc>
                  <a:txBody>
                    <a:bodyPr/>
                    <a:lstStyle/>
                    <a:p>
                      <a:pPr marL="265113" indent="-265113">
                        <a:buFont typeface="Arial" panose="020B0604020202020204" pitchFamily="34" charset="0"/>
                        <a:buChar char="•"/>
                      </a:pPr>
                      <a:r>
                        <a:rPr lang="id-ID" sz="2800" dirty="0"/>
                        <a:t>Dll.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0797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053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1524000"/>
            <a:ext cx="838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0" indent="457200">
              <a:spcAft>
                <a:spcPts val="0"/>
              </a:spcAft>
            </a:pP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Bandar</a:t>
            </a: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GB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ampung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September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id-ID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0" indent="457200">
              <a:spcAft>
                <a:spcPts val="0"/>
              </a:spcAft>
            </a:pPr>
            <a:endParaRPr lang="id-ID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Dosen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PJ,				</a:t>
            </a:r>
            <a:r>
              <a:rPr lang="en-GB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Mahasiswa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id-ID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d-ID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d-ID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d-ID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Ir. </a:t>
            </a: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Erwanto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M.S.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....................................</a:t>
            </a: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id-ID" sz="2400" dirty="0"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</a:pP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NIP 196</a:t>
            </a:r>
            <a:r>
              <a:rPr lang="id-ID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id-ID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id-ID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en-GB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03100</a:t>
            </a:r>
            <a:r>
              <a:rPr lang="id-ID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GB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NPM ..............</a:t>
            </a:r>
            <a:r>
              <a:rPr lang="id-ID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..................</a:t>
            </a:r>
            <a:endParaRPr lang="id-ID" sz="2400" dirty="0">
              <a:effectLst/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2833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95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Oval Callout 3"/>
          <p:cNvSpPr/>
          <p:nvPr/>
        </p:nvSpPr>
        <p:spPr bwMode="auto">
          <a:xfrm>
            <a:off x="6248400" y="609600"/>
            <a:ext cx="2895600" cy="2057400"/>
          </a:xfrm>
          <a:prstGeom prst="wedgeEllipseCallout">
            <a:avLst>
              <a:gd name="adj1" fmla="val -72896"/>
              <a:gd name="adj2" fmla="val 17594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Cambr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0" y="838200"/>
            <a:ext cx="2514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itchFamily="18" charset="0"/>
              </a:rPr>
              <a:t>Ada</a:t>
            </a:r>
            <a:r>
              <a:rPr lang="en-US" sz="2800" b="1" dirty="0">
                <a:solidFill>
                  <a:srgbClr val="002060"/>
                </a:solidFill>
                <a:latin typeface="Cambria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itchFamily="18" charset="0"/>
              </a:rPr>
              <a:t>pertanyaan</a:t>
            </a:r>
            <a:r>
              <a:rPr lang="en-US" sz="2800" b="1" dirty="0">
                <a:solidFill>
                  <a:srgbClr val="002060"/>
                </a:solidFill>
                <a:latin typeface="Cambria" pitchFamily="18" charset="0"/>
              </a:rPr>
              <a:t>/ </a:t>
            </a:r>
            <a:r>
              <a:rPr lang="en-US" sz="2800" b="1" dirty="0" err="1">
                <a:solidFill>
                  <a:srgbClr val="002060"/>
                </a:solidFill>
                <a:latin typeface="Cambria" pitchFamily="18" charset="0"/>
              </a:rPr>
              <a:t>komentar</a:t>
            </a:r>
            <a:r>
              <a:rPr lang="en-US" sz="2800" b="1" dirty="0">
                <a:solidFill>
                  <a:srgbClr val="002060"/>
                </a:solidFill>
                <a:latin typeface="Cambria" pitchFamily="18" charset="0"/>
              </a:rPr>
              <a:t> …?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78862" y="416004"/>
            <a:ext cx="537640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ATURAN MAIN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47566" y="1896338"/>
            <a:ext cx="7205834" cy="392415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93738" indent="-693738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000" b="1" cap="none" spc="0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Menggunakan</a:t>
            </a:r>
            <a:r>
              <a:rPr lang="en-US" sz="40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cap="none" spc="0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Peraturan</a:t>
            </a:r>
            <a:r>
              <a:rPr lang="en-US" sz="40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cap="none" spc="0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Akademik</a:t>
            </a:r>
            <a:r>
              <a:rPr lang="en-US" sz="40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cap="none" spc="0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Unila</a:t>
            </a:r>
            <a:r>
              <a:rPr lang="en-US" sz="40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id-ID" sz="40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yang berlaku</a:t>
            </a:r>
            <a:r>
              <a:rPr lang="en-US" sz="4000" b="1" cap="none" spc="0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(</a:t>
            </a:r>
            <a:r>
              <a:rPr lang="id-ID" sz="3600" b="1" dirty="0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tertib; </a:t>
            </a:r>
            <a:r>
              <a:rPr lang="en-US" sz="3600" b="1" dirty="0" err="1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kehadiran</a:t>
            </a:r>
            <a:r>
              <a:rPr lang="en-US" sz="3600" b="1" dirty="0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, </a:t>
            </a:r>
            <a:r>
              <a:rPr lang="en-US" sz="3600" b="1" i="1" dirty="0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grade</a:t>
            </a:r>
            <a:r>
              <a:rPr lang="en-US" sz="3600" b="1" dirty="0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, </a:t>
            </a:r>
            <a:r>
              <a:rPr lang="en-US" sz="3600" b="1" dirty="0" err="1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dll</a:t>
            </a:r>
            <a:r>
              <a:rPr lang="en-US" sz="3600" b="1" dirty="0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.)</a:t>
            </a:r>
          </a:p>
          <a:p>
            <a:pPr marL="693738" indent="-693738">
              <a:spcBef>
                <a:spcPts val="1800"/>
              </a:spcBef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4000" b="1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Peserta</a:t>
            </a:r>
            <a:r>
              <a:rPr lang="en-US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kuliah</a:t>
            </a:r>
            <a:r>
              <a:rPr lang="en-US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</a:t>
            </a:r>
            <a:r>
              <a:rPr lang="en-US" sz="4000" b="1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hanya</a:t>
            </a:r>
            <a:r>
              <a:rPr lang="en-US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yang </a:t>
            </a:r>
            <a:r>
              <a:rPr lang="en-US" sz="4000" b="1" dirty="0" err="1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terdaftar</a:t>
            </a:r>
            <a:r>
              <a:rPr lang="en-US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 di </a:t>
            </a:r>
            <a:r>
              <a:rPr lang="id-ID" sz="4000" b="1" dirty="0">
                <a:ln w="3155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SIAKADU Unila </a:t>
            </a:r>
            <a:r>
              <a:rPr lang="id-ID" sz="2800" b="1" dirty="0">
                <a:ln w="31550" cmpd="sng">
                  <a:noFill/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(pastikan nama anda terdaftar di Siakadu)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93680" y="304800"/>
            <a:ext cx="554677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METODE KULIAH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57200" y="1600200"/>
            <a:ext cx="8153400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09588" indent="-509588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54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Ceramah</a:t>
            </a:r>
            <a:r>
              <a:rPr lang="id-ID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(daring/luring)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09588" indent="-509588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Diskusi</a:t>
            </a: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/</a:t>
            </a:r>
            <a:r>
              <a:rPr 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Presentasi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09588" indent="-509588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54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Studi</a:t>
            </a:r>
            <a:r>
              <a:rPr lang="en-US" sz="5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pustaka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09588" indent="-509588">
              <a:spcBef>
                <a:spcPts val="12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sz="54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Tugas</a:t>
            </a: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kerja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kelompok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en-US" sz="4000" b="1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individu</a:t>
            </a:r>
            <a:r>
              <a:rPr lang="en-US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13399" y="609600"/>
            <a:ext cx="690734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PENILAIAN</a:t>
            </a:r>
            <a:r>
              <a:rPr lang="id-ID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HASIL BELAJAR</a:t>
            </a:r>
            <a:endParaRPr lang="en-US" sz="4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grpSp>
        <p:nvGrpSpPr>
          <p:cNvPr id="2" name="Group 63"/>
          <p:cNvGrpSpPr>
            <a:grpSpLocks/>
          </p:cNvGrpSpPr>
          <p:nvPr/>
        </p:nvGrpSpPr>
        <p:grpSpPr bwMode="auto">
          <a:xfrm>
            <a:off x="1066800" y="2285998"/>
            <a:ext cx="7410918" cy="4343402"/>
            <a:chOff x="1083" y="1164"/>
            <a:chExt cx="3429" cy="2010"/>
          </a:xfrm>
        </p:grpSpPr>
        <p:grpSp>
          <p:nvGrpSpPr>
            <p:cNvPr id="3" name="Group 31"/>
            <p:cNvGrpSpPr>
              <a:grpSpLocks/>
            </p:cNvGrpSpPr>
            <p:nvPr/>
          </p:nvGrpSpPr>
          <p:grpSpPr bwMode="auto">
            <a:xfrm>
              <a:off x="1083" y="1164"/>
              <a:ext cx="3429" cy="468"/>
              <a:chOff x="1083" y="1440"/>
              <a:chExt cx="3429" cy="468"/>
            </a:xfrm>
          </p:grpSpPr>
          <p:sp>
            <p:nvSpPr>
              <p:cNvPr id="22" name="AutoShape 32"/>
              <p:cNvSpPr>
                <a:spLocks noChangeArrowheads="1"/>
              </p:cNvSpPr>
              <p:nvPr/>
            </p:nvSpPr>
            <p:spPr bwMode="gray">
              <a:xfrm>
                <a:off x="1382" y="1475"/>
                <a:ext cx="3130" cy="421"/>
              </a:xfrm>
              <a:prstGeom prst="roundRect">
                <a:avLst>
                  <a:gd name="adj" fmla="val 50000"/>
                </a:avLst>
              </a:prstGeom>
              <a:noFill/>
              <a:ln w="38100" algn="ctr">
                <a:solidFill>
                  <a:schemeClr val="tx2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grpSp>
            <p:nvGrpSpPr>
              <p:cNvPr id="4" name="Group 33"/>
              <p:cNvGrpSpPr>
                <a:grpSpLocks/>
              </p:cNvGrpSpPr>
              <p:nvPr/>
            </p:nvGrpSpPr>
            <p:grpSpPr bwMode="auto">
              <a:xfrm>
                <a:off x="1152" y="1440"/>
                <a:ext cx="581" cy="468"/>
                <a:chOff x="720" y="960"/>
                <a:chExt cx="987" cy="795"/>
              </a:xfrm>
            </p:grpSpPr>
            <p:sp>
              <p:nvSpPr>
                <p:cNvPr id="26" name="Oval 34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0" cy="768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Oval 35"/>
                <p:cNvSpPr>
                  <a:spLocks noChangeArrowheads="1"/>
                </p:cNvSpPr>
                <p:nvPr/>
              </p:nvSpPr>
              <p:spPr bwMode="gray">
                <a:xfrm rot="1758052">
                  <a:off x="720" y="960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tx2"/>
                    </a:gs>
                    <a:gs pos="100000">
                      <a:schemeClr val="tx2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Oval 36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" name="Text Box 37"/>
              <p:cNvSpPr txBox="1">
                <a:spLocks noChangeArrowheads="1"/>
              </p:cNvSpPr>
              <p:nvPr/>
            </p:nvSpPr>
            <p:spPr bwMode="gray">
              <a:xfrm>
                <a:off x="1782" y="1511"/>
                <a:ext cx="2642" cy="32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eaLnBrk="0" hangingPunct="0"/>
                <a:r>
                  <a:rPr lang="en-US" sz="4000" b="1" dirty="0" err="1">
                    <a:solidFill>
                      <a:schemeClr val="accent6">
                        <a:lumMod val="50000"/>
                      </a:schemeClr>
                    </a:solidFill>
                  </a:rPr>
                  <a:t>Tugas</a:t>
                </a:r>
                <a:r>
                  <a:rPr lang="en-US" sz="4000" b="1" dirty="0">
                    <a:solidFill>
                      <a:schemeClr val="accent6">
                        <a:lumMod val="50000"/>
                      </a:schemeClr>
                    </a:solidFill>
                  </a:rPr>
                  <a:t>/</a:t>
                </a:r>
                <a:r>
                  <a:rPr lang="en-US" sz="4000" b="1" dirty="0" err="1">
                    <a:solidFill>
                      <a:schemeClr val="accent6">
                        <a:lumMod val="50000"/>
                      </a:schemeClr>
                    </a:solidFill>
                  </a:rPr>
                  <a:t>Presentasi</a:t>
                </a:r>
                <a:endParaRPr lang="en-US" sz="28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Text Box 38"/>
              <p:cNvSpPr txBox="1">
                <a:spLocks noChangeArrowheads="1"/>
              </p:cNvSpPr>
              <p:nvPr/>
            </p:nvSpPr>
            <p:spPr bwMode="gray">
              <a:xfrm rot="1770423">
                <a:off x="1083" y="1542"/>
                <a:ext cx="765" cy="271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3200" b="1" dirty="0">
                    <a:solidFill>
                      <a:schemeClr val="bg1"/>
                    </a:solidFill>
                  </a:rPr>
                  <a:t>40%</a:t>
                </a:r>
              </a:p>
            </p:txBody>
          </p:sp>
        </p:grpSp>
        <p:grpSp>
          <p:nvGrpSpPr>
            <p:cNvPr id="6" name="Group 39"/>
            <p:cNvGrpSpPr>
              <a:grpSpLocks/>
            </p:cNvGrpSpPr>
            <p:nvPr/>
          </p:nvGrpSpPr>
          <p:grpSpPr bwMode="auto">
            <a:xfrm>
              <a:off x="1152" y="1740"/>
              <a:ext cx="3360" cy="468"/>
              <a:chOff x="1152" y="1440"/>
              <a:chExt cx="3360" cy="468"/>
            </a:xfrm>
          </p:grpSpPr>
          <p:sp>
            <p:nvSpPr>
              <p:cNvPr id="15" name="AutoShape 40"/>
              <p:cNvSpPr>
                <a:spLocks noChangeArrowheads="1"/>
              </p:cNvSpPr>
              <p:nvPr/>
            </p:nvSpPr>
            <p:spPr bwMode="gray">
              <a:xfrm>
                <a:off x="1382" y="1475"/>
                <a:ext cx="3130" cy="421"/>
              </a:xfrm>
              <a:prstGeom prst="roundRect">
                <a:avLst>
                  <a:gd name="adj" fmla="val 50000"/>
                </a:avLst>
              </a:prstGeom>
              <a:noFill/>
              <a:ln w="38100" algn="ctr">
                <a:solidFill>
                  <a:schemeClr val="hlink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grpSp>
            <p:nvGrpSpPr>
              <p:cNvPr id="7" name="Group 41"/>
              <p:cNvGrpSpPr>
                <a:grpSpLocks/>
              </p:cNvGrpSpPr>
              <p:nvPr/>
            </p:nvGrpSpPr>
            <p:grpSpPr bwMode="auto">
              <a:xfrm>
                <a:off x="1152" y="1440"/>
                <a:ext cx="581" cy="468"/>
                <a:chOff x="720" y="960"/>
                <a:chExt cx="987" cy="795"/>
              </a:xfrm>
            </p:grpSpPr>
            <p:sp>
              <p:nvSpPr>
                <p:cNvPr id="18" name="Oval 42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0" cy="768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9" name="Oval 43"/>
                <p:cNvSpPr>
                  <a:spLocks noChangeArrowheads="1"/>
                </p:cNvSpPr>
                <p:nvPr/>
              </p:nvSpPr>
              <p:spPr bwMode="gray">
                <a:xfrm rot="1758052">
                  <a:off x="720" y="960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hlink"/>
                    </a:gs>
                    <a:gs pos="100000">
                      <a:schemeClr val="hlink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Oval 44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7" name="Text Box 45"/>
              <p:cNvSpPr txBox="1">
                <a:spLocks noChangeArrowheads="1"/>
              </p:cNvSpPr>
              <p:nvPr/>
            </p:nvSpPr>
            <p:spPr bwMode="gray">
              <a:xfrm>
                <a:off x="1789" y="1534"/>
                <a:ext cx="529" cy="328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4000" b="1" dirty="0">
                    <a:solidFill>
                      <a:srgbClr val="00B050"/>
                    </a:solidFill>
                  </a:rPr>
                  <a:t>Quiz</a:t>
                </a:r>
              </a:p>
            </p:txBody>
          </p:sp>
        </p:grpSp>
        <p:grpSp>
          <p:nvGrpSpPr>
            <p:cNvPr id="8" name="Group 47"/>
            <p:cNvGrpSpPr>
              <a:grpSpLocks/>
            </p:cNvGrpSpPr>
            <p:nvPr/>
          </p:nvGrpSpPr>
          <p:grpSpPr bwMode="auto">
            <a:xfrm>
              <a:off x="1152" y="2316"/>
              <a:ext cx="3360" cy="468"/>
              <a:chOff x="1152" y="1440"/>
              <a:chExt cx="3360" cy="468"/>
            </a:xfrm>
          </p:grpSpPr>
          <p:sp>
            <p:nvSpPr>
              <p:cNvPr id="10" name="AutoShape 48"/>
              <p:cNvSpPr>
                <a:spLocks noChangeArrowheads="1"/>
              </p:cNvSpPr>
              <p:nvPr/>
            </p:nvSpPr>
            <p:spPr bwMode="gray">
              <a:xfrm>
                <a:off x="1382" y="1475"/>
                <a:ext cx="3130" cy="421"/>
              </a:xfrm>
              <a:prstGeom prst="roundRect">
                <a:avLst>
                  <a:gd name="adj" fmla="val 50000"/>
                </a:avLst>
              </a:prstGeom>
              <a:noFill/>
              <a:ln w="38100" algn="ctr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vert="eaVert" wrap="none" anchor="ctr"/>
              <a:lstStyle/>
              <a:p>
                <a:endParaRPr lang="en-US"/>
              </a:p>
            </p:txBody>
          </p: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1152" y="1440"/>
                <a:ext cx="581" cy="468"/>
                <a:chOff x="720" y="960"/>
                <a:chExt cx="987" cy="795"/>
              </a:xfrm>
            </p:grpSpPr>
            <p:sp>
              <p:nvSpPr>
                <p:cNvPr id="12" name="Oval 50"/>
                <p:cNvSpPr>
                  <a:spLocks noChangeArrowheads="1"/>
                </p:cNvSpPr>
                <p:nvPr/>
              </p:nvSpPr>
              <p:spPr bwMode="gray">
                <a:xfrm rot="1758052">
                  <a:off x="747" y="987"/>
                  <a:ext cx="960" cy="768"/>
                </a:xfrm>
                <a:prstGeom prst="ellipse">
                  <a:avLst/>
                </a:prstGeom>
                <a:solidFill>
                  <a:srgbClr val="33333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3" name="Oval 51"/>
                <p:cNvSpPr>
                  <a:spLocks noChangeArrowheads="1"/>
                </p:cNvSpPr>
                <p:nvPr/>
              </p:nvSpPr>
              <p:spPr bwMode="gray">
                <a:xfrm rot="1758052">
                  <a:off x="720" y="960"/>
                  <a:ext cx="960" cy="768"/>
                </a:xfrm>
                <a:prstGeom prst="ellipse">
                  <a:avLst/>
                </a:prstGeom>
                <a:gradFill rotWithShape="1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Oval 52"/>
                <p:cNvSpPr>
                  <a:spLocks noChangeArrowheads="1"/>
                </p:cNvSpPr>
                <p:nvPr/>
              </p:nvSpPr>
              <p:spPr bwMode="gray">
                <a:xfrm>
                  <a:off x="816" y="1008"/>
                  <a:ext cx="432" cy="432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FFFF">
                        <a:alpha val="50000"/>
                      </a:srgbClr>
                    </a:gs>
                    <a:gs pos="100000">
                      <a:srgbClr val="767676">
                        <a:alpha val="0"/>
                      </a:srgb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9" name="Oval 60"/>
            <p:cNvSpPr>
              <a:spLocks noChangeArrowheads="1"/>
            </p:cNvSpPr>
            <p:nvPr/>
          </p:nvSpPr>
          <p:spPr bwMode="gray">
            <a:xfrm>
              <a:off x="1209" y="2920"/>
              <a:ext cx="254" cy="254"/>
            </a:xfrm>
            <a:prstGeom prst="ellipse">
              <a:avLst/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Text Box 38"/>
          <p:cNvSpPr txBox="1">
            <a:spLocks noChangeArrowheads="1"/>
          </p:cNvSpPr>
          <p:nvPr/>
        </p:nvSpPr>
        <p:spPr bwMode="gray">
          <a:xfrm rot="1770423">
            <a:off x="892759" y="3708014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id-ID" sz="3200" b="1" dirty="0">
                <a:solidFill>
                  <a:schemeClr val="bg1"/>
                </a:solidFill>
              </a:rPr>
              <a:t>20</a:t>
            </a:r>
            <a:r>
              <a:rPr lang="en-US" sz="3200" b="1" dirty="0">
                <a:solidFill>
                  <a:schemeClr val="bg1"/>
                </a:solidFill>
              </a:rPr>
              <a:t>%</a:t>
            </a:r>
          </a:p>
        </p:txBody>
      </p:sp>
      <p:sp>
        <p:nvSpPr>
          <p:cNvPr id="30" name="Text Box 45"/>
          <p:cNvSpPr txBox="1">
            <a:spLocks noChangeArrowheads="1"/>
          </p:cNvSpPr>
          <p:nvPr/>
        </p:nvSpPr>
        <p:spPr bwMode="gray">
          <a:xfrm>
            <a:off x="2590800" y="4876800"/>
            <a:ext cx="1306768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4000" b="1" dirty="0" err="1">
                <a:solidFill>
                  <a:srgbClr val="0033CC"/>
                </a:solidFill>
              </a:rPr>
              <a:t>Ujian</a:t>
            </a:r>
            <a:endParaRPr lang="en-US" sz="3600" b="1" dirty="0">
              <a:solidFill>
                <a:srgbClr val="0033CC"/>
              </a:solidFill>
            </a:endParaRP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gray">
          <a:xfrm rot="1770423">
            <a:off x="858803" y="5002783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4</a:t>
            </a:r>
            <a:r>
              <a:rPr lang="id-ID" sz="3200" b="1" dirty="0">
                <a:solidFill>
                  <a:schemeClr val="bg1"/>
                </a:solidFill>
              </a:rPr>
              <a:t>0</a:t>
            </a:r>
            <a:r>
              <a:rPr lang="en-US" sz="3200" b="1" dirty="0">
                <a:solidFill>
                  <a:schemeClr val="bg1"/>
                </a:solidFill>
              </a:rPr>
              <a:t>%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14222"/>
              </p:ext>
            </p:extLst>
          </p:nvPr>
        </p:nvGraphicFramePr>
        <p:xfrm>
          <a:off x="1295400" y="1326980"/>
          <a:ext cx="6705600" cy="48452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43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61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561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Huruf Mutu</a:t>
                      </a:r>
                      <a:endParaRPr lang="id-ID" sz="32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Range Nilai</a:t>
                      </a:r>
                      <a:endParaRPr lang="id-ID" sz="32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575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A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B+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B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C+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C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D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E</a:t>
                      </a:r>
                      <a:endParaRPr lang="id-ID" sz="32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≥ 76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71--&lt;76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66--&lt;71</a:t>
                      </a:r>
                      <a:endParaRPr lang="id-ID" sz="3200" dirty="0">
                        <a:effectLst/>
                      </a:endParaRPr>
                    </a:p>
                    <a:p>
                      <a:pPr marL="158750" indent="-158750"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61--&lt;66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56--&lt;61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50--&lt;56</a:t>
                      </a:r>
                      <a:endParaRPr lang="id-ID" sz="3200" dirty="0">
                        <a:effectLst/>
                      </a:endParaRPr>
                    </a:p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  <a:tabLst>
                          <a:tab pos="457200" algn="l"/>
                        </a:tabLst>
                      </a:pPr>
                      <a:r>
                        <a:rPr lang="fi-FI" sz="3200" dirty="0">
                          <a:effectLst/>
                        </a:rPr>
                        <a:t>&lt; 50</a:t>
                      </a:r>
                      <a:endParaRPr lang="id-ID" sz="3200" dirty="0"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745319" y="235803"/>
            <a:ext cx="3579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Huruf Mutu</a:t>
            </a:r>
            <a:endParaRPr lang="en-US" sz="54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3035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27264" y="152400"/>
            <a:ext cx="58796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Deskripsi</a:t>
            </a:r>
            <a:r>
              <a:rPr lang="en-US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M</a:t>
            </a:r>
            <a:r>
              <a:rPr lang="id-ID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ata </a:t>
            </a:r>
            <a:r>
              <a:rPr lang="en-US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K</a:t>
            </a:r>
            <a:r>
              <a:rPr lang="id-ID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uliah</a:t>
            </a:r>
            <a:r>
              <a:rPr lang="en-US" sz="48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gray">
          <a:xfrm rot="1770423">
            <a:off x="130759" y="3708014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30%</a:t>
            </a:r>
          </a:p>
        </p:txBody>
      </p:sp>
      <p:sp>
        <p:nvSpPr>
          <p:cNvPr id="31" name="Text Box 38"/>
          <p:cNvSpPr txBox="1">
            <a:spLocks noChangeArrowheads="1"/>
          </p:cNvSpPr>
          <p:nvPr/>
        </p:nvSpPr>
        <p:spPr bwMode="gray">
          <a:xfrm rot="1770423">
            <a:off x="130759" y="5002783"/>
            <a:ext cx="1906038" cy="5856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3200" b="1" dirty="0">
                <a:solidFill>
                  <a:schemeClr val="bg1"/>
                </a:solidFill>
              </a:rPr>
              <a:t>60%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143000"/>
            <a:ext cx="8610600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539750" algn="ctr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id-ID" sz="2800" b="1" dirty="0">
                <a:solidFill>
                  <a:srgbClr val="7030A0"/>
                </a:solidFill>
                <a:latin typeface="+mj-lt"/>
              </a:rPr>
              <a:t>Sejarah perkembangan peternakan</a:t>
            </a:r>
            <a:r>
              <a:rPr lang="id-ID" sz="2800" b="1" dirty="0">
                <a:latin typeface="+mj-lt"/>
              </a:rPr>
              <a:t>; </a:t>
            </a:r>
            <a:r>
              <a:rPr lang="id-ID" sz="2800" b="1" dirty="0">
                <a:solidFill>
                  <a:srgbClr val="0000FF"/>
                </a:solidFill>
                <a:latin typeface="+mj-lt"/>
              </a:rPr>
              <a:t>peran peternakan dalam kehidupan</a:t>
            </a:r>
            <a:r>
              <a:rPr lang="id-ID" sz="2800" b="1" dirty="0">
                <a:latin typeface="+mj-lt"/>
              </a:rPr>
              <a:t>; </a:t>
            </a:r>
            <a:r>
              <a:rPr lang="id-ID" sz="2800" b="1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pengenalan saluran pencernaan ternak</a:t>
            </a:r>
            <a:r>
              <a:rPr lang="id-ID" sz="2800" b="1" dirty="0">
                <a:latin typeface="+mj-lt"/>
              </a:rPr>
              <a:t>; </a:t>
            </a:r>
            <a:r>
              <a:rPr lang="id-ID" sz="2800" b="1" dirty="0">
                <a:solidFill>
                  <a:srgbClr val="7030A0"/>
                </a:solidFill>
                <a:latin typeface="+mj-lt"/>
              </a:rPr>
              <a:t>pengenalan pakan ternak</a:t>
            </a:r>
            <a:r>
              <a:rPr lang="id-ID" sz="2800" b="1" dirty="0">
                <a:latin typeface="+mj-lt"/>
              </a:rPr>
              <a:t>; </a:t>
            </a:r>
            <a:r>
              <a:rPr lang="id-ID" sz="2800" b="1" dirty="0">
                <a:solidFill>
                  <a:srgbClr val="0000FF"/>
                </a:solidFill>
                <a:latin typeface="+mj-lt"/>
              </a:rPr>
              <a:t>pengantar ilmu lingkungan ternak</a:t>
            </a:r>
            <a:r>
              <a:rPr lang="id-ID" sz="2800" b="1" dirty="0">
                <a:latin typeface="+mj-lt"/>
              </a:rPr>
              <a:t>; </a:t>
            </a:r>
            <a:r>
              <a:rPr lang="id-ID" sz="2800" b="1" dirty="0">
                <a:solidFill>
                  <a:srgbClr val="C00000"/>
                </a:solidFill>
                <a:latin typeface="+mj-lt"/>
              </a:rPr>
              <a:t>pengenalan jenis-jenis ternak</a:t>
            </a:r>
            <a:r>
              <a:rPr lang="id-ID" sz="2800" b="1" dirty="0">
                <a:latin typeface="+mj-lt"/>
              </a:rPr>
              <a:t>; pengenalan kandang ternak; </a:t>
            </a:r>
            <a:r>
              <a:rPr lang="id-ID" sz="2800" b="1" dirty="0">
                <a:solidFill>
                  <a:schemeClr val="dk1"/>
                </a:solidFill>
                <a:latin typeface="+mj-lt"/>
              </a:rPr>
              <a:t>pengenalan produksi ternak unggas pedaging dan petelur; </a:t>
            </a:r>
            <a:r>
              <a:rPr lang="id-ID" sz="2800" b="1" dirty="0">
                <a:solidFill>
                  <a:srgbClr val="0033CC"/>
                </a:solidFill>
                <a:latin typeface="+mj-lt"/>
              </a:rPr>
              <a:t>pengenalan pengelolaan kesehatan ternak</a:t>
            </a:r>
            <a:r>
              <a:rPr lang="id-ID" sz="2800" b="1" dirty="0">
                <a:latin typeface="+mj-lt"/>
              </a:rPr>
              <a:t>; </a:t>
            </a:r>
            <a:r>
              <a:rPr lang="id-ID" sz="2800" b="1" dirty="0">
                <a:solidFill>
                  <a:srgbClr val="C00000"/>
                </a:solidFill>
                <a:latin typeface="+mj-lt"/>
              </a:rPr>
              <a:t>pengenalan jenis dan pengelolaan produk ternak</a:t>
            </a:r>
            <a:r>
              <a:rPr lang="id-ID" sz="2800" b="1" dirty="0">
                <a:latin typeface="+mj-lt"/>
              </a:rPr>
              <a:t>; pengenalan produksi ternak sapi potong dan sapi perah; </a:t>
            </a:r>
            <a:r>
              <a:rPr lang="id-ID" sz="2800" b="1" dirty="0">
                <a:solidFill>
                  <a:srgbClr val="0000FF"/>
                </a:solidFill>
                <a:latin typeface="+mj-lt"/>
              </a:rPr>
              <a:t>pengenalan produksi ternak kambing, domba, dan kerbau</a:t>
            </a:r>
            <a:r>
              <a:rPr lang="id-ID" sz="2800" b="1" dirty="0">
                <a:latin typeface="+mj-lt"/>
              </a:rPr>
              <a:t>; serta pengantar ilmu pemuliaan dan reproduksi ternak.</a:t>
            </a:r>
            <a:endParaRPr lang="id-ID" sz="28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16520" y="2505670"/>
            <a:ext cx="61109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d-ID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POSISI PETERNAKAN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4901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99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CA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3126</TotalTime>
  <Words>828</Words>
  <Application>Microsoft Office PowerPoint</Application>
  <PresentationFormat>On-screen Show (4:3)</PresentationFormat>
  <Paragraphs>256</Paragraphs>
  <Slides>35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Arial Narrow</vt:lpstr>
      <vt:lpstr>Calibri</vt:lpstr>
      <vt:lpstr>Cambria</vt:lpstr>
      <vt:lpstr>Comic Sans MS</vt:lpstr>
      <vt:lpstr>Times New Roman</vt:lpstr>
      <vt:lpstr>Wingdings</vt:lpstr>
      <vt:lpstr>Office Theme</vt:lpstr>
      <vt:lpstr>Default Design</vt:lpstr>
      <vt:lpstr>Chart</vt:lpstr>
      <vt:lpstr>KONTRAK PERKULIAHAN Semester Ganjil 2021/2022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Growth in World Population</vt:lpstr>
      <vt:lpstr>Synthesis of Glucose and Starch </vt:lpstr>
      <vt:lpstr>PowerPoint Presentation</vt:lpstr>
      <vt:lpstr>INDUSTRI PETERNAKAN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KONTRAK PERKULIAHAN</dc:title>
  <dc:creator>erwanto</dc:creator>
  <cp:lastModifiedBy>M. Erwanto</cp:lastModifiedBy>
  <cp:revision>164</cp:revision>
  <cp:lastPrinted>2016-03-02T22:13:16Z</cp:lastPrinted>
  <dcterms:created xsi:type="dcterms:W3CDTF">2012-09-04T05:32:24Z</dcterms:created>
  <dcterms:modified xsi:type="dcterms:W3CDTF">2021-08-13T00:38:45Z</dcterms:modified>
</cp:coreProperties>
</file>