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444" r:id="rId3"/>
    <p:sldId id="261" r:id="rId4"/>
    <p:sldId id="432" r:id="rId5"/>
    <p:sldId id="398" r:id="rId6"/>
    <p:sldId id="440" r:id="rId7"/>
    <p:sldId id="441" r:id="rId8"/>
    <p:sldId id="442" r:id="rId9"/>
    <p:sldId id="443" r:id="rId10"/>
    <p:sldId id="399" r:id="rId11"/>
    <p:sldId id="400" r:id="rId12"/>
    <p:sldId id="433" r:id="rId13"/>
    <p:sldId id="434" r:id="rId14"/>
    <p:sldId id="401" r:id="rId15"/>
    <p:sldId id="395" r:id="rId16"/>
    <p:sldId id="396" r:id="rId17"/>
    <p:sldId id="397" r:id="rId18"/>
    <p:sldId id="403" r:id="rId19"/>
    <p:sldId id="404" r:id="rId20"/>
    <p:sldId id="405" r:id="rId21"/>
    <p:sldId id="438" r:id="rId22"/>
    <p:sldId id="439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78" autoAdjust="0"/>
    <p:restoredTop sz="94660"/>
  </p:normalViewPr>
  <p:slideViewPr>
    <p:cSldViewPr>
      <p:cViewPr varScale="1">
        <p:scale>
          <a:sx n="74" d="100"/>
          <a:sy n="74" d="100"/>
        </p:scale>
        <p:origin x="136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5F028-932A-41EF-BC25-6E391235C2E4}" type="datetimeFigureOut">
              <a:rPr lang="en-US" smtClean="0"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27CDE-98CD-40C1-B76E-FD241FD2F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6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fld id="{322638F4-A372-4DD8-AFC2-649BF829563C}" type="slidenum">
              <a:rPr kumimoji="0" lang="en-US" altLang="en-US" sz="1200" b="0" smtClean="0">
                <a:latin typeface="Times New Roman" pitchFamily="18" charset="0"/>
              </a:rPr>
              <a:pPr/>
              <a:t>7</a:t>
            </a:fld>
            <a:endParaRPr kumimoji="0" lang="en-US" altLang="en-US" sz="1200" b="0" smtClean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73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fld id="{1F7656B2-057C-4BEA-92B8-958676F2AE38}" type="slidenum">
              <a:rPr kumimoji="0" lang="en-US" altLang="en-US" sz="1200" b="0" smtClean="0">
                <a:latin typeface="Times New Roman" pitchFamily="18" charset="0"/>
              </a:rPr>
              <a:pPr/>
              <a:t>8</a:t>
            </a:fld>
            <a:endParaRPr kumimoji="0" lang="en-US" altLang="en-US" sz="1200" b="0" smtClean="0">
              <a:latin typeface="Times New Roman" pitchFamily="18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910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fld id="{8843AE03-299A-4D00-B696-B2C3399A6B1E}" type="slidenum">
              <a:rPr kumimoji="0" lang="en-US" altLang="en-US" sz="1200" b="0" smtClean="0">
                <a:latin typeface="Times New Roman" pitchFamily="18" charset="0"/>
              </a:rPr>
              <a:pPr/>
              <a:t>9</a:t>
            </a:fld>
            <a:endParaRPr kumimoji="0" lang="en-US" altLang="en-US" sz="1200" b="0" smtClean="0">
              <a:latin typeface="Times New Roman" pitchFamily="18" charset="0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id-ID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614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fld id="{12CFBD9F-7F02-47F0-88F3-96AFBCB78768}" type="slidenum">
              <a:rPr kumimoji="0" lang="en-US" altLang="en-US" sz="1200" smtClean="0">
                <a:latin typeface="Times New Roman" pitchFamily="18" charset="0"/>
              </a:rPr>
              <a:pPr/>
              <a:t>12</a:t>
            </a:fld>
            <a:endParaRPr kumimoji="0" lang="en-US" altLang="en-US" sz="1200" smtClean="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kumimoji="0" lang="id-ID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955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fld id="{47442FF9-34A1-46F4-ADEC-3E9B3096F883}" type="slidenum">
              <a:rPr kumimoji="0" lang="en-US" altLang="en-US" sz="1200" smtClean="0">
                <a:latin typeface="Times New Roman" pitchFamily="18" charset="0"/>
              </a:rPr>
              <a:pPr/>
              <a:t>13</a:t>
            </a:fld>
            <a:endParaRPr kumimoji="0" lang="en-US" altLang="en-US" sz="1200" smtClean="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kumimoji="0" lang="id-ID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251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fld id="{2760CA9E-1E78-419E-BF4C-764EE005E17F}" type="slidenum">
              <a:rPr kumimoji="0" lang="en-US" altLang="en-US" sz="1200" b="0" smtClean="0">
                <a:latin typeface="Times New Roman" pitchFamily="18" charset="0"/>
              </a:rPr>
              <a:pPr/>
              <a:t>21</a:t>
            </a:fld>
            <a:endParaRPr kumimoji="0" lang="en-US" altLang="en-US" sz="1200" b="0" smtClean="0">
              <a:latin typeface="Times New Roman" pitchFamily="18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30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fld id="{D9C955D2-D7D9-4796-B54F-8257CB23B4DE}" type="slidenum">
              <a:rPr kumimoji="0" lang="en-US" altLang="en-US" sz="1200" smtClean="0">
                <a:latin typeface="Times New Roman" pitchFamily="18" charset="0"/>
              </a:rPr>
              <a:pPr/>
              <a:t>22</a:t>
            </a:fld>
            <a:endParaRPr kumimoji="0" lang="en-US" altLang="en-US" sz="1200" smtClean="0"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id-ID" alt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42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02D447-CABE-46C4-8061-E469701555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68300" y="39528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5029200"/>
            <a:ext cx="4724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6096000" cy="6826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733256-762F-426B-81BC-C8B4197B2C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655638"/>
            <a:ext cx="2095500" cy="5592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655638"/>
            <a:ext cx="61341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F6520-94AC-4620-ADAF-9A8AF7EFB8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8C0D53A5-F3C6-43B9-BE7E-B823CB201A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4008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971800" y="64008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70B722B8-C3D5-4C22-BDCE-121C7F2195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93EEC-57BE-4C35-BE36-B7DC242C0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E88AA-8077-4955-855E-32C260F947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44B51-F842-4684-9A19-84DC636E27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38354-E502-496F-A03A-A23F14A5F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C868E-4376-4463-9BB8-846836320F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DBCFC-F256-4C04-AAEB-C7EB681DBD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E637E-7DC5-4473-ABC7-0C19E3CE0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E4440-6BF1-41AC-B0D0-278C01A305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B550F2-3928-4FF5-8B9C-175B466023B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526470" y="3501008"/>
            <a:ext cx="33318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2"/>
                </a:solidFill>
              </a:rPr>
              <a:t>KBO 612206 / 3 (2-1)</a:t>
            </a:r>
          </a:p>
          <a:p>
            <a:pPr algn="r"/>
            <a:endParaRPr lang="en-US" sz="2000" b="1" dirty="0" smtClean="0">
              <a:solidFill>
                <a:schemeClr val="tx2"/>
              </a:solidFill>
            </a:endParaRPr>
          </a:p>
          <a:p>
            <a:pPr algn="r"/>
            <a:r>
              <a:rPr lang="en-US" sz="2000" b="1" dirty="0" err="1" smtClean="0">
                <a:solidFill>
                  <a:schemeClr val="tx2"/>
                </a:solidFill>
              </a:rPr>
              <a:t>Berti</a:t>
            </a:r>
            <a:r>
              <a:rPr lang="en-US" sz="2000" b="1" dirty="0" smtClean="0">
                <a:solidFill>
                  <a:schemeClr val="tx2"/>
                </a:solidFill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</a:rPr>
              <a:t>Yolida</a:t>
            </a:r>
            <a:r>
              <a:rPr lang="en-US" sz="2000" b="1" dirty="0" smtClean="0">
                <a:solidFill>
                  <a:schemeClr val="tx2"/>
                </a:solidFill>
              </a:rPr>
              <a:t>, S. Pd., M. Pd.</a:t>
            </a:r>
            <a:endParaRPr lang="id-ID" sz="2000" b="1" dirty="0" smtClean="0">
              <a:solidFill>
                <a:schemeClr val="tx2"/>
              </a:solidFill>
            </a:endParaRPr>
          </a:p>
          <a:p>
            <a:pPr algn="r"/>
            <a:r>
              <a:rPr lang="id-ID" sz="2000" b="1" dirty="0" smtClean="0">
                <a:solidFill>
                  <a:schemeClr val="tx2"/>
                </a:solidFill>
              </a:rPr>
              <a:t>Ismi Rakhmawati, M. </a:t>
            </a:r>
            <a:r>
              <a:rPr lang="id-ID" sz="2000" b="1" smtClean="0">
                <a:solidFill>
                  <a:schemeClr val="tx2"/>
                </a:solidFill>
              </a:rPr>
              <a:t>Pd.</a:t>
            </a:r>
            <a:endParaRPr lang="en-US" sz="2000" b="1" dirty="0" smtClean="0">
              <a:solidFill>
                <a:schemeClr val="tx2"/>
              </a:solidFill>
            </a:endParaRPr>
          </a:p>
        </p:txBody>
      </p:sp>
      <p:pic>
        <p:nvPicPr>
          <p:cNvPr id="2056" name="Picture 8" descr="E:\gambar\Logo\10. UNI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103" y="-24"/>
            <a:ext cx="1007545" cy="9128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714612" y="2246309"/>
            <a:ext cx="6096000" cy="682625"/>
          </a:xfrm>
        </p:spPr>
        <p:txBody>
          <a:bodyPr/>
          <a:lstStyle/>
          <a:p>
            <a:r>
              <a:rPr lang="id-ID" sz="3600" dirty="0" smtClean="0"/>
              <a:t>ZOOLOGI VERTEBRATA</a:t>
            </a:r>
            <a:br>
              <a:rPr lang="id-ID" sz="3600" dirty="0" smtClean="0"/>
            </a:br>
            <a:r>
              <a:rPr lang="id-ID" sz="3600" dirty="0" smtClean="0"/>
              <a:t>AVES</a:t>
            </a:r>
            <a:endParaRPr lang="id-ID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Hickman, 2006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31040" cy="371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21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Hickman, 2006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581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010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44_07SeabirdNasalGlands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3"/>
          <a:stretch>
            <a:fillRect/>
          </a:stretch>
        </p:blipFill>
        <p:spPr bwMode="auto">
          <a:xfrm>
            <a:off x="584200" y="780380"/>
            <a:ext cx="797560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635000" y="800100"/>
            <a:ext cx="2603500" cy="444500"/>
          </a:xfrm>
          <a:prstGeom prst="rect">
            <a:avLst/>
          </a:prstGeom>
          <a:solidFill>
            <a:srgbClr val="FECD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endParaRPr lang="id-ID" altLang="en-US"/>
          </a:p>
        </p:txBody>
      </p:sp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307975" y="5949280"/>
            <a:ext cx="7696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eaLnBrk="1" hangingPunct="1"/>
            <a:r>
              <a:rPr kumimoji="0" lang="id-ID" altLang="en-US" sz="1200" dirty="0"/>
              <a:t>Peraga </a:t>
            </a:r>
            <a:r>
              <a:rPr kumimoji="0" lang="en-US" altLang="en-US" sz="1200" dirty="0"/>
              <a:t>44</a:t>
            </a:r>
            <a:r>
              <a:rPr kumimoji="0" lang="id-ID" altLang="en-US" sz="1200" dirty="0"/>
              <a:t>.</a:t>
            </a:r>
            <a:r>
              <a:rPr kumimoji="0" lang="en-US" altLang="en-US" sz="1200" dirty="0"/>
              <a:t>7</a:t>
            </a:r>
            <a:r>
              <a:rPr kumimoji="0" lang="id-ID" altLang="en-US" sz="1200" dirty="0"/>
              <a:t>  Bagaimana burung laut membuang kelebihan garam dari tubuhnya</a:t>
            </a:r>
            <a:r>
              <a:rPr kumimoji="0" lang="id-ID" altLang="en-US" sz="1200" dirty="0" smtClean="0"/>
              <a:t>?</a:t>
            </a:r>
            <a:r>
              <a:rPr kumimoji="0" lang="en-US" altLang="en-US" sz="1200" dirty="0" smtClean="0"/>
              <a:t> (Campbell, 2010)</a:t>
            </a:r>
            <a:endParaRPr kumimoji="0" lang="en-US" altLang="en-US" sz="1200" dirty="0"/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1058863" y="2147888"/>
            <a:ext cx="137001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id-ID" altLang="en-US" sz="2300" b="1"/>
              <a:t>saluran</a:t>
            </a:r>
            <a:endParaRPr kumimoji="0" lang="en-US" altLang="en-US" sz="2300" b="1"/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7000875" y="3067050"/>
            <a:ext cx="1620838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id-ID" altLang="en-US" sz="2400" b="1"/>
              <a:t>Lubang hidung dengan sekresi garam</a:t>
            </a:r>
            <a:endParaRPr kumimoji="0" lang="en-US" altLang="en-US" sz="2400" b="1"/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6996113" y="1730375"/>
            <a:ext cx="1455737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id-ID" altLang="en-US" sz="2400" b="1"/>
              <a:t>Kelenjar garam hidung</a:t>
            </a:r>
            <a:endParaRPr kumimoji="0" lang="en-US" altLang="en-US" sz="2400" b="1"/>
          </a:p>
        </p:txBody>
      </p:sp>
      <p:sp>
        <p:nvSpPr>
          <p:cNvPr id="27656" name="Line 11"/>
          <p:cNvSpPr>
            <a:spLocks noChangeShapeType="1"/>
          </p:cNvSpPr>
          <p:nvPr/>
        </p:nvSpPr>
        <p:spPr bwMode="auto">
          <a:xfrm>
            <a:off x="5270500" y="1866900"/>
            <a:ext cx="16891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Line 12"/>
          <p:cNvSpPr>
            <a:spLocks noChangeShapeType="1"/>
          </p:cNvSpPr>
          <p:nvPr/>
        </p:nvSpPr>
        <p:spPr bwMode="auto">
          <a:xfrm>
            <a:off x="3487738" y="3238500"/>
            <a:ext cx="3479800" cy="9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Line 13"/>
          <p:cNvSpPr>
            <a:spLocks noChangeShapeType="1"/>
          </p:cNvSpPr>
          <p:nvPr/>
        </p:nvSpPr>
        <p:spPr bwMode="auto">
          <a:xfrm>
            <a:off x="2209800" y="2298700"/>
            <a:ext cx="13208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Line 14"/>
          <p:cNvSpPr>
            <a:spLocks noChangeShapeType="1"/>
          </p:cNvSpPr>
          <p:nvPr/>
        </p:nvSpPr>
        <p:spPr bwMode="auto">
          <a:xfrm>
            <a:off x="2197100" y="2298700"/>
            <a:ext cx="1958975" cy="368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Text Box 15"/>
          <p:cNvSpPr txBox="1">
            <a:spLocks noChangeArrowheads="1"/>
          </p:cNvSpPr>
          <p:nvPr/>
        </p:nvSpPr>
        <p:spPr bwMode="auto">
          <a:xfrm>
            <a:off x="782638" y="865188"/>
            <a:ext cx="198596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lnSpc>
                <a:spcPct val="90000"/>
              </a:lnSpc>
            </a:pPr>
            <a:r>
              <a:rPr kumimoji="0" lang="id-ID" altLang="en-US" sz="2400" b="1">
                <a:solidFill>
                  <a:srgbClr val="584083"/>
                </a:solidFill>
              </a:rPr>
              <a:t>Percobaan</a:t>
            </a:r>
            <a:endParaRPr kumimoji="0" lang="en-US" altLang="en-US" sz="2400" b="1">
              <a:solidFill>
                <a:srgbClr val="584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48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ChangeArrowheads="1"/>
          </p:cNvSpPr>
          <p:nvPr/>
        </p:nvSpPr>
        <p:spPr bwMode="auto">
          <a:xfrm>
            <a:off x="146517" y="147638"/>
            <a:ext cx="72771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eaLnBrk="1" hangingPunct="1"/>
            <a:r>
              <a:rPr kumimoji="0" lang="id-ID" altLang="en-US" sz="1200" dirty="0">
                <a:solidFill>
                  <a:schemeClr val="tx2"/>
                </a:solidFill>
              </a:rPr>
              <a:t>Peraga </a:t>
            </a:r>
            <a:r>
              <a:rPr kumimoji="0" lang="en-US" altLang="en-US" sz="1200" dirty="0">
                <a:solidFill>
                  <a:schemeClr val="tx2"/>
                </a:solidFill>
              </a:rPr>
              <a:t>44</a:t>
            </a:r>
            <a:r>
              <a:rPr kumimoji="0" lang="id-ID" altLang="en-US" sz="1200" dirty="0">
                <a:solidFill>
                  <a:schemeClr val="tx2"/>
                </a:solidFill>
              </a:rPr>
              <a:t>.</a:t>
            </a:r>
            <a:r>
              <a:rPr kumimoji="0" lang="en-US" altLang="en-US" sz="1200" dirty="0">
                <a:solidFill>
                  <a:schemeClr val="tx2"/>
                </a:solidFill>
              </a:rPr>
              <a:t>8</a:t>
            </a:r>
            <a:r>
              <a:rPr kumimoji="0" lang="id-ID" altLang="en-US" sz="1200" dirty="0">
                <a:solidFill>
                  <a:schemeClr val="tx2"/>
                </a:solidFill>
              </a:rPr>
              <a:t>  Pertukaran lawan-arus dalam kelenjar hidung pengekskresi garam</a:t>
            </a:r>
            <a:endParaRPr kumimoji="0" lang="en-US" altLang="en-US" sz="1200" dirty="0">
              <a:solidFill>
                <a:schemeClr val="tx2"/>
              </a:solidFill>
            </a:endParaRPr>
          </a:p>
        </p:txBody>
      </p:sp>
      <p:grpSp>
        <p:nvGrpSpPr>
          <p:cNvPr id="28675" name="Group 31"/>
          <p:cNvGrpSpPr>
            <a:grpSpLocks/>
          </p:cNvGrpSpPr>
          <p:nvPr/>
        </p:nvGrpSpPr>
        <p:grpSpPr bwMode="auto">
          <a:xfrm>
            <a:off x="609600" y="457200"/>
            <a:ext cx="7392988" cy="6115050"/>
            <a:chOff x="384" y="288"/>
            <a:chExt cx="4657" cy="3852"/>
          </a:xfrm>
        </p:grpSpPr>
        <p:pic>
          <p:nvPicPr>
            <p:cNvPr id="28676" name="Picture 5" descr="44_08CountercurrSaltExcr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20"/>
            <a:stretch>
              <a:fillRect/>
            </a:stretch>
          </p:blipFill>
          <p:spPr bwMode="auto">
            <a:xfrm>
              <a:off x="692" y="288"/>
              <a:ext cx="4234" cy="3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7" name="Text Box 7"/>
            <p:cNvSpPr txBox="1">
              <a:spLocks noChangeArrowheads="1"/>
            </p:cNvSpPr>
            <p:nvPr/>
          </p:nvSpPr>
          <p:spPr bwMode="auto">
            <a:xfrm>
              <a:off x="840" y="1261"/>
              <a:ext cx="111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id-ID" altLang="en-US" sz="1700" b="1"/>
                <a:t>Kelenjar garam</a:t>
              </a:r>
              <a:endParaRPr kumimoji="0" lang="en-US" altLang="en-US" sz="1700" b="1"/>
            </a:p>
          </p:txBody>
        </p:sp>
        <p:sp>
          <p:nvSpPr>
            <p:cNvPr id="28678" name="Text Box 8"/>
            <p:cNvSpPr txBox="1">
              <a:spLocks noChangeArrowheads="1"/>
            </p:cNvSpPr>
            <p:nvPr/>
          </p:nvSpPr>
          <p:spPr bwMode="auto">
            <a:xfrm>
              <a:off x="3408" y="715"/>
              <a:ext cx="806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id-ID" altLang="en-US" sz="1700" b="1"/>
                <a:t>Sel sekresi epitelium transpor</a:t>
              </a:r>
              <a:endParaRPr kumimoji="0" lang="en-US" altLang="en-US" sz="1700" b="1"/>
            </a:p>
          </p:txBody>
        </p:sp>
        <p:sp>
          <p:nvSpPr>
            <p:cNvPr id="28679" name="Text Box 9"/>
            <p:cNvSpPr txBox="1">
              <a:spLocks noChangeArrowheads="1"/>
            </p:cNvSpPr>
            <p:nvPr/>
          </p:nvSpPr>
          <p:spPr bwMode="auto">
            <a:xfrm>
              <a:off x="1344" y="1580"/>
              <a:ext cx="675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id-ID" altLang="en-US" sz="1700" b="1"/>
                <a:t>Kapiler</a:t>
              </a:r>
              <a:endParaRPr kumimoji="0" lang="en-US" altLang="en-US" sz="1700" b="1"/>
            </a:p>
          </p:txBody>
        </p:sp>
        <p:sp>
          <p:nvSpPr>
            <p:cNvPr id="28680" name="Text Box 10"/>
            <p:cNvSpPr txBox="1">
              <a:spLocks noChangeArrowheads="1"/>
            </p:cNvSpPr>
            <p:nvPr/>
          </p:nvSpPr>
          <p:spPr bwMode="auto">
            <a:xfrm>
              <a:off x="1259" y="1804"/>
              <a:ext cx="1096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id-ID" altLang="en-US" sz="1700" b="1"/>
                <a:t>Tubulus sekresi</a:t>
              </a:r>
              <a:endParaRPr kumimoji="0" lang="en-US" altLang="en-US" sz="1700" b="1"/>
            </a:p>
          </p:txBody>
        </p:sp>
        <p:sp>
          <p:nvSpPr>
            <p:cNvPr id="28681" name="Text Box 11"/>
            <p:cNvSpPr txBox="1">
              <a:spLocks noChangeArrowheads="1"/>
            </p:cNvSpPr>
            <p:nvPr/>
          </p:nvSpPr>
          <p:spPr bwMode="auto">
            <a:xfrm>
              <a:off x="1259" y="2033"/>
              <a:ext cx="707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id-ID" altLang="en-US" sz="1700" b="1"/>
                <a:t>Epitelium transpor</a:t>
              </a:r>
              <a:endParaRPr kumimoji="0" lang="en-US" altLang="en-US" sz="1700" b="1"/>
            </a:p>
          </p:txBody>
        </p:sp>
        <p:sp>
          <p:nvSpPr>
            <p:cNvPr id="28682" name="Line 12"/>
            <p:cNvSpPr>
              <a:spLocks noChangeShapeType="1"/>
            </p:cNvSpPr>
            <p:nvPr/>
          </p:nvSpPr>
          <p:spPr bwMode="auto">
            <a:xfrm>
              <a:off x="1845" y="1661"/>
              <a:ext cx="48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Line 13"/>
            <p:cNvSpPr>
              <a:spLocks noChangeShapeType="1"/>
            </p:cNvSpPr>
            <p:nvPr/>
          </p:nvSpPr>
          <p:spPr bwMode="auto">
            <a:xfrm>
              <a:off x="2304" y="1887"/>
              <a:ext cx="26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4" name="Line 14"/>
            <p:cNvSpPr>
              <a:spLocks noChangeShapeType="1"/>
            </p:cNvSpPr>
            <p:nvPr/>
          </p:nvSpPr>
          <p:spPr bwMode="auto">
            <a:xfrm>
              <a:off x="1916" y="2111"/>
              <a:ext cx="569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Line 15"/>
            <p:cNvSpPr>
              <a:spLocks noChangeShapeType="1"/>
            </p:cNvSpPr>
            <p:nvPr/>
          </p:nvSpPr>
          <p:spPr bwMode="auto">
            <a:xfrm>
              <a:off x="1492" y="2809"/>
              <a:ext cx="55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6" name="Text Box 16"/>
            <p:cNvSpPr txBox="1">
              <a:spLocks noChangeArrowheads="1"/>
            </p:cNvSpPr>
            <p:nvPr/>
          </p:nvSpPr>
          <p:spPr bwMode="auto">
            <a:xfrm>
              <a:off x="384" y="2729"/>
              <a:ext cx="1321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id-ID" altLang="en-US" sz="1700" b="1"/>
                <a:t>Arah pergerakan garam</a:t>
              </a:r>
              <a:endParaRPr kumimoji="0" lang="en-US" altLang="en-US" sz="1700" b="1"/>
            </a:p>
          </p:txBody>
        </p:sp>
        <p:sp>
          <p:nvSpPr>
            <p:cNvPr id="28687" name="Text Box 17"/>
            <p:cNvSpPr txBox="1">
              <a:spLocks noChangeArrowheads="1"/>
            </p:cNvSpPr>
            <p:nvPr/>
          </p:nvSpPr>
          <p:spPr bwMode="auto">
            <a:xfrm>
              <a:off x="642" y="3264"/>
              <a:ext cx="114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id-ID" altLang="en-US" sz="1700" b="1"/>
                <a:t>Saluran tengah</a:t>
              </a:r>
              <a:endParaRPr kumimoji="0" lang="en-US" altLang="en-US" sz="1700" b="1"/>
            </a:p>
          </p:txBody>
        </p:sp>
        <p:sp>
          <p:nvSpPr>
            <p:cNvPr id="28688" name="Line 18"/>
            <p:cNvSpPr>
              <a:spLocks noChangeShapeType="1"/>
            </p:cNvSpPr>
            <p:nvPr/>
          </p:nvSpPr>
          <p:spPr bwMode="auto">
            <a:xfrm>
              <a:off x="1539" y="3418"/>
              <a:ext cx="570" cy="1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9" name="Text Box 19"/>
            <p:cNvSpPr txBox="1">
              <a:spLocks noChangeArrowheads="1"/>
            </p:cNvSpPr>
            <p:nvPr/>
          </p:nvSpPr>
          <p:spPr bwMode="auto">
            <a:xfrm>
              <a:off x="1302" y="3734"/>
              <a:ext cx="190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en-US" altLang="en-US" sz="1700" b="1"/>
                <a:t>(a)</a:t>
              </a:r>
            </a:p>
          </p:txBody>
        </p:sp>
        <p:sp>
          <p:nvSpPr>
            <p:cNvPr id="28690" name="Text Box 20"/>
            <p:cNvSpPr txBox="1">
              <a:spLocks noChangeArrowheads="1"/>
            </p:cNvSpPr>
            <p:nvPr/>
          </p:nvSpPr>
          <p:spPr bwMode="auto">
            <a:xfrm>
              <a:off x="3557" y="3386"/>
              <a:ext cx="389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id-ID" altLang="en-US" sz="1700" b="1"/>
                <a:t>Aliran</a:t>
              </a:r>
            </a:p>
            <a:p>
              <a:pPr>
                <a:lnSpc>
                  <a:spcPct val="90000"/>
                </a:lnSpc>
              </a:pPr>
              <a:r>
                <a:rPr kumimoji="0" lang="id-ID" altLang="en-US" sz="1700" b="1"/>
                <a:t>darah</a:t>
              </a:r>
              <a:endParaRPr kumimoji="0" lang="en-US" altLang="en-US" sz="1700" b="1"/>
            </a:p>
          </p:txBody>
        </p:sp>
        <p:sp>
          <p:nvSpPr>
            <p:cNvPr id="28691" name="Text Box 21"/>
            <p:cNvSpPr txBox="1">
              <a:spLocks noChangeArrowheads="1"/>
            </p:cNvSpPr>
            <p:nvPr/>
          </p:nvSpPr>
          <p:spPr bwMode="auto">
            <a:xfrm>
              <a:off x="3346" y="3726"/>
              <a:ext cx="187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en-US" altLang="en-US" sz="1700" b="1"/>
                <a:t>(b)</a:t>
              </a:r>
            </a:p>
          </p:txBody>
        </p:sp>
        <p:sp>
          <p:nvSpPr>
            <p:cNvPr id="28692" name="Line 22"/>
            <p:cNvSpPr>
              <a:spLocks noChangeShapeType="1"/>
            </p:cNvSpPr>
            <p:nvPr/>
          </p:nvSpPr>
          <p:spPr bwMode="auto">
            <a:xfrm>
              <a:off x="3789" y="1164"/>
              <a:ext cx="134" cy="4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3" name="Text Box 23"/>
            <p:cNvSpPr txBox="1">
              <a:spLocks noChangeArrowheads="1"/>
            </p:cNvSpPr>
            <p:nvPr/>
          </p:nvSpPr>
          <p:spPr bwMode="auto">
            <a:xfrm>
              <a:off x="4270" y="562"/>
              <a:ext cx="692" cy="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id-ID" altLang="en-US" sz="1700" b="1"/>
                <a:t>Lumen tubulus sekresi</a:t>
              </a:r>
              <a:endParaRPr kumimoji="0" lang="en-US" altLang="en-US" sz="1700" b="1"/>
            </a:p>
          </p:txBody>
        </p:sp>
        <p:sp>
          <p:nvSpPr>
            <p:cNvPr id="28694" name="Line 24"/>
            <p:cNvSpPr>
              <a:spLocks noChangeShapeType="1"/>
            </p:cNvSpPr>
            <p:nvPr/>
          </p:nvSpPr>
          <p:spPr bwMode="auto">
            <a:xfrm>
              <a:off x="4520" y="995"/>
              <a:ext cx="0" cy="6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5" name="Text Box 25"/>
            <p:cNvSpPr txBox="1">
              <a:spLocks noChangeArrowheads="1"/>
            </p:cNvSpPr>
            <p:nvPr/>
          </p:nvSpPr>
          <p:spPr bwMode="auto">
            <a:xfrm>
              <a:off x="2923" y="297"/>
              <a:ext cx="449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id-ID" altLang="en-US" sz="1700" b="1"/>
                <a:t>Arteri</a:t>
              </a:r>
              <a:endParaRPr kumimoji="0" lang="en-US" altLang="en-US" sz="1700" b="1"/>
            </a:p>
          </p:txBody>
        </p:sp>
        <p:sp>
          <p:nvSpPr>
            <p:cNvPr id="28696" name="Text Box 26"/>
            <p:cNvSpPr txBox="1">
              <a:spLocks noChangeArrowheads="1"/>
            </p:cNvSpPr>
            <p:nvPr/>
          </p:nvSpPr>
          <p:spPr bwMode="auto">
            <a:xfrm>
              <a:off x="2431" y="297"/>
              <a:ext cx="37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id-ID" altLang="en-US" sz="1700" b="1"/>
                <a:t>Vena</a:t>
              </a:r>
              <a:endParaRPr kumimoji="0" lang="en-US" altLang="en-US" sz="1700" b="1"/>
            </a:p>
          </p:txBody>
        </p:sp>
        <p:sp>
          <p:nvSpPr>
            <p:cNvPr id="28697" name="Line 27"/>
            <p:cNvSpPr>
              <a:spLocks noChangeShapeType="1"/>
            </p:cNvSpPr>
            <p:nvPr/>
          </p:nvSpPr>
          <p:spPr bwMode="auto">
            <a:xfrm>
              <a:off x="2569" y="444"/>
              <a:ext cx="206" cy="3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8" name="Line 28"/>
            <p:cNvSpPr>
              <a:spLocks noChangeShapeType="1"/>
            </p:cNvSpPr>
            <p:nvPr/>
          </p:nvSpPr>
          <p:spPr bwMode="auto">
            <a:xfrm>
              <a:off x="3110" y="434"/>
              <a:ext cx="99" cy="3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Text Box 29"/>
            <p:cNvSpPr txBox="1">
              <a:spLocks noChangeArrowheads="1"/>
            </p:cNvSpPr>
            <p:nvPr/>
          </p:nvSpPr>
          <p:spPr bwMode="auto">
            <a:xfrm>
              <a:off x="4305" y="2255"/>
              <a:ext cx="44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en-US" altLang="en-US" sz="1700" b="1"/>
                <a:t>NaCl</a:t>
              </a:r>
            </a:p>
          </p:txBody>
        </p:sp>
        <p:sp>
          <p:nvSpPr>
            <p:cNvPr id="28700" name="Text Box 30"/>
            <p:cNvSpPr txBox="1">
              <a:spLocks noChangeArrowheads="1"/>
            </p:cNvSpPr>
            <p:nvPr/>
          </p:nvSpPr>
          <p:spPr bwMode="auto">
            <a:xfrm>
              <a:off x="4305" y="2573"/>
              <a:ext cx="448" cy="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en-US" altLang="en-US" sz="1700" b="1"/>
                <a:t>NaCl</a:t>
              </a:r>
            </a:p>
          </p:txBody>
        </p:sp>
        <p:sp>
          <p:nvSpPr>
            <p:cNvPr id="28701" name="Text Box 31"/>
            <p:cNvSpPr txBox="1">
              <a:spLocks noChangeArrowheads="1"/>
            </p:cNvSpPr>
            <p:nvPr/>
          </p:nvSpPr>
          <p:spPr bwMode="auto">
            <a:xfrm>
              <a:off x="4289" y="3387"/>
              <a:ext cx="752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id-ID" altLang="en-US" sz="1700" b="1"/>
                <a:t>Sekresi garam</a:t>
              </a:r>
              <a:endParaRPr kumimoji="0" lang="en-US" altLang="en-US" sz="1700" b="1"/>
            </a:p>
          </p:txBody>
        </p:sp>
      </p:grpSp>
    </p:spTree>
    <p:extLst>
      <p:ext uri="{BB962C8B-B14F-4D97-AF65-F5344CB8AC3E}">
        <p14:creationId xmlns:p14="http://schemas.microsoft.com/office/powerpoint/2010/main" val="611931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Hickman, 2006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4"/>
            <a:ext cx="5292080" cy="374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7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7" b="28856"/>
          <a:stretch/>
        </p:blipFill>
        <p:spPr bwMode="auto">
          <a:xfrm>
            <a:off x="1187624" y="-21754"/>
            <a:ext cx="76011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7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Hickman, 2006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8" t="55946"/>
          <a:stretch/>
        </p:blipFill>
        <p:spPr bwMode="auto">
          <a:xfrm>
            <a:off x="35447" y="27434"/>
            <a:ext cx="5930804" cy="5201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545" y="-27806"/>
            <a:ext cx="3209456" cy="432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9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Hickman, 2006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06466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829" y="0"/>
            <a:ext cx="4408171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3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726"/>
          <a:stretch/>
        </p:blipFill>
        <p:spPr bwMode="auto">
          <a:xfrm>
            <a:off x="0" y="0"/>
            <a:ext cx="4502176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79"/>
          <a:stretch/>
        </p:blipFill>
        <p:spPr bwMode="auto">
          <a:xfrm>
            <a:off x="4355976" y="-29748"/>
            <a:ext cx="4788024" cy="6922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56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Hickman, 2006</a:t>
            </a:r>
            <a:endParaRPr lang="en-US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629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3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9592" y="3429000"/>
            <a:ext cx="7772400" cy="1265932"/>
          </a:xfrm>
        </p:spPr>
        <p:txBody>
          <a:bodyPr/>
          <a:lstStyle/>
          <a:p>
            <a:r>
              <a:rPr lang="id-ID" dirty="0" smtClean="0"/>
              <a:t>                                                  </a:t>
            </a:r>
          </a:p>
          <a:p>
            <a:endParaRPr lang="id-ID" sz="4400" dirty="0"/>
          </a:p>
          <a:p>
            <a:r>
              <a:rPr lang="id-ID" sz="4400" dirty="0" smtClean="0"/>
              <a:t>Zoologi Vertebrata</a:t>
            </a:r>
          </a:p>
          <a:p>
            <a:endParaRPr lang="id-ID" sz="4400" dirty="0"/>
          </a:p>
          <a:p>
            <a:r>
              <a:rPr lang="id-ID" sz="4400" dirty="0" smtClean="0"/>
              <a:t>                                     AVES </a:t>
            </a:r>
            <a:endParaRPr lang="id-ID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13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Hickman, 2006</a:t>
            </a:r>
            <a:endParaRPr lang="en-US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" y="6102"/>
            <a:ext cx="9240973" cy="356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0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ChangeArrowheads="1"/>
          </p:cNvSpPr>
          <p:nvPr/>
        </p:nvSpPr>
        <p:spPr bwMode="auto">
          <a:xfrm>
            <a:off x="152400" y="692696"/>
            <a:ext cx="46339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eaLnBrk="1" hangingPunct="1"/>
            <a:r>
              <a:rPr kumimoji="0" lang="id-ID" altLang="en-US" sz="1200" b="0" dirty="0"/>
              <a:t>Peraga </a:t>
            </a:r>
            <a:r>
              <a:rPr kumimoji="0" lang="en-US" altLang="en-US" sz="1200" b="0" dirty="0"/>
              <a:t>42</a:t>
            </a:r>
            <a:r>
              <a:rPr kumimoji="0" lang="id-ID" altLang="en-US" sz="1200" b="0" dirty="0"/>
              <a:t>.</a:t>
            </a:r>
            <a:r>
              <a:rPr kumimoji="0" lang="en-US" altLang="en-US" sz="1200" b="0" dirty="0"/>
              <a:t>26</a:t>
            </a:r>
            <a:r>
              <a:rPr kumimoji="0" lang="id-ID" altLang="en-US" sz="1200" b="0" dirty="0"/>
              <a:t>  Sistem respirasi burung</a:t>
            </a:r>
            <a:endParaRPr kumimoji="0" lang="en-US" altLang="en-US" sz="1200" b="0" dirty="0"/>
          </a:p>
        </p:txBody>
      </p:sp>
      <p:grpSp>
        <p:nvGrpSpPr>
          <p:cNvPr id="109571" name="Group 24"/>
          <p:cNvGrpSpPr>
            <a:grpSpLocks/>
          </p:cNvGrpSpPr>
          <p:nvPr/>
        </p:nvGrpSpPr>
        <p:grpSpPr bwMode="auto">
          <a:xfrm>
            <a:off x="136525" y="1377950"/>
            <a:ext cx="8821738" cy="4837113"/>
            <a:chOff x="86" y="868"/>
            <a:chExt cx="5557" cy="3047"/>
          </a:xfrm>
        </p:grpSpPr>
        <p:pic>
          <p:nvPicPr>
            <p:cNvPr id="109572" name="Picture 4" descr="42_26AvianRespSystem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01"/>
            <a:stretch>
              <a:fillRect/>
            </a:stretch>
          </p:blipFill>
          <p:spPr bwMode="auto">
            <a:xfrm>
              <a:off x="262" y="868"/>
              <a:ext cx="5381" cy="3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573" name="Text Box 6"/>
            <p:cNvSpPr txBox="1">
              <a:spLocks noChangeArrowheads="1"/>
            </p:cNvSpPr>
            <p:nvPr/>
          </p:nvSpPr>
          <p:spPr bwMode="auto">
            <a:xfrm>
              <a:off x="624" y="1152"/>
              <a:ext cx="534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457200" indent="-4572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r">
                <a:lnSpc>
                  <a:spcPct val="80000"/>
                </a:lnSpc>
                <a:buFont typeface="Arial" charset="0"/>
                <a:buNone/>
              </a:pPr>
              <a:r>
                <a:rPr kumimoji="0" lang="id-ID" altLang="en-US" sz="1700"/>
                <a:t>Kantong udara</a:t>
              </a:r>
            </a:p>
            <a:p>
              <a:pPr algn="r">
                <a:lnSpc>
                  <a:spcPct val="80000"/>
                </a:lnSpc>
                <a:buFont typeface="Arial" charset="0"/>
                <a:buNone/>
              </a:pPr>
              <a:r>
                <a:rPr kumimoji="0" lang="id-ID" altLang="en-US" sz="1700"/>
                <a:t>anterior</a:t>
              </a:r>
              <a:endParaRPr kumimoji="0" lang="en-US" altLang="en-US" sz="1700"/>
            </a:p>
          </p:txBody>
        </p:sp>
        <p:sp>
          <p:nvSpPr>
            <p:cNvPr id="109574" name="Line 7"/>
            <p:cNvSpPr>
              <a:spLocks noChangeShapeType="1"/>
            </p:cNvSpPr>
            <p:nvPr/>
          </p:nvSpPr>
          <p:spPr bwMode="auto">
            <a:xfrm>
              <a:off x="1200" y="1248"/>
              <a:ext cx="513" cy="30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5" name="Line 8"/>
            <p:cNvSpPr>
              <a:spLocks noChangeShapeType="1"/>
            </p:cNvSpPr>
            <p:nvPr/>
          </p:nvSpPr>
          <p:spPr bwMode="auto">
            <a:xfrm>
              <a:off x="672" y="2016"/>
              <a:ext cx="449" cy="6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76" name="Text Box 9"/>
            <p:cNvSpPr txBox="1">
              <a:spLocks noChangeArrowheads="1"/>
            </p:cNvSpPr>
            <p:nvPr/>
          </p:nvSpPr>
          <p:spPr bwMode="auto">
            <a:xfrm>
              <a:off x="86" y="1776"/>
              <a:ext cx="634" cy="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457200" indent="-4572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80000"/>
                </a:lnSpc>
                <a:buFont typeface="Arial" charset="0"/>
                <a:buNone/>
              </a:pPr>
              <a:r>
                <a:rPr kumimoji="0" lang="id-ID" altLang="en-US" sz="1700"/>
                <a:t>Kantong udara</a:t>
              </a:r>
            </a:p>
            <a:p>
              <a:pPr>
                <a:lnSpc>
                  <a:spcPct val="80000"/>
                </a:lnSpc>
                <a:buFont typeface="Arial" charset="0"/>
                <a:buNone/>
              </a:pPr>
              <a:r>
                <a:rPr kumimoji="0" lang="id-ID" altLang="en-US" sz="1700"/>
                <a:t>posterior</a:t>
              </a:r>
              <a:endParaRPr kumimoji="0" lang="en-US" altLang="en-US" sz="1700"/>
            </a:p>
          </p:txBody>
        </p:sp>
        <p:sp>
          <p:nvSpPr>
            <p:cNvPr id="109577" name="Text Box 10"/>
            <p:cNvSpPr txBox="1">
              <a:spLocks noChangeArrowheads="1"/>
            </p:cNvSpPr>
            <p:nvPr/>
          </p:nvSpPr>
          <p:spPr bwMode="auto">
            <a:xfrm>
              <a:off x="1300" y="1917"/>
              <a:ext cx="43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457200" indent="-4572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80000"/>
                </a:lnSpc>
                <a:buFont typeface="Arial" charset="0"/>
                <a:buNone/>
              </a:pPr>
              <a:r>
                <a:rPr kumimoji="0" lang="id-ID" altLang="en-US" sz="1700"/>
                <a:t>Paru-</a:t>
              </a:r>
            </a:p>
            <a:p>
              <a:pPr>
                <a:lnSpc>
                  <a:spcPct val="80000"/>
                </a:lnSpc>
                <a:buFont typeface="Arial" charset="0"/>
                <a:buNone/>
              </a:pPr>
              <a:r>
                <a:rPr kumimoji="0" lang="id-ID" altLang="en-US" sz="1700"/>
                <a:t>paru</a:t>
              </a:r>
              <a:endParaRPr kumimoji="0" lang="en-US" altLang="en-US" sz="1700"/>
            </a:p>
          </p:txBody>
        </p:sp>
        <p:sp>
          <p:nvSpPr>
            <p:cNvPr id="109578" name="Text Box 11"/>
            <p:cNvSpPr txBox="1">
              <a:spLocks noChangeArrowheads="1"/>
            </p:cNvSpPr>
            <p:nvPr/>
          </p:nvSpPr>
          <p:spPr bwMode="auto">
            <a:xfrm>
              <a:off x="2736" y="960"/>
              <a:ext cx="21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457200" indent="-4572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80000"/>
                </a:lnSpc>
                <a:buFont typeface="Arial" charset="0"/>
                <a:buNone/>
              </a:pPr>
              <a:r>
                <a:rPr kumimoji="0" lang="id-ID" altLang="en-US" sz="1700"/>
                <a:t>Udara</a:t>
              </a:r>
              <a:endParaRPr kumimoji="0" lang="en-US" altLang="en-US" sz="1700">
                <a:solidFill>
                  <a:srgbClr val="563A84"/>
                </a:solidFill>
              </a:endParaRPr>
            </a:p>
          </p:txBody>
        </p:sp>
        <p:sp>
          <p:nvSpPr>
            <p:cNvPr id="109579" name="Line 12"/>
            <p:cNvSpPr>
              <a:spLocks noChangeShapeType="1"/>
            </p:cNvSpPr>
            <p:nvPr/>
          </p:nvSpPr>
          <p:spPr bwMode="auto">
            <a:xfrm>
              <a:off x="1981" y="1713"/>
              <a:ext cx="296" cy="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0" name="Text Box 13"/>
            <p:cNvSpPr txBox="1">
              <a:spLocks noChangeArrowheads="1"/>
            </p:cNvSpPr>
            <p:nvPr/>
          </p:nvSpPr>
          <p:spPr bwMode="auto">
            <a:xfrm>
              <a:off x="3221" y="1970"/>
              <a:ext cx="438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457200" indent="-4572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80000"/>
                </a:lnSpc>
                <a:buFont typeface="Arial" charset="0"/>
                <a:buNone/>
              </a:pPr>
              <a:r>
                <a:rPr kumimoji="0" lang="id-ID" altLang="en-US" sz="1700"/>
                <a:t>Paru-</a:t>
              </a:r>
            </a:p>
            <a:p>
              <a:pPr>
                <a:lnSpc>
                  <a:spcPct val="80000"/>
                </a:lnSpc>
                <a:buFont typeface="Arial" charset="0"/>
                <a:buNone/>
              </a:pPr>
              <a:r>
                <a:rPr kumimoji="0" lang="id-ID" altLang="en-US" sz="1700"/>
                <a:t>paru</a:t>
              </a:r>
              <a:endParaRPr kumimoji="0" lang="en-US" altLang="en-US" sz="1700">
                <a:solidFill>
                  <a:srgbClr val="563A84"/>
                </a:solidFill>
              </a:endParaRPr>
            </a:p>
          </p:txBody>
        </p:sp>
        <p:sp>
          <p:nvSpPr>
            <p:cNvPr id="109581" name="Text Box 14"/>
            <p:cNvSpPr txBox="1">
              <a:spLocks noChangeArrowheads="1"/>
            </p:cNvSpPr>
            <p:nvPr/>
          </p:nvSpPr>
          <p:spPr bwMode="auto">
            <a:xfrm>
              <a:off x="4752" y="960"/>
              <a:ext cx="214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457200" indent="-4572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80000"/>
                </a:lnSpc>
                <a:buFont typeface="Arial" charset="0"/>
                <a:buNone/>
              </a:pPr>
              <a:r>
                <a:rPr kumimoji="0" lang="id-ID" altLang="en-US" sz="1700"/>
                <a:t>Udara</a:t>
              </a:r>
              <a:endParaRPr kumimoji="0" lang="en-US" altLang="en-US" sz="1700">
                <a:solidFill>
                  <a:srgbClr val="563A84"/>
                </a:solidFill>
              </a:endParaRPr>
            </a:p>
          </p:txBody>
        </p:sp>
        <p:sp>
          <p:nvSpPr>
            <p:cNvPr id="109582" name="Text Box 15"/>
            <p:cNvSpPr txBox="1">
              <a:spLocks noChangeArrowheads="1"/>
            </p:cNvSpPr>
            <p:nvPr/>
          </p:nvSpPr>
          <p:spPr bwMode="auto">
            <a:xfrm>
              <a:off x="5153" y="3120"/>
              <a:ext cx="386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457200" indent="-4572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80000"/>
                </a:lnSpc>
                <a:buFont typeface="Arial" charset="0"/>
                <a:buNone/>
              </a:pPr>
              <a:r>
                <a:rPr kumimoji="0" lang="en-US" altLang="en-US" sz="1700"/>
                <a:t>1 mm</a:t>
              </a:r>
              <a:endParaRPr kumimoji="0" lang="en-US" altLang="en-US" sz="1700">
                <a:solidFill>
                  <a:srgbClr val="563A84"/>
                </a:solidFill>
              </a:endParaRPr>
            </a:p>
          </p:txBody>
        </p:sp>
        <p:sp>
          <p:nvSpPr>
            <p:cNvPr id="109583" name="Line 16"/>
            <p:cNvSpPr>
              <a:spLocks noChangeShapeType="1"/>
            </p:cNvSpPr>
            <p:nvPr/>
          </p:nvSpPr>
          <p:spPr bwMode="auto">
            <a:xfrm>
              <a:off x="5161" y="2993"/>
              <a:ext cx="0" cy="1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4" name="Line 17"/>
            <p:cNvSpPr>
              <a:spLocks noChangeShapeType="1"/>
            </p:cNvSpPr>
            <p:nvPr/>
          </p:nvSpPr>
          <p:spPr bwMode="auto">
            <a:xfrm>
              <a:off x="5497" y="2993"/>
              <a:ext cx="0" cy="11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5" name="Line 18"/>
            <p:cNvSpPr>
              <a:spLocks noChangeShapeType="1"/>
            </p:cNvSpPr>
            <p:nvPr/>
          </p:nvSpPr>
          <p:spPr bwMode="auto">
            <a:xfrm>
              <a:off x="5157" y="3046"/>
              <a:ext cx="34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6" name="Text Box 19"/>
            <p:cNvSpPr txBox="1">
              <a:spLocks noChangeArrowheads="1"/>
            </p:cNvSpPr>
            <p:nvPr/>
          </p:nvSpPr>
          <p:spPr bwMode="auto">
            <a:xfrm>
              <a:off x="2303" y="1723"/>
              <a:ext cx="546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457200" indent="-4572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80000"/>
                </a:lnSpc>
                <a:buFont typeface="Arial" charset="0"/>
                <a:buNone/>
              </a:pPr>
              <a:r>
                <a:rPr kumimoji="0" lang="id-ID" altLang="en-US" sz="1700"/>
                <a:t>Trakea</a:t>
              </a:r>
              <a:endParaRPr kumimoji="0" lang="en-US" altLang="en-US" sz="1700">
                <a:solidFill>
                  <a:srgbClr val="563A84"/>
                </a:solidFill>
              </a:endParaRPr>
            </a:p>
          </p:txBody>
        </p:sp>
        <p:sp>
          <p:nvSpPr>
            <p:cNvPr id="109587" name="Text Box 20"/>
            <p:cNvSpPr txBox="1">
              <a:spLocks noChangeArrowheads="1"/>
            </p:cNvSpPr>
            <p:nvPr/>
          </p:nvSpPr>
          <p:spPr bwMode="auto">
            <a:xfrm>
              <a:off x="3827" y="2935"/>
              <a:ext cx="890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457200" indent="-4572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80000"/>
                </a:lnSpc>
                <a:buFont typeface="Arial" charset="0"/>
                <a:buNone/>
              </a:pPr>
              <a:r>
                <a:rPr kumimoji="0" lang="id-ID" altLang="en-US" sz="1700"/>
                <a:t>Tabung udara</a:t>
              </a:r>
            </a:p>
            <a:p>
              <a:pPr>
                <a:lnSpc>
                  <a:spcPct val="80000"/>
                </a:lnSpc>
                <a:buFont typeface="Arial" charset="0"/>
                <a:buNone/>
              </a:pPr>
              <a:r>
                <a:rPr kumimoji="0" lang="id-ID" altLang="en-US" sz="1700"/>
                <a:t>(parabronki)</a:t>
              </a:r>
            </a:p>
            <a:p>
              <a:pPr>
                <a:lnSpc>
                  <a:spcPct val="80000"/>
                </a:lnSpc>
                <a:buFont typeface="Arial" charset="0"/>
                <a:buNone/>
              </a:pPr>
              <a:r>
                <a:rPr kumimoji="0" lang="id-ID" altLang="en-US" sz="1700"/>
                <a:t>dalam paru-paru</a:t>
              </a:r>
              <a:endParaRPr kumimoji="0" lang="en-US" altLang="en-US" sz="1700"/>
            </a:p>
          </p:txBody>
        </p:sp>
        <p:sp>
          <p:nvSpPr>
            <p:cNvPr id="109588" name="Line 21"/>
            <p:cNvSpPr>
              <a:spLocks noChangeShapeType="1"/>
            </p:cNvSpPr>
            <p:nvPr/>
          </p:nvSpPr>
          <p:spPr bwMode="auto">
            <a:xfrm flipH="1">
              <a:off x="4441" y="2339"/>
              <a:ext cx="340" cy="57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89" name="Line 22"/>
            <p:cNvSpPr>
              <a:spLocks noChangeShapeType="1"/>
            </p:cNvSpPr>
            <p:nvPr/>
          </p:nvSpPr>
          <p:spPr bwMode="auto">
            <a:xfrm flipH="1">
              <a:off x="4441" y="2563"/>
              <a:ext cx="396" cy="35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590" name="Text Box 23"/>
            <p:cNvSpPr txBox="1">
              <a:spLocks noChangeArrowheads="1"/>
            </p:cNvSpPr>
            <p:nvPr/>
          </p:nvSpPr>
          <p:spPr bwMode="auto">
            <a:xfrm>
              <a:off x="2811" y="3435"/>
              <a:ext cx="1642" cy="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457200" indent="-4572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lnSpc>
                  <a:spcPct val="80000"/>
                </a:lnSpc>
                <a:buFont typeface="Arial" charset="0"/>
                <a:buNone/>
              </a:pPr>
              <a:r>
                <a:rPr kumimoji="0" lang="id-ID" altLang="en-US" sz="1700"/>
                <a:t>EKSHALASI</a:t>
              </a:r>
            </a:p>
            <a:p>
              <a:pPr algn="ctr">
                <a:lnSpc>
                  <a:spcPct val="80000"/>
                </a:lnSpc>
                <a:buFont typeface="Arial" charset="0"/>
                <a:buNone/>
              </a:pPr>
              <a:r>
                <a:rPr kumimoji="0" lang="id-ID" altLang="en-US" sz="1700"/>
                <a:t>Kantong udara kosong</a:t>
              </a:r>
            </a:p>
            <a:p>
              <a:pPr algn="ctr">
                <a:lnSpc>
                  <a:spcPct val="80000"/>
                </a:lnSpc>
                <a:buFont typeface="Arial" charset="0"/>
                <a:buNone/>
              </a:pPr>
              <a:r>
                <a:rPr kumimoji="0" lang="id-ID" altLang="en-US" sz="1700"/>
                <a:t>paru-paru terisi</a:t>
              </a:r>
            </a:p>
          </p:txBody>
        </p:sp>
        <p:sp>
          <p:nvSpPr>
            <p:cNvPr id="109591" name="Text Box 24"/>
            <p:cNvSpPr txBox="1">
              <a:spLocks noChangeArrowheads="1"/>
            </p:cNvSpPr>
            <p:nvPr/>
          </p:nvSpPr>
          <p:spPr bwMode="auto">
            <a:xfrm>
              <a:off x="967" y="3439"/>
              <a:ext cx="1106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 marL="457200" indent="-4572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 b="1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 algn="ctr">
                <a:lnSpc>
                  <a:spcPct val="80000"/>
                </a:lnSpc>
                <a:buFont typeface="Arial" charset="0"/>
                <a:buNone/>
              </a:pPr>
              <a:r>
                <a:rPr kumimoji="0" lang="id-ID" altLang="en-US" sz="1700"/>
                <a:t>INHALASI</a:t>
              </a:r>
            </a:p>
            <a:p>
              <a:pPr algn="ctr">
                <a:lnSpc>
                  <a:spcPct val="80000"/>
                </a:lnSpc>
                <a:buFont typeface="Arial" charset="0"/>
                <a:buNone/>
              </a:pPr>
              <a:r>
                <a:rPr kumimoji="0" lang="id-ID" altLang="en-US" sz="1700"/>
                <a:t>Kantong udara</a:t>
              </a:r>
            </a:p>
            <a:p>
              <a:pPr algn="ctr">
                <a:lnSpc>
                  <a:spcPct val="80000"/>
                </a:lnSpc>
                <a:buFont typeface="Arial" charset="0"/>
                <a:buNone/>
              </a:pPr>
              <a:r>
                <a:rPr kumimoji="0" lang="id-ID" altLang="en-US" sz="1700"/>
                <a:t>terisi</a:t>
              </a:r>
              <a:endParaRPr kumimoji="0" lang="en-US" altLang="en-US" sz="1700"/>
            </a:p>
          </p:txBody>
        </p:sp>
      </p:grpSp>
    </p:spTree>
    <p:extLst>
      <p:ext uri="{BB962C8B-B14F-4D97-AF65-F5344CB8AC3E}">
        <p14:creationId xmlns:p14="http://schemas.microsoft.com/office/powerpoint/2010/main" val="367969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18"/>
          <p:cNvGrpSpPr>
            <a:grpSpLocks/>
          </p:cNvGrpSpPr>
          <p:nvPr/>
        </p:nvGrpSpPr>
        <p:grpSpPr bwMode="auto">
          <a:xfrm>
            <a:off x="228600" y="1295400"/>
            <a:ext cx="8643938" cy="4714875"/>
            <a:chOff x="723900" y="1230313"/>
            <a:chExt cx="7694613" cy="4246777"/>
          </a:xfrm>
        </p:grpSpPr>
        <p:pic>
          <p:nvPicPr>
            <p:cNvPr id="48132" name="Picture 4" descr="41_09cBirdCanal-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91"/>
            <a:stretch>
              <a:fillRect/>
            </a:stretch>
          </p:blipFill>
          <p:spPr bwMode="auto">
            <a:xfrm>
              <a:off x="723900" y="1230313"/>
              <a:ext cx="7694613" cy="4246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3" name="Text Box 6"/>
            <p:cNvSpPr txBox="1">
              <a:spLocks noChangeArrowheads="1"/>
            </p:cNvSpPr>
            <p:nvPr/>
          </p:nvSpPr>
          <p:spPr bwMode="auto">
            <a:xfrm>
              <a:off x="769938" y="5149850"/>
              <a:ext cx="1122362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en-US" altLang="en-US" sz="2100" b="1">
                  <a:ea typeface="ヒラギノ角ゴ Pro W3" pitchFamily="48" charset="-128"/>
                </a:rPr>
                <a:t>(c) B</a:t>
              </a:r>
              <a:r>
                <a:rPr kumimoji="0" lang="id-ID" altLang="en-US" sz="2100" b="1">
                  <a:ea typeface="ヒラギノ角ゴ Pro W3" pitchFamily="48" charset="-128"/>
                </a:rPr>
                <a:t>urung</a:t>
              </a:r>
              <a:endParaRPr kumimoji="0" lang="en-US" altLang="en-US" sz="2100" b="1">
                <a:ea typeface="ヒラギノ角ゴ Pro W3" pitchFamily="48" charset="-128"/>
              </a:endParaRPr>
            </a:p>
          </p:txBody>
        </p:sp>
        <p:sp>
          <p:nvSpPr>
            <p:cNvPr id="48134" name="Text Box 7"/>
            <p:cNvSpPr txBox="1">
              <a:spLocks noChangeArrowheads="1"/>
            </p:cNvSpPr>
            <p:nvPr/>
          </p:nvSpPr>
          <p:spPr bwMode="auto">
            <a:xfrm>
              <a:off x="3221038" y="1255713"/>
              <a:ext cx="1281112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id-ID" altLang="en-US" sz="2100" b="1">
                  <a:ea typeface="ヒラギノ角ゴ Pro W3" pitchFamily="48" charset="-128"/>
                </a:rPr>
                <a:t>Perut </a:t>
              </a:r>
              <a:endParaRPr kumimoji="0" lang="en-US" altLang="en-US" sz="2000" b="1">
                <a:ea typeface="ヒラギノ角ゴ Pro W3" pitchFamily="48" charset="-128"/>
              </a:endParaRPr>
            </a:p>
          </p:txBody>
        </p:sp>
        <p:sp>
          <p:nvSpPr>
            <p:cNvPr id="48135" name="Text Box 8"/>
            <p:cNvSpPr txBox="1">
              <a:spLocks noChangeArrowheads="1"/>
            </p:cNvSpPr>
            <p:nvPr/>
          </p:nvSpPr>
          <p:spPr bwMode="auto">
            <a:xfrm>
              <a:off x="4427538" y="1527802"/>
              <a:ext cx="1281112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id-ID" altLang="en-US" sz="2100" b="1">
                  <a:ea typeface="ヒラギノ角ゴ Pro W3" pitchFamily="48" charset="-128"/>
                </a:rPr>
                <a:t>Empedal </a:t>
              </a:r>
              <a:endParaRPr kumimoji="0" lang="en-US" altLang="en-US" sz="2000" b="1">
                <a:ea typeface="ヒラギノ角ゴ Pro W3" pitchFamily="48" charset="-128"/>
              </a:endParaRPr>
            </a:p>
          </p:txBody>
        </p:sp>
        <p:sp>
          <p:nvSpPr>
            <p:cNvPr id="48136" name="Text Box 9"/>
            <p:cNvSpPr txBox="1">
              <a:spLocks noChangeArrowheads="1"/>
            </p:cNvSpPr>
            <p:nvPr/>
          </p:nvSpPr>
          <p:spPr bwMode="auto">
            <a:xfrm>
              <a:off x="5722938" y="1916113"/>
              <a:ext cx="1281112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id-ID" altLang="en-US" sz="2100" b="1">
                  <a:ea typeface="ヒラギノ角ゴ Pro W3" pitchFamily="48" charset="-128"/>
                </a:rPr>
                <a:t>Usus</a:t>
              </a:r>
              <a:endParaRPr kumimoji="0" lang="en-US" altLang="en-US" sz="2000" b="1">
                <a:ea typeface="ヒラギノ角ゴ Pro W3" pitchFamily="48" charset="-128"/>
              </a:endParaRPr>
            </a:p>
          </p:txBody>
        </p:sp>
        <p:sp>
          <p:nvSpPr>
            <p:cNvPr id="48137" name="Text Box 10"/>
            <p:cNvSpPr txBox="1">
              <a:spLocks noChangeArrowheads="1"/>
            </p:cNvSpPr>
            <p:nvPr/>
          </p:nvSpPr>
          <p:spPr bwMode="auto">
            <a:xfrm>
              <a:off x="973138" y="2779713"/>
              <a:ext cx="1281112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id-ID" altLang="en-US" sz="2100" b="1">
                  <a:ea typeface="ヒラギノ角ゴ Pro W3" pitchFamily="48" charset="-128"/>
                </a:rPr>
                <a:t>Esofagus</a:t>
              </a:r>
              <a:endParaRPr kumimoji="0" lang="en-US" altLang="en-US" sz="2000" b="1">
                <a:ea typeface="ヒラギノ角ゴ Pro W3" pitchFamily="48" charset="-128"/>
              </a:endParaRPr>
            </a:p>
          </p:txBody>
        </p:sp>
        <p:sp>
          <p:nvSpPr>
            <p:cNvPr id="48138" name="Text Box 11"/>
            <p:cNvSpPr txBox="1">
              <a:spLocks noChangeArrowheads="1"/>
            </p:cNvSpPr>
            <p:nvPr/>
          </p:nvSpPr>
          <p:spPr bwMode="auto">
            <a:xfrm>
              <a:off x="5011738" y="3846513"/>
              <a:ext cx="684212" cy="25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en-US" altLang="en-US" sz="2100" b="1">
                  <a:ea typeface="ヒラギノ角ゴ Pro W3" pitchFamily="48" charset="-128"/>
                </a:rPr>
                <a:t>Anus</a:t>
              </a:r>
              <a:endParaRPr kumimoji="0" lang="en-US" altLang="en-US" sz="2000" b="1">
                <a:ea typeface="ヒラギノ角ゴ Pro W3" pitchFamily="48" charset="-128"/>
              </a:endParaRPr>
            </a:p>
          </p:txBody>
        </p:sp>
        <p:sp>
          <p:nvSpPr>
            <p:cNvPr id="48139" name="Text Box 12"/>
            <p:cNvSpPr txBox="1">
              <a:spLocks noChangeArrowheads="1"/>
            </p:cNvSpPr>
            <p:nvPr/>
          </p:nvSpPr>
          <p:spPr bwMode="auto">
            <a:xfrm>
              <a:off x="1601772" y="3440113"/>
              <a:ext cx="684212" cy="25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id-ID" altLang="en-US" sz="2100" b="1">
                  <a:ea typeface="ヒラギノ角ゴ Pro W3" pitchFamily="48" charset="-128"/>
                </a:rPr>
                <a:t>Tembolok</a:t>
              </a:r>
              <a:endParaRPr kumimoji="0" lang="en-US" altLang="en-US" sz="2000" b="1">
                <a:ea typeface="ヒラギノ角ゴ Pro W3" pitchFamily="48" charset="-128"/>
              </a:endParaRPr>
            </a:p>
          </p:txBody>
        </p:sp>
        <p:sp>
          <p:nvSpPr>
            <p:cNvPr id="48140" name="Text Box 13"/>
            <p:cNvSpPr txBox="1">
              <a:spLocks noChangeArrowheads="1"/>
            </p:cNvSpPr>
            <p:nvPr/>
          </p:nvSpPr>
          <p:spPr bwMode="auto">
            <a:xfrm>
              <a:off x="757238" y="2233613"/>
              <a:ext cx="684212" cy="25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1pPr>
              <a:lvl2pPr marL="742950" indent="-28575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2pPr>
              <a:lvl3pPr marL="11430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3pPr>
              <a:lvl4pPr marL="16002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4pPr>
              <a:lvl5pPr marL="2057400" indent="-228600"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900">
                  <a:solidFill>
                    <a:schemeClr val="tx1"/>
                  </a:solidFill>
                  <a:latin typeface="Arial" charset="0"/>
                  <a:sym typeface="Symbol" pitchFamily="48" charset="2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kumimoji="0" lang="id-ID" altLang="en-US" sz="2100" b="1">
                  <a:ea typeface="ヒラギノ角ゴ Pro W3" pitchFamily="48" charset="-128"/>
                </a:rPr>
                <a:t>Mulut</a:t>
              </a:r>
              <a:endParaRPr kumimoji="0" lang="en-US" altLang="en-US" sz="2000" b="1">
                <a:ea typeface="ヒラギノ角ゴ Pro W3" pitchFamily="48" charset="-128"/>
              </a:endParaRPr>
            </a:p>
          </p:txBody>
        </p:sp>
        <p:sp>
          <p:nvSpPr>
            <p:cNvPr id="48141" name="Line 14"/>
            <p:cNvSpPr>
              <a:spLocks noChangeShapeType="1"/>
            </p:cNvSpPr>
            <p:nvPr/>
          </p:nvSpPr>
          <p:spPr bwMode="auto">
            <a:xfrm flipH="1">
              <a:off x="1181100" y="1828800"/>
              <a:ext cx="241300" cy="393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2" name="Line 15"/>
            <p:cNvSpPr>
              <a:spLocks noChangeShapeType="1"/>
            </p:cNvSpPr>
            <p:nvPr/>
          </p:nvSpPr>
          <p:spPr bwMode="auto">
            <a:xfrm flipH="1">
              <a:off x="1727200" y="2032000"/>
              <a:ext cx="635000" cy="711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3" name="Line 16"/>
            <p:cNvSpPr>
              <a:spLocks noChangeShapeType="1"/>
            </p:cNvSpPr>
            <p:nvPr/>
          </p:nvSpPr>
          <p:spPr bwMode="auto">
            <a:xfrm flipH="1">
              <a:off x="2159000" y="2705100"/>
              <a:ext cx="571500" cy="736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4" name="Line 17"/>
            <p:cNvSpPr>
              <a:spLocks noChangeShapeType="1"/>
            </p:cNvSpPr>
            <p:nvPr/>
          </p:nvSpPr>
          <p:spPr bwMode="auto">
            <a:xfrm flipH="1">
              <a:off x="3441700" y="1549400"/>
              <a:ext cx="254000" cy="13843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5" name="Line 18"/>
            <p:cNvSpPr>
              <a:spLocks noChangeShapeType="1"/>
            </p:cNvSpPr>
            <p:nvPr/>
          </p:nvSpPr>
          <p:spPr bwMode="auto">
            <a:xfrm flipV="1">
              <a:off x="4254500" y="1866900"/>
              <a:ext cx="596900" cy="8001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Line 19"/>
            <p:cNvSpPr>
              <a:spLocks noChangeShapeType="1"/>
            </p:cNvSpPr>
            <p:nvPr/>
          </p:nvSpPr>
          <p:spPr bwMode="auto">
            <a:xfrm flipV="1">
              <a:off x="4838700" y="2171700"/>
              <a:ext cx="812800" cy="520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7" name="Line 20"/>
            <p:cNvSpPr>
              <a:spLocks noChangeShapeType="1"/>
            </p:cNvSpPr>
            <p:nvPr/>
          </p:nvSpPr>
          <p:spPr bwMode="auto">
            <a:xfrm>
              <a:off x="5270500" y="3517900"/>
              <a:ext cx="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52400" y="0"/>
            <a:ext cx="77771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eaLnBrk="1" hangingPunct="1"/>
            <a:r>
              <a:rPr kumimoji="0" lang="id-ID" altLang="en-US" sz="1400">
                <a:solidFill>
                  <a:schemeClr val="tx2"/>
                </a:solidFill>
              </a:rPr>
              <a:t>Peraga </a:t>
            </a:r>
            <a:r>
              <a:rPr kumimoji="0" lang="en-US" altLang="en-US" sz="1400">
                <a:solidFill>
                  <a:schemeClr val="tx2"/>
                </a:solidFill>
              </a:rPr>
              <a:t>41</a:t>
            </a:r>
            <a:r>
              <a:rPr kumimoji="0" lang="id-ID" altLang="en-US" sz="1400">
                <a:solidFill>
                  <a:schemeClr val="tx2"/>
                </a:solidFill>
              </a:rPr>
              <a:t>.</a:t>
            </a:r>
            <a:r>
              <a:rPr kumimoji="0" lang="en-US" altLang="en-US" sz="1400">
                <a:solidFill>
                  <a:schemeClr val="tx2"/>
                </a:solidFill>
              </a:rPr>
              <a:t>9c</a:t>
            </a:r>
            <a:r>
              <a:rPr kumimoji="0" lang="id-ID" altLang="en-US" sz="1400">
                <a:solidFill>
                  <a:schemeClr val="tx2"/>
                </a:solidFill>
              </a:rPr>
              <a:t>  Variasi di dalam kanal alimentaris</a:t>
            </a:r>
            <a:endParaRPr kumimoji="0" lang="en-US" altLang="en-US" sz="1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14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Hickman, 2006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3278" r="3944" b="4918"/>
          <a:stretch/>
        </p:blipFill>
        <p:spPr bwMode="auto">
          <a:xfrm rot="5400000">
            <a:off x="822022" y="-744131"/>
            <a:ext cx="6868942" cy="8407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5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60449"/>
            <a:ext cx="9144000" cy="557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Hickman, 2006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152"/>
            <a:ext cx="9015513" cy="186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2816"/>
            <a:ext cx="21717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2016224" cy="4941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0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Hickman, 2006</a:t>
            </a:r>
            <a:endParaRPr lang="en-US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" y="-373"/>
            <a:ext cx="4714478" cy="678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05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42_05VertDoubleCirc-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3"/>
          <a:stretch>
            <a:fillRect/>
          </a:stretch>
        </p:blipFill>
        <p:spPr bwMode="auto">
          <a:xfrm>
            <a:off x="300038" y="1298575"/>
            <a:ext cx="8542337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208661" y="692696"/>
            <a:ext cx="5062538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eaLnBrk="1" hangingPunct="1"/>
            <a:r>
              <a:rPr kumimoji="0" lang="id-ID" altLang="en-US" sz="1200" b="0"/>
              <a:t>Peraga </a:t>
            </a:r>
            <a:r>
              <a:rPr kumimoji="0" lang="en-US" altLang="en-US" sz="1200" b="0"/>
              <a:t>42</a:t>
            </a:r>
            <a:r>
              <a:rPr kumimoji="0" lang="id-ID" altLang="en-US" sz="1200" b="0"/>
              <a:t>.</a:t>
            </a:r>
            <a:r>
              <a:rPr kumimoji="0" lang="en-US" altLang="en-US" sz="1200" b="0"/>
              <a:t>5</a:t>
            </a:r>
            <a:r>
              <a:rPr kumimoji="0" lang="id-ID" altLang="en-US" sz="1200" b="0"/>
              <a:t>  Sirkulasi ganda pada vertebrata</a:t>
            </a:r>
            <a:endParaRPr kumimoji="0" lang="en-US" altLang="en-US" sz="1200" b="0"/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851025" y="1346200"/>
            <a:ext cx="89058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Amfibia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1387475" y="1752600"/>
            <a:ext cx="184308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Kapiler paru-paru dan kulit</a:t>
            </a:r>
            <a:endParaRPr kumimoji="0" lang="en-US" altLang="en-US" sz="1200"/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1728788" y="2692400"/>
            <a:ext cx="1220787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Sirkuit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pulmokutan</a:t>
            </a:r>
            <a:endParaRPr kumimoji="0" lang="en-US" altLang="en-US" sz="1200"/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460375" y="3498850"/>
            <a:ext cx="7381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altLang="en-US" sz="1200"/>
              <a:t>Atrium (A)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339725" y="3803650"/>
            <a:ext cx="9667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Ventrikel</a:t>
            </a:r>
            <a:r>
              <a:rPr kumimoji="0" lang="en-US" altLang="en-US" sz="1200"/>
              <a:t> (V)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3273425" y="3498850"/>
            <a:ext cx="7381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A</a:t>
            </a:r>
            <a:r>
              <a:rPr kumimoji="0" lang="en-US" altLang="en-US" sz="1200"/>
              <a:t>trium (A)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1905000" y="4343400"/>
            <a:ext cx="7381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Sirkuit sistemik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1508125" y="4046538"/>
            <a:ext cx="4524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Kanan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2676525" y="4000500"/>
            <a:ext cx="3698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Kiri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>
            <a:off x="1263650" y="3562350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Line 16"/>
          <p:cNvSpPr>
            <a:spLocks noChangeShapeType="1"/>
          </p:cNvSpPr>
          <p:nvPr/>
        </p:nvSpPr>
        <p:spPr bwMode="auto">
          <a:xfrm>
            <a:off x="1270000" y="3848100"/>
            <a:ext cx="9207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Line 17"/>
          <p:cNvSpPr>
            <a:spLocks noChangeShapeType="1"/>
          </p:cNvSpPr>
          <p:nvPr/>
        </p:nvSpPr>
        <p:spPr bwMode="auto">
          <a:xfrm>
            <a:off x="2247900" y="1911350"/>
            <a:ext cx="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4" name="Line 18"/>
          <p:cNvSpPr>
            <a:spLocks noChangeShapeType="1"/>
          </p:cNvSpPr>
          <p:nvPr/>
        </p:nvSpPr>
        <p:spPr bwMode="auto">
          <a:xfrm flipH="1">
            <a:off x="2476500" y="3562350"/>
            <a:ext cx="749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Text Box 19"/>
          <p:cNvSpPr txBox="1">
            <a:spLocks noChangeArrowheads="1"/>
          </p:cNvSpPr>
          <p:nvPr/>
        </p:nvSpPr>
        <p:spPr bwMode="auto">
          <a:xfrm>
            <a:off x="1520825" y="5284788"/>
            <a:ext cx="14938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Kapiler sistemik</a:t>
            </a:r>
            <a:endParaRPr kumimoji="0" lang="en-US" altLang="en-US" sz="1200"/>
          </a:p>
        </p:txBody>
      </p:sp>
      <p:sp>
        <p:nvSpPr>
          <p:cNvPr id="22546" name="Line 20"/>
          <p:cNvSpPr>
            <a:spLocks noChangeShapeType="1"/>
          </p:cNvSpPr>
          <p:nvPr/>
        </p:nvSpPr>
        <p:spPr bwMode="auto">
          <a:xfrm>
            <a:off x="2247900" y="5035550"/>
            <a:ext cx="0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Text Box 21"/>
          <p:cNvSpPr txBox="1">
            <a:spLocks noChangeArrowheads="1"/>
          </p:cNvSpPr>
          <p:nvPr/>
        </p:nvSpPr>
        <p:spPr bwMode="auto">
          <a:xfrm>
            <a:off x="4441825" y="1346200"/>
            <a:ext cx="1690688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Reptil (kecuali burung)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48" name="Text Box 22"/>
          <p:cNvSpPr txBox="1">
            <a:spLocks noChangeArrowheads="1"/>
          </p:cNvSpPr>
          <p:nvPr/>
        </p:nvSpPr>
        <p:spPr bwMode="auto">
          <a:xfrm>
            <a:off x="4708525" y="1771650"/>
            <a:ext cx="115728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Kapiler paru-paru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49" name="Text Box 23"/>
          <p:cNvSpPr txBox="1">
            <a:spLocks noChangeArrowheads="1"/>
          </p:cNvSpPr>
          <p:nvPr/>
        </p:nvSpPr>
        <p:spPr bwMode="auto">
          <a:xfrm>
            <a:off x="4891088" y="2711450"/>
            <a:ext cx="8778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Sirkuit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pulmoner</a:t>
            </a:r>
            <a:endParaRPr kumimoji="0" lang="en-US" altLang="en-US" sz="1200"/>
          </a:p>
        </p:txBody>
      </p:sp>
      <p:sp>
        <p:nvSpPr>
          <p:cNvPr id="22550" name="Text Box 24"/>
          <p:cNvSpPr txBox="1">
            <a:spLocks noChangeArrowheads="1"/>
          </p:cNvSpPr>
          <p:nvPr/>
        </p:nvSpPr>
        <p:spPr bwMode="auto">
          <a:xfrm>
            <a:off x="3819525" y="2628900"/>
            <a:ext cx="8588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Aorta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sistemik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kanan</a:t>
            </a:r>
            <a:endParaRPr kumimoji="0" lang="en-US" altLang="en-US" sz="1200"/>
          </a:p>
        </p:txBody>
      </p:sp>
      <p:sp>
        <p:nvSpPr>
          <p:cNvPr id="22551" name="Line 25"/>
          <p:cNvSpPr>
            <a:spLocks noChangeShapeType="1"/>
          </p:cNvSpPr>
          <p:nvPr/>
        </p:nvSpPr>
        <p:spPr bwMode="auto">
          <a:xfrm flipV="1">
            <a:off x="5238750" y="1930400"/>
            <a:ext cx="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2" name="Line 26"/>
          <p:cNvSpPr>
            <a:spLocks noChangeShapeType="1"/>
          </p:cNvSpPr>
          <p:nvPr/>
        </p:nvSpPr>
        <p:spPr bwMode="auto">
          <a:xfrm>
            <a:off x="4267200" y="3041650"/>
            <a:ext cx="508000" cy="171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3" name="Text Box 27"/>
          <p:cNvSpPr txBox="1">
            <a:spLocks noChangeArrowheads="1"/>
          </p:cNvSpPr>
          <p:nvPr/>
        </p:nvSpPr>
        <p:spPr bwMode="auto">
          <a:xfrm>
            <a:off x="4495800" y="4038600"/>
            <a:ext cx="4524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Kanan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54" name="Text Box 28"/>
          <p:cNvSpPr txBox="1">
            <a:spLocks noChangeArrowheads="1"/>
          </p:cNvSpPr>
          <p:nvPr/>
        </p:nvSpPr>
        <p:spPr bwMode="auto">
          <a:xfrm>
            <a:off x="5562600" y="4038600"/>
            <a:ext cx="3698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Kiri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55" name="Text Box 29"/>
          <p:cNvSpPr txBox="1">
            <a:spLocks noChangeArrowheads="1"/>
          </p:cNvSpPr>
          <p:nvPr/>
        </p:nvSpPr>
        <p:spPr bwMode="auto">
          <a:xfrm>
            <a:off x="6251575" y="3841750"/>
            <a:ext cx="70643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Aorta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sistemik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kiri</a:t>
            </a:r>
            <a:endParaRPr kumimoji="0" lang="en-US" altLang="en-US" sz="1200"/>
          </a:p>
        </p:txBody>
      </p:sp>
      <p:sp>
        <p:nvSpPr>
          <p:cNvPr id="22556" name="Text Box 30"/>
          <p:cNvSpPr txBox="1">
            <a:spLocks noChangeArrowheads="1"/>
          </p:cNvSpPr>
          <p:nvPr/>
        </p:nvSpPr>
        <p:spPr bwMode="auto">
          <a:xfrm>
            <a:off x="4518025" y="5297488"/>
            <a:ext cx="14938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Kapiler sistemik</a:t>
            </a:r>
            <a:endParaRPr kumimoji="0" lang="en-US" altLang="en-US" sz="1200"/>
          </a:p>
        </p:txBody>
      </p:sp>
      <p:sp>
        <p:nvSpPr>
          <p:cNvPr id="22557" name="Line 31"/>
          <p:cNvSpPr>
            <a:spLocks noChangeShapeType="1"/>
          </p:cNvSpPr>
          <p:nvPr/>
        </p:nvSpPr>
        <p:spPr bwMode="auto">
          <a:xfrm>
            <a:off x="5245100" y="5054600"/>
            <a:ext cx="0" cy="234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8" name="Line 32"/>
          <p:cNvSpPr>
            <a:spLocks noChangeShapeType="1"/>
          </p:cNvSpPr>
          <p:nvPr/>
        </p:nvSpPr>
        <p:spPr bwMode="auto">
          <a:xfrm>
            <a:off x="6096000" y="3892550"/>
            <a:ext cx="12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59" name="Text Box 33"/>
          <p:cNvSpPr txBox="1">
            <a:spLocks noChangeArrowheads="1"/>
          </p:cNvSpPr>
          <p:nvPr/>
        </p:nvSpPr>
        <p:spPr bwMode="auto">
          <a:xfrm>
            <a:off x="4594225" y="3517900"/>
            <a:ext cx="1285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altLang="en-US" sz="1200"/>
              <a:t>A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60" name="Text Box 34"/>
          <p:cNvSpPr txBox="1">
            <a:spLocks noChangeArrowheads="1"/>
          </p:cNvSpPr>
          <p:nvPr/>
        </p:nvSpPr>
        <p:spPr bwMode="auto">
          <a:xfrm>
            <a:off x="5661025" y="3517900"/>
            <a:ext cx="1285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altLang="en-US" sz="1200"/>
              <a:t>A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61" name="Text Box 35"/>
          <p:cNvSpPr txBox="1">
            <a:spLocks noChangeArrowheads="1"/>
          </p:cNvSpPr>
          <p:nvPr/>
        </p:nvSpPr>
        <p:spPr bwMode="auto">
          <a:xfrm>
            <a:off x="5661025" y="3822700"/>
            <a:ext cx="1285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altLang="en-US" sz="1200"/>
              <a:t>V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62" name="Text Box 36"/>
          <p:cNvSpPr txBox="1">
            <a:spLocks noChangeArrowheads="1"/>
          </p:cNvSpPr>
          <p:nvPr/>
        </p:nvSpPr>
        <p:spPr bwMode="auto">
          <a:xfrm>
            <a:off x="4606925" y="3810000"/>
            <a:ext cx="1285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altLang="en-US" sz="1200"/>
              <a:t>V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63" name="Line 37"/>
          <p:cNvSpPr>
            <a:spLocks noChangeShapeType="1"/>
          </p:cNvSpPr>
          <p:nvPr/>
        </p:nvSpPr>
        <p:spPr bwMode="auto">
          <a:xfrm flipH="1">
            <a:off x="4705350" y="3575050"/>
            <a:ext cx="2095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4" name="Line 38"/>
          <p:cNvSpPr>
            <a:spLocks noChangeShapeType="1"/>
          </p:cNvSpPr>
          <p:nvPr/>
        </p:nvSpPr>
        <p:spPr bwMode="auto">
          <a:xfrm flipH="1">
            <a:off x="4718050" y="3860800"/>
            <a:ext cx="273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5" name="Line 39"/>
          <p:cNvSpPr>
            <a:spLocks noChangeShapeType="1"/>
          </p:cNvSpPr>
          <p:nvPr/>
        </p:nvSpPr>
        <p:spPr bwMode="auto">
          <a:xfrm>
            <a:off x="5480050" y="3581400"/>
            <a:ext cx="17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6" name="Line 40"/>
          <p:cNvSpPr>
            <a:spLocks noChangeShapeType="1"/>
          </p:cNvSpPr>
          <p:nvPr/>
        </p:nvSpPr>
        <p:spPr bwMode="auto">
          <a:xfrm>
            <a:off x="5372100" y="3867150"/>
            <a:ext cx="25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67" name="Text Box 41"/>
          <p:cNvSpPr txBox="1">
            <a:spLocks noChangeArrowheads="1"/>
          </p:cNvSpPr>
          <p:nvPr/>
        </p:nvSpPr>
        <p:spPr bwMode="auto">
          <a:xfrm>
            <a:off x="7159625" y="5283200"/>
            <a:ext cx="1493838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Kapiler sistemik</a:t>
            </a:r>
            <a:endParaRPr kumimoji="0" lang="en-US" altLang="en-US" sz="1200"/>
          </a:p>
        </p:txBody>
      </p:sp>
      <p:sp>
        <p:nvSpPr>
          <p:cNvPr id="22568" name="Text Box 42"/>
          <p:cNvSpPr txBox="1">
            <a:spLocks noChangeArrowheads="1"/>
          </p:cNvSpPr>
          <p:nvPr/>
        </p:nvSpPr>
        <p:spPr bwMode="auto">
          <a:xfrm>
            <a:off x="7499350" y="2709863"/>
            <a:ext cx="8778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Sirkuit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pulmoner</a:t>
            </a:r>
            <a:endParaRPr kumimoji="0" lang="en-US" altLang="en-US" sz="1200"/>
          </a:p>
        </p:txBody>
      </p:sp>
      <p:sp>
        <p:nvSpPr>
          <p:cNvPr id="22569" name="Text Box 43"/>
          <p:cNvSpPr txBox="1">
            <a:spLocks noChangeArrowheads="1"/>
          </p:cNvSpPr>
          <p:nvPr/>
        </p:nvSpPr>
        <p:spPr bwMode="auto">
          <a:xfrm>
            <a:off x="7470775" y="4357688"/>
            <a:ext cx="738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 algn="ctr"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Sirkuit sistemik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70" name="Text Box 44"/>
          <p:cNvSpPr txBox="1">
            <a:spLocks noChangeArrowheads="1"/>
          </p:cNvSpPr>
          <p:nvPr/>
        </p:nvSpPr>
        <p:spPr bwMode="auto">
          <a:xfrm>
            <a:off x="7146925" y="4071938"/>
            <a:ext cx="4524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Kanan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71" name="Text Box 45"/>
          <p:cNvSpPr txBox="1">
            <a:spLocks noChangeArrowheads="1"/>
          </p:cNvSpPr>
          <p:nvPr/>
        </p:nvSpPr>
        <p:spPr bwMode="auto">
          <a:xfrm>
            <a:off x="8308975" y="4071938"/>
            <a:ext cx="369888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Kiri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72" name="Text Box 46"/>
          <p:cNvSpPr txBox="1">
            <a:spLocks noChangeArrowheads="1"/>
          </p:cNvSpPr>
          <p:nvPr/>
        </p:nvSpPr>
        <p:spPr bwMode="auto">
          <a:xfrm>
            <a:off x="7229475" y="3505200"/>
            <a:ext cx="1285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altLang="en-US" sz="1200"/>
              <a:t>A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73" name="Text Box 47"/>
          <p:cNvSpPr txBox="1">
            <a:spLocks noChangeArrowheads="1"/>
          </p:cNvSpPr>
          <p:nvPr/>
        </p:nvSpPr>
        <p:spPr bwMode="auto">
          <a:xfrm>
            <a:off x="8404225" y="3505200"/>
            <a:ext cx="1285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altLang="en-US" sz="1200"/>
              <a:t>A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74" name="Text Box 48"/>
          <p:cNvSpPr txBox="1">
            <a:spLocks noChangeArrowheads="1"/>
          </p:cNvSpPr>
          <p:nvPr/>
        </p:nvSpPr>
        <p:spPr bwMode="auto">
          <a:xfrm>
            <a:off x="8404225" y="3784600"/>
            <a:ext cx="1285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altLang="en-US" sz="1200"/>
              <a:t>V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75" name="Text Box 49"/>
          <p:cNvSpPr txBox="1">
            <a:spLocks noChangeArrowheads="1"/>
          </p:cNvSpPr>
          <p:nvPr/>
        </p:nvSpPr>
        <p:spPr bwMode="auto">
          <a:xfrm>
            <a:off x="7235825" y="3790950"/>
            <a:ext cx="1285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en-US" altLang="en-US" sz="1200"/>
              <a:t>V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76" name="Line 50"/>
          <p:cNvSpPr>
            <a:spLocks noChangeShapeType="1"/>
          </p:cNvSpPr>
          <p:nvPr/>
        </p:nvSpPr>
        <p:spPr bwMode="auto">
          <a:xfrm>
            <a:off x="7880350" y="5067300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7" name="Line 51"/>
          <p:cNvSpPr>
            <a:spLocks noChangeShapeType="1"/>
          </p:cNvSpPr>
          <p:nvPr/>
        </p:nvSpPr>
        <p:spPr bwMode="auto">
          <a:xfrm>
            <a:off x="7366000" y="3568700"/>
            <a:ext cx="203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8" name="Line 52"/>
          <p:cNvSpPr>
            <a:spLocks noChangeShapeType="1"/>
          </p:cNvSpPr>
          <p:nvPr/>
        </p:nvSpPr>
        <p:spPr bwMode="auto">
          <a:xfrm>
            <a:off x="7372350" y="3829050"/>
            <a:ext cx="254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79" name="Line 53"/>
          <p:cNvSpPr>
            <a:spLocks noChangeShapeType="1"/>
          </p:cNvSpPr>
          <p:nvPr/>
        </p:nvSpPr>
        <p:spPr bwMode="auto">
          <a:xfrm>
            <a:off x="8121650" y="3568700"/>
            <a:ext cx="247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0" name="Line 54"/>
          <p:cNvSpPr>
            <a:spLocks noChangeShapeType="1"/>
          </p:cNvSpPr>
          <p:nvPr/>
        </p:nvSpPr>
        <p:spPr bwMode="auto">
          <a:xfrm>
            <a:off x="8045450" y="3835400"/>
            <a:ext cx="323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1" name="Text Box 55"/>
          <p:cNvSpPr txBox="1">
            <a:spLocks noChangeArrowheads="1"/>
          </p:cNvSpPr>
          <p:nvPr/>
        </p:nvSpPr>
        <p:spPr bwMode="auto">
          <a:xfrm>
            <a:off x="7337425" y="1758950"/>
            <a:ext cx="1157288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Kapiler paru-paru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  <p:sp>
        <p:nvSpPr>
          <p:cNvPr id="22582" name="Line 56"/>
          <p:cNvSpPr>
            <a:spLocks noChangeShapeType="1"/>
          </p:cNvSpPr>
          <p:nvPr/>
        </p:nvSpPr>
        <p:spPr bwMode="auto">
          <a:xfrm>
            <a:off x="7880350" y="1917700"/>
            <a:ext cx="0" cy="266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83" name="Text Box 57"/>
          <p:cNvSpPr txBox="1">
            <a:spLocks noChangeArrowheads="1"/>
          </p:cNvSpPr>
          <p:nvPr/>
        </p:nvSpPr>
        <p:spPr bwMode="auto">
          <a:xfrm>
            <a:off x="7165975" y="1346200"/>
            <a:ext cx="1487488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marL="457200" indent="-4572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1pPr>
            <a:lvl2pPr marL="742950" indent="-28575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2pPr>
            <a:lvl3pPr marL="11430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3pPr>
            <a:lvl4pPr marL="16002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4pPr>
            <a:lvl5pPr marL="2057400" indent="-228600"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900" b="1">
                <a:solidFill>
                  <a:schemeClr val="tx1"/>
                </a:solidFill>
                <a:latin typeface="Arial" charset="0"/>
                <a:sym typeface="Symbol" pitchFamily="48" charset="2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kumimoji="0" lang="id-ID" altLang="en-US" sz="1200"/>
              <a:t>Mamalia dan burung</a:t>
            </a:r>
            <a:endParaRPr kumimoji="0" lang="en-US" altLang="en-US" sz="1200">
              <a:solidFill>
                <a:srgbClr val="563A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5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930400"/>
            <a:ext cx="8534400" cy="4576763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Mamalia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burung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memiliki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jantung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beruang-empat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dengan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dua</a:t>
            </a:r>
            <a:r>
              <a:rPr lang="en-US" altLang="en-US" dirty="0" smtClean="0"/>
              <a:t> atrium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dua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ventrikel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Bagian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kiri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jantung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memompa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menerima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darah</a:t>
            </a:r>
            <a:r>
              <a:rPr lang="en-US" altLang="en-US" dirty="0" smtClean="0"/>
              <a:t> kaya-</a:t>
            </a:r>
            <a:r>
              <a:rPr lang="en-US" altLang="en-US" dirty="0" err="1" smtClean="0"/>
              <a:t>oksigen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sementara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bagian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kanan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menerima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memompa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hanya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miskin-oksigen</a:t>
            </a:r>
            <a:endParaRPr lang="en-US" altLang="en-US" dirty="0" smtClean="0"/>
          </a:p>
          <a:p>
            <a:pPr eaLnBrk="1" hangingPunct="1"/>
            <a:r>
              <a:rPr lang="en-US" altLang="en-US" dirty="0" err="1" smtClean="0"/>
              <a:t>Mamalia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burung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adalah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endoterm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membutuhkan</a:t>
            </a:r>
            <a:r>
              <a:rPr lang="en-US" altLang="en-US" dirty="0" smtClean="0"/>
              <a:t> O</a:t>
            </a:r>
            <a:r>
              <a:rPr lang="en-US" altLang="en-US" baseline="-25000" dirty="0" smtClean="0"/>
              <a:t>2 </a:t>
            </a:r>
            <a:r>
              <a:rPr lang="en-US" altLang="en-US" dirty="0" smtClean="0"/>
              <a:t>yang </a:t>
            </a:r>
            <a:r>
              <a:rPr lang="en-US" altLang="en-US" dirty="0" err="1" smtClean="0"/>
              <a:t>lebih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banyak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daripada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ektoterm</a:t>
            </a:r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621506"/>
            <a:ext cx="8534400" cy="503238"/>
          </a:xfrm>
        </p:spPr>
        <p:txBody>
          <a:bodyPr/>
          <a:lstStyle/>
          <a:p>
            <a:pPr eaLnBrk="1" hangingPunct="1"/>
            <a:r>
              <a:rPr lang="en-US" altLang="en-US" sz="2000" dirty="0" err="1" smtClean="0"/>
              <a:t>Bagaimana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Burung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Bernapas</a:t>
            </a:r>
            <a:endParaRPr lang="en-US" altLang="en-US" sz="2000" dirty="0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510630"/>
            <a:ext cx="8534400" cy="4438650"/>
          </a:xfrm>
        </p:spPr>
        <p:txBody>
          <a:bodyPr/>
          <a:lstStyle/>
          <a:p>
            <a:pPr eaLnBrk="1" hangingPunct="1"/>
            <a:r>
              <a:rPr lang="en-US" altLang="en-US" sz="3000" dirty="0" err="1" smtClean="0"/>
              <a:t>Burung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memiliki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delapan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atau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sembilan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kantong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udara</a:t>
            </a:r>
            <a:r>
              <a:rPr lang="en-US" altLang="en-US" sz="3000" dirty="0" smtClean="0"/>
              <a:t> yang </a:t>
            </a:r>
            <a:r>
              <a:rPr lang="en-US" altLang="en-US" sz="3000" dirty="0" err="1" smtClean="0"/>
              <a:t>berfungsi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sebagai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alat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peniup</a:t>
            </a:r>
            <a:r>
              <a:rPr lang="en-US" altLang="en-US" sz="3000" dirty="0" smtClean="0"/>
              <a:t> yang </a:t>
            </a:r>
            <a:r>
              <a:rPr lang="en-US" altLang="en-US" sz="3000" dirty="0" err="1" smtClean="0"/>
              <a:t>menjaga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udara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mengalir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melalui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paru-paru</a:t>
            </a:r>
            <a:endParaRPr lang="en-US" altLang="en-US" sz="3000" dirty="0" smtClean="0"/>
          </a:p>
          <a:p>
            <a:pPr eaLnBrk="1" hangingPunct="1"/>
            <a:r>
              <a:rPr lang="en-US" altLang="en-US" sz="3000" dirty="0" err="1" smtClean="0"/>
              <a:t>Udara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mengalir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melalui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paru-paru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hanya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ke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satu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arah</a:t>
            </a:r>
            <a:endParaRPr lang="en-US" altLang="en-US" sz="3000" dirty="0" smtClean="0"/>
          </a:p>
          <a:p>
            <a:pPr eaLnBrk="1" hangingPunct="1"/>
            <a:r>
              <a:rPr lang="en-US" altLang="en-US" sz="3000" dirty="0" err="1" smtClean="0"/>
              <a:t>Setiap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ekshalasi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memperbarui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udara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dalam</a:t>
            </a:r>
            <a:r>
              <a:rPr lang="en-US" altLang="en-US" sz="3000" dirty="0" smtClean="0"/>
              <a:t> </a:t>
            </a:r>
            <a:r>
              <a:rPr lang="en-US" altLang="en-US" sz="3000" dirty="0" err="1" smtClean="0"/>
              <a:t>paru-paru</a:t>
            </a:r>
            <a:endParaRPr lang="en-US" alt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7872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94b0f9a2ce84e864a328139283993d548c239c2d"/>
</p:tagLst>
</file>

<file path=ppt/theme/theme1.xml><?xml version="1.0" encoding="utf-8"?>
<a:theme xmlns:a="http://schemas.openxmlformats.org/drawingml/2006/main" name="cdb2004211gl">
  <a:themeElements>
    <a:clrScheme name="1922tgp_connection_light 2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4987E3"/>
      </a:accent1>
      <a:accent2>
        <a:srgbClr val="D23516"/>
      </a:accent2>
      <a:accent3>
        <a:srgbClr val="FFFFFF"/>
      </a:accent3>
      <a:accent4>
        <a:srgbClr val="000000"/>
      </a:accent4>
      <a:accent5>
        <a:srgbClr val="B1C3EF"/>
      </a:accent5>
      <a:accent6>
        <a:srgbClr val="BE2F13"/>
      </a:accent6>
      <a:hlink>
        <a:srgbClr val="36A1B6"/>
      </a:hlink>
      <a:folHlink>
        <a:srgbClr val="7FB242"/>
      </a:folHlink>
    </a:clrScheme>
    <a:fontScheme name="1922tgp_connection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22tgp_connection_light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2AA08A"/>
        </a:accent1>
        <a:accent2>
          <a:srgbClr val="AA67DD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9A5DC8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4987E3"/>
        </a:accent1>
        <a:accent2>
          <a:srgbClr val="D23516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E2F13"/>
        </a:accent6>
        <a:hlink>
          <a:srgbClr val="36A1B6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117AC1"/>
        </a:accent1>
        <a:accent2>
          <a:srgbClr val="3E9887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7897A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cdb2004211gl</Template>
  <TotalTime>4842</TotalTime>
  <Words>357</Words>
  <Application>Microsoft Office PowerPoint</Application>
  <PresentationFormat>On-screen Show (4:3)</PresentationFormat>
  <Paragraphs>132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Symbol</vt:lpstr>
      <vt:lpstr>Times New Roman</vt:lpstr>
      <vt:lpstr>Wingdings</vt:lpstr>
      <vt:lpstr>ヒラギノ角ゴ Pro W3</vt:lpstr>
      <vt:lpstr>cdb2004211gl</vt:lpstr>
      <vt:lpstr>ZOOLOGI VERTEBRATA AVES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Bagaimana Burung Bernapas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Amihnah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Amih</dc:creator>
  <cp:lastModifiedBy>user</cp:lastModifiedBy>
  <cp:revision>201</cp:revision>
  <dcterms:created xsi:type="dcterms:W3CDTF">2014-09-19T22:55:37Z</dcterms:created>
  <dcterms:modified xsi:type="dcterms:W3CDTF">2020-05-02T06:14:32Z</dcterms:modified>
</cp:coreProperties>
</file>