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2" r:id="rId24"/>
    <p:sldId id="283" r:id="rId25"/>
    <p:sldId id="281" r:id="rId26"/>
    <p:sldId id="278" r:id="rId27"/>
    <p:sldId id="279" r:id="rId28"/>
    <p:sldId id="280"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D2F3767A-733C-4438-BC92-9D8096582BEC}" type="datetimeFigureOut">
              <a:rPr lang="id-ID" smtClean="0"/>
              <a:t>24/09/2020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15AC018-1482-4860-A66D-DC2E530D93D4}" type="slidenum">
              <a:rPr lang="id-ID" smtClean="0"/>
              <a:t>‹#›</a:t>
            </a:fld>
            <a:endParaRPr lang="id-ID"/>
          </a:p>
        </p:txBody>
      </p:sp>
    </p:spTree>
    <p:extLst>
      <p:ext uri="{BB962C8B-B14F-4D97-AF65-F5344CB8AC3E}">
        <p14:creationId xmlns:p14="http://schemas.microsoft.com/office/powerpoint/2010/main" val="2816529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2F3767A-733C-4438-BC92-9D8096582BEC}" type="datetimeFigureOut">
              <a:rPr lang="id-ID" smtClean="0"/>
              <a:t>24/09/2020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15AC018-1482-4860-A66D-DC2E530D93D4}" type="slidenum">
              <a:rPr lang="id-ID" smtClean="0"/>
              <a:t>‹#›</a:t>
            </a:fld>
            <a:endParaRPr lang="id-ID"/>
          </a:p>
        </p:txBody>
      </p:sp>
    </p:spTree>
    <p:extLst>
      <p:ext uri="{BB962C8B-B14F-4D97-AF65-F5344CB8AC3E}">
        <p14:creationId xmlns:p14="http://schemas.microsoft.com/office/powerpoint/2010/main" val="3741792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2F3767A-733C-4438-BC92-9D8096582BEC}" type="datetimeFigureOut">
              <a:rPr lang="id-ID" smtClean="0"/>
              <a:t>24/09/2020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15AC018-1482-4860-A66D-DC2E530D93D4}" type="slidenum">
              <a:rPr lang="id-ID" smtClean="0"/>
              <a:t>‹#›</a:t>
            </a:fld>
            <a:endParaRPr lang="id-ID"/>
          </a:p>
        </p:txBody>
      </p:sp>
    </p:spTree>
    <p:extLst>
      <p:ext uri="{BB962C8B-B14F-4D97-AF65-F5344CB8AC3E}">
        <p14:creationId xmlns:p14="http://schemas.microsoft.com/office/powerpoint/2010/main" val="4047194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2F3767A-733C-4438-BC92-9D8096582BEC}" type="datetimeFigureOut">
              <a:rPr lang="id-ID" smtClean="0"/>
              <a:t>24/09/2020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15AC018-1482-4860-A66D-DC2E530D93D4}" type="slidenum">
              <a:rPr lang="id-ID" smtClean="0"/>
              <a:t>‹#›</a:t>
            </a:fld>
            <a:endParaRPr lang="id-ID"/>
          </a:p>
        </p:txBody>
      </p:sp>
    </p:spTree>
    <p:extLst>
      <p:ext uri="{BB962C8B-B14F-4D97-AF65-F5344CB8AC3E}">
        <p14:creationId xmlns:p14="http://schemas.microsoft.com/office/powerpoint/2010/main" val="4139276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F3767A-733C-4438-BC92-9D8096582BEC}" type="datetimeFigureOut">
              <a:rPr lang="id-ID" smtClean="0"/>
              <a:t>24/09/2020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15AC018-1482-4860-A66D-DC2E530D93D4}" type="slidenum">
              <a:rPr lang="id-ID" smtClean="0"/>
              <a:t>‹#›</a:t>
            </a:fld>
            <a:endParaRPr lang="id-ID"/>
          </a:p>
        </p:txBody>
      </p:sp>
    </p:spTree>
    <p:extLst>
      <p:ext uri="{BB962C8B-B14F-4D97-AF65-F5344CB8AC3E}">
        <p14:creationId xmlns:p14="http://schemas.microsoft.com/office/powerpoint/2010/main" val="804343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D2F3767A-733C-4438-BC92-9D8096582BEC}" type="datetimeFigureOut">
              <a:rPr lang="id-ID" smtClean="0"/>
              <a:t>24/09/2020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15AC018-1482-4860-A66D-DC2E530D93D4}" type="slidenum">
              <a:rPr lang="id-ID" smtClean="0"/>
              <a:t>‹#›</a:t>
            </a:fld>
            <a:endParaRPr lang="id-ID"/>
          </a:p>
        </p:txBody>
      </p:sp>
    </p:spTree>
    <p:extLst>
      <p:ext uri="{BB962C8B-B14F-4D97-AF65-F5344CB8AC3E}">
        <p14:creationId xmlns:p14="http://schemas.microsoft.com/office/powerpoint/2010/main" val="4266495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D2F3767A-733C-4438-BC92-9D8096582BEC}" type="datetimeFigureOut">
              <a:rPr lang="id-ID" smtClean="0"/>
              <a:t>24/09/2020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715AC018-1482-4860-A66D-DC2E530D93D4}" type="slidenum">
              <a:rPr lang="id-ID" smtClean="0"/>
              <a:t>‹#›</a:t>
            </a:fld>
            <a:endParaRPr lang="id-ID"/>
          </a:p>
        </p:txBody>
      </p:sp>
    </p:spTree>
    <p:extLst>
      <p:ext uri="{BB962C8B-B14F-4D97-AF65-F5344CB8AC3E}">
        <p14:creationId xmlns:p14="http://schemas.microsoft.com/office/powerpoint/2010/main" val="1926883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D2F3767A-733C-4438-BC92-9D8096582BEC}" type="datetimeFigureOut">
              <a:rPr lang="id-ID" smtClean="0"/>
              <a:t>24/09/2020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715AC018-1482-4860-A66D-DC2E530D93D4}" type="slidenum">
              <a:rPr lang="id-ID" smtClean="0"/>
              <a:t>‹#›</a:t>
            </a:fld>
            <a:endParaRPr lang="id-ID"/>
          </a:p>
        </p:txBody>
      </p:sp>
    </p:spTree>
    <p:extLst>
      <p:ext uri="{BB962C8B-B14F-4D97-AF65-F5344CB8AC3E}">
        <p14:creationId xmlns:p14="http://schemas.microsoft.com/office/powerpoint/2010/main" val="2327837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F3767A-733C-4438-BC92-9D8096582BEC}" type="datetimeFigureOut">
              <a:rPr lang="id-ID" smtClean="0"/>
              <a:t>24/09/2020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715AC018-1482-4860-A66D-DC2E530D93D4}" type="slidenum">
              <a:rPr lang="id-ID" smtClean="0"/>
              <a:t>‹#›</a:t>
            </a:fld>
            <a:endParaRPr lang="id-ID"/>
          </a:p>
        </p:txBody>
      </p:sp>
    </p:spTree>
    <p:extLst>
      <p:ext uri="{BB962C8B-B14F-4D97-AF65-F5344CB8AC3E}">
        <p14:creationId xmlns:p14="http://schemas.microsoft.com/office/powerpoint/2010/main" val="901635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F3767A-733C-4438-BC92-9D8096582BEC}" type="datetimeFigureOut">
              <a:rPr lang="id-ID" smtClean="0"/>
              <a:t>24/09/2020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15AC018-1482-4860-A66D-DC2E530D93D4}" type="slidenum">
              <a:rPr lang="id-ID" smtClean="0"/>
              <a:t>‹#›</a:t>
            </a:fld>
            <a:endParaRPr lang="id-ID"/>
          </a:p>
        </p:txBody>
      </p:sp>
    </p:spTree>
    <p:extLst>
      <p:ext uri="{BB962C8B-B14F-4D97-AF65-F5344CB8AC3E}">
        <p14:creationId xmlns:p14="http://schemas.microsoft.com/office/powerpoint/2010/main" val="1192979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F3767A-733C-4438-BC92-9D8096582BEC}" type="datetimeFigureOut">
              <a:rPr lang="id-ID" smtClean="0"/>
              <a:t>24/09/2020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15AC018-1482-4860-A66D-DC2E530D93D4}" type="slidenum">
              <a:rPr lang="id-ID" smtClean="0"/>
              <a:t>‹#›</a:t>
            </a:fld>
            <a:endParaRPr lang="id-ID"/>
          </a:p>
        </p:txBody>
      </p:sp>
    </p:spTree>
    <p:extLst>
      <p:ext uri="{BB962C8B-B14F-4D97-AF65-F5344CB8AC3E}">
        <p14:creationId xmlns:p14="http://schemas.microsoft.com/office/powerpoint/2010/main" val="3243250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F3767A-733C-4438-BC92-9D8096582BEC}" type="datetimeFigureOut">
              <a:rPr lang="id-ID" smtClean="0"/>
              <a:t>24/09/2020</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5AC018-1482-4860-A66D-DC2E530D93D4}" type="slidenum">
              <a:rPr lang="id-ID" smtClean="0"/>
              <a:t>‹#›</a:t>
            </a:fld>
            <a:endParaRPr lang="id-ID"/>
          </a:p>
        </p:txBody>
      </p:sp>
    </p:spTree>
    <p:extLst>
      <p:ext uri="{BB962C8B-B14F-4D97-AF65-F5344CB8AC3E}">
        <p14:creationId xmlns:p14="http://schemas.microsoft.com/office/powerpoint/2010/main" val="2943495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3"/>
            <a:ext cx="7772400" cy="1296143"/>
          </a:xfrm>
        </p:spPr>
        <p:txBody>
          <a:bodyPr/>
          <a:lstStyle/>
          <a:p>
            <a:r>
              <a:rPr lang="en-US" dirty="0" smtClean="0"/>
              <a:t>Tata </a:t>
            </a:r>
            <a:r>
              <a:rPr lang="en-US" dirty="0" err="1" smtClean="0"/>
              <a:t>cara</a:t>
            </a:r>
            <a:r>
              <a:rPr lang="en-US" dirty="0" smtClean="0"/>
              <a:t> </a:t>
            </a:r>
            <a:r>
              <a:rPr lang="en-US" dirty="0" err="1" smtClean="0"/>
              <a:t>shalat</a:t>
            </a:r>
            <a:endParaRPr lang="id-ID" dirty="0"/>
          </a:p>
        </p:txBody>
      </p:sp>
      <p:sp>
        <p:nvSpPr>
          <p:cNvPr id="3" name="Subtitle 2"/>
          <p:cNvSpPr>
            <a:spLocks noGrp="1"/>
          </p:cNvSpPr>
          <p:nvPr>
            <p:ph type="subTitle" idx="1"/>
          </p:nvPr>
        </p:nvSpPr>
        <p:spPr>
          <a:xfrm>
            <a:off x="1371600" y="2492896"/>
            <a:ext cx="6400800" cy="3145904"/>
          </a:xfrm>
        </p:spPr>
        <p:txBody>
          <a:bodyPr>
            <a:normAutofit fontScale="85000" lnSpcReduction="20000"/>
          </a:bodyPr>
          <a:lstStyle/>
          <a:p>
            <a:r>
              <a:rPr lang="ar-SA" sz="4300" dirty="0">
                <a:solidFill>
                  <a:schemeClr val="tx1"/>
                </a:solidFill>
              </a:rPr>
              <a:t>صلوا كما رأيتموني أصلي</a:t>
            </a:r>
          </a:p>
          <a:p>
            <a:r>
              <a:rPr lang="ar-SA" sz="4300" dirty="0">
                <a:solidFill>
                  <a:schemeClr val="tx1"/>
                </a:solidFill>
              </a:rPr>
              <a:t>“</a:t>
            </a:r>
            <a:r>
              <a:rPr lang="id-ID" sz="4300" i="1" dirty="0">
                <a:solidFill>
                  <a:schemeClr val="tx1"/>
                </a:solidFill>
              </a:rPr>
              <a:t>Shalatlah sebagaimana kalian melihatku shalat</a:t>
            </a:r>
            <a:r>
              <a:rPr lang="id-ID" sz="4300" dirty="0">
                <a:solidFill>
                  <a:schemeClr val="tx1"/>
                </a:solidFill>
              </a:rPr>
              <a:t>” (HR. Bukhari 631, 5615, 6008)</a:t>
            </a:r>
          </a:p>
          <a:p>
            <a:r>
              <a:rPr lang="id-ID" dirty="0"/>
              <a:t/>
            </a:r>
            <a:br>
              <a:rPr lang="id-ID" dirty="0"/>
            </a:br>
            <a:r>
              <a:rPr lang="id-ID" dirty="0"/>
              <a:t/>
            </a:r>
            <a:br>
              <a:rPr lang="id-ID" dirty="0"/>
            </a:br>
            <a:endParaRPr lang="id-ID" dirty="0"/>
          </a:p>
          <a:p>
            <a:endParaRPr lang="id-ID" dirty="0"/>
          </a:p>
        </p:txBody>
      </p:sp>
    </p:spTree>
    <p:extLst>
      <p:ext uri="{BB962C8B-B14F-4D97-AF65-F5344CB8AC3E}">
        <p14:creationId xmlns:p14="http://schemas.microsoft.com/office/powerpoint/2010/main" val="208078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normAutofit fontScale="92500" lnSpcReduction="20000"/>
          </a:bodyPr>
          <a:lstStyle/>
          <a:p>
            <a:pPr algn="ctr"/>
            <a:r>
              <a:rPr lang="ar-SA" dirty="0"/>
              <a:t>ك</a:t>
            </a:r>
            <a:r>
              <a:rPr lang="ar-SA" sz="3900" dirty="0"/>
              <a:t>َانَ رَسُولُ اللَّهِ صَلَّى اللَّهُ عَلَيْهِ وَسَلَّمَ يَضَعُ يَدَهُ الْيُمْنَى عَلَى يَدِهِ الْيُسْرَى ثُمَّ يَشُدُّ بَيْنَهُمَا عَلَى صَدْرِهِ وَهُوَ فِي الصَّلَاةِ</a:t>
            </a:r>
            <a:endParaRPr lang="ar-SA" dirty="0"/>
          </a:p>
          <a:p>
            <a:pPr marL="0" indent="0">
              <a:buNone/>
            </a:pPr>
            <a:endParaRPr lang="en-US" dirty="0" smtClean="0"/>
          </a:p>
          <a:p>
            <a:pPr marL="0" indent="0">
              <a:buNone/>
            </a:pPr>
            <a:endParaRPr lang="en-US" dirty="0" smtClean="0"/>
          </a:p>
          <a:p>
            <a:pPr marL="0" indent="0">
              <a:buNone/>
            </a:pPr>
            <a:r>
              <a:rPr lang="ar-SA" dirty="0" smtClean="0"/>
              <a:t>“</a:t>
            </a:r>
            <a:r>
              <a:rPr lang="id-ID" i="1" dirty="0"/>
              <a:t>Rasulullah Shallallahu’alaihi Wasallam meletakkan tangan kanannya di atas tangan kirinya kemudian mengencangkan keduanya di atas dadanya ketika beliau shalat</a:t>
            </a:r>
            <a:r>
              <a:rPr lang="id-ID" dirty="0"/>
              <a:t>” (HR,. Abu Daud 759, Al Baihaqi 4/38, Ath Thabrani dalam Mu’jam Al Kabir 3322)</a:t>
            </a:r>
          </a:p>
          <a:p>
            <a:pPr marL="0" indent="0">
              <a:buNone/>
            </a:pPr>
            <a:r>
              <a:rPr lang="id-ID" dirty="0"/>
              <a:t/>
            </a:r>
            <a:br>
              <a:rPr lang="id-ID" dirty="0"/>
            </a:br>
            <a:r>
              <a:rPr lang="id-ID" dirty="0"/>
              <a:t/>
            </a:r>
            <a:br>
              <a:rPr lang="id-ID" dirty="0"/>
            </a:br>
            <a:endParaRPr lang="id-ID" dirty="0"/>
          </a:p>
          <a:p>
            <a:endParaRPr lang="id-ID" dirty="0"/>
          </a:p>
        </p:txBody>
      </p:sp>
    </p:spTree>
    <p:extLst>
      <p:ext uri="{BB962C8B-B14F-4D97-AF65-F5344CB8AC3E}">
        <p14:creationId xmlns:p14="http://schemas.microsoft.com/office/powerpoint/2010/main" val="1670245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normAutofit fontScale="92500"/>
          </a:bodyPr>
          <a:lstStyle/>
          <a:p>
            <a:r>
              <a:rPr lang="en-US" dirty="0" err="1" smtClean="0"/>
              <a:t>Do’a</a:t>
            </a:r>
            <a:r>
              <a:rPr lang="en-US" dirty="0" smtClean="0"/>
              <a:t> </a:t>
            </a:r>
            <a:r>
              <a:rPr lang="en-US" dirty="0" err="1" smtClean="0"/>
              <a:t>Iftitah</a:t>
            </a:r>
            <a:endParaRPr lang="en-US" dirty="0" smtClean="0"/>
          </a:p>
          <a:p>
            <a:pPr algn="ctr"/>
            <a:endParaRPr lang="en-US" dirty="0"/>
          </a:p>
          <a:p>
            <a:pPr algn="ctr" rtl="1"/>
            <a:r>
              <a:rPr lang="ar-SA" dirty="0"/>
              <a:t>اللَّهُمَّ بَاعِدْ بَيْنِي وَبَيْنَ خَطَايَايَ ، كَمَا بَاعَدْتَ بَيْنَ المَشْرِقِ وَالمَغْرِبِ ، اللَّهُمَّ نَقِّنِي مِنَ الخَطَايَا ، كَمَا يُنَقَّى الثَّوْبُ الأَبْيَضُ مِنَ الدَّنَسِ ، اللَّهُمَّ اغْسِلْ خَطَايَايَ بِالْمَاءِ ، وَالثَّلْجِ ، وَالبَرَدِ</a:t>
            </a:r>
          </a:p>
          <a:p>
            <a:r>
              <a:rPr lang="id-ID" dirty="0" smtClean="0"/>
              <a:t>Artinya</a:t>
            </a:r>
            <a:r>
              <a:rPr lang="id-ID" dirty="0"/>
              <a:t>; Wahai Allah jauhkankanlah antara aku dan kesalahan-kesalahanku sebagaimana engkau jauhkan antara timur dan barat, ya Allah bersihkanlah aku dari kesalahan sebagaimana bersihnya baju butih dari kotoran, ya Allah basuhlah kesalahan-kesalahanku dengan air, salju dan air dingin. (HR. Bukhari&amp;Muslim)</a:t>
            </a:r>
          </a:p>
          <a:p>
            <a:endParaRPr lang="id-ID" dirty="0"/>
          </a:p>
        </p:txBody>
      </p:sp>
    </p:spTree>
    <p:extLst>
      <p:ext uri="{BB962C8B-B14F-4D97-AF65-F5344CB8AC3E}">
        <p14:creationId xmlns:p14="http://schemas.microsoft.com/office/powerpoint/2010/main" val="298259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pPr marL="0" indent="0">
              <a:buNone/>
            </a:pPr>
            <a:r>
              <a:rPr lang="ar-SA" dirty="0"/>
              <a:t>اللَّهُ أَكْبَرُ كَبِيرًا وَالْحَمْدُ لِلَّهِ كَثِيرًا وَسُبْحَانَ اللَّهِ بُكْرَةً وَأَصِيلاً</a:t>
            </a:r>
          </a:p>
          <a:p>
            <a:endParaRPr lang="en-US" dirty="0" smtClean="0"/>
          </a:p>
          <a:p>
            <a:pPr marL="0" indent="0">
              <a:buNone/>
            </a:pPr>
            <a:r>
              <a:rPr lang="id-ID" dirty="0" smtClean="0"/>
              <a:t>Allah </a:t>
            </a:r>
            <a:r>
              <a:rPr lang="id-ID" dirty="0"/>
              <a:t>Maha Besar dengan sebesar-besarnya, segala puji bagi Allah dengan pujian yang banyak. Mahasuci Allah pada waktu pagi dan petang.</a:t>
            </a:r>
          </a:p>
          <a:p>
            <a:endParaRPr lang="id-ID" dirty="0"/>
          </a:p>
        </p:txBody>
      </p:sp>
    </p:spTree>
    <p:extLst>
      <p:ext uri="{BB962C8B-B14F-4D97-AF65-F5344CB8AC3E}">
        <p14:creationId xmlns:p14="http://schemas.microsoft.com/office/powerpoint/2010/main" val="2411811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fontScale="55000" lnSpcReduction="20000"/>
          </a:bodyPr>
          <a:lstStyle/>
          <a:p>
            <a:pPr algn="ctr"/>
            <a:r>
              <a:rPr lang="ar-SA" sz="5100" dirty="0"/>
              <a:t>وَجَّهْتُ وَجْهِىَ لِلَّذِى فَطَرَ السَّمَوَاتِ وَالأَرْضَ حَنِيفًا (مُسْلِمًا) وَمَا أَنَا مِنَ الْمُشْرِكِينَ إِنَّ صَلاَتِى وَنُسُكِى وَمَحْيَاىَ وَمَمَاتِى لِلَّهِ رَبِّ الْعَالَمِينَ لاَ شَرِيكَ لَهُ وَبِذَلِكَ أُمِرْتُ وَأَنَا مِنَ الْمُسْلِمِينَ اللَّهُمَّ أَنْتَ الْمَلِكُ لاَ إِلَهَ إِلاَّ أَنْتَ. أَنْتَ رَبِّى وَأَنَا عَبْدُكَ ظَلَمْتُ نَفْسِى وَاعْتَرَفْتُ بِذَنْبِى فَاغْفِرْ لِى ذُنُوبِى جَمِيعًا إِنَّهُ لاَ يَغْفِرُ الذُّنُوبَ إِلاَّ أَنْتَ وَاهْدِنِى لأَحْسَنِ الأَخْلاَقِ لاَ يَهْدِى لأَحْسَنِهَا إِلاَّ أَنْتَ وَاصْرِفْ عَنِّى سَيِّئَهَا لاَ يَصْرِفُ عَنِّى سَيِّئَهَا إِلاَّ أَنْتَ لَبَّيْكَ وَسَعْدَيْكَ وَالْخَيْرُ كُلُّهُ فِى يَدَيْكَ وَالشَّرُّ لَيْسَ إِلَيْكَ أَنَا بِكَ وَإِلَيْكَ تَبَارَكْتَ وَتَعَالَيْتَ أَسْتَغْفِرُكَ وَأَتُوبُ إِلَيْكَ</a:t>
            </a:r>
          </a:p>
          <a:p>
            <a:endParaRPr lang="en-US" dirty="0"/>
          </a:p>
          <a:p>
            <a:pPr marL="0" indent="0">
              <a:buNone/>
            </a:pPr>
            <a:endParaRPr lang="en-US" dirty="0" smtClean="0"/>
          </a:p>
          <a:p>
            <a:pPr marL="0" indent="0">
              <a:buNone/>
            </a:pPr>
            <a:r>
              <a:rPr lang="id-ID" sz="4400" dirty="0"/>
              <a:t/>
            </a:r>
            <a:br>
              <a:rPr lang="id-ID" sz="4400" dirty="0"/>
            </a:br>
            <a:r>
              <a:rPr lang="id-ID" sz="4400" dirty="0"/>
              <a:t>Aku hadapkan wajahku kepada Allah yang telah menciptakan langit dan bumi dalam keadaan tunduk (dan menyerahkan diri), dan aku bukanlah dari golongan orang-orang musyrik. Sesungguhnya shalatku, sembelihanku, hidupku dan matiku hanya untuk Allah Tuhan semesta alam. Tidak ada sekutu bagiNya. Dan dengan yang demikian itu lah aku diperintahkan. Dan aku termasuk orang yang berserah diri.</a:t>
            </a:r>
          </a:p>
          <a:p>
            <a:endParaRPr lang="id-ID" dirty="0"/>
          </a:p>
        </p:txBody>
      </p:sp>
    </p:spTree>
    <p:extLst>
      <p:ext uri="{BB962C8B-B14F-4D97-AF65-F5344CB8AC3E}">
        <p14:creationId xmlns:p14="http://schemas.microsoft.com/office/powerpoint/2010/main" val="1536051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408712"/>
          </a:xfrm>
        </p:spPr>
        <p:txBody>
          <a:bodyPr>
            <a:normAutofit lnSpcReduction="10000"/>
          </a:bodyPr>
          <a:lstStyle/>
          <a:p>
            <a:r>
              <a:rPr lang="ar-SA" dirty="0"/>
              <a:t>إِنِّى وَجَّهْتُ وَجْهِىَ لِلَّذِى فَطَرَ السَّمَوَاتِ وَالأَرْضَ حَنِيفًا وَمَا أَنَا مِنَ الْمُشْرِكِينَ إِنَّ صَلاَتِى وَنُسُكِى وَمَحْيَاىَ وَمَمَاتِى لِلَّهِ رَبِّ الْعَالَمِينَ لاَ شَرِيكَ لَهُ وَبِذَلِكَ أُمِرْتُ وَأَنَا أَوَّلُ الْمُسْلِمِينَ</a:t>
            </a:r>
          </a:p>
          <a:p>
            <a:endParaRPr lang="en-US" dirty="0" smtClean="0"/>
          </a:p>
          <a:p>
            <a:r>
              <a:rPr lang="id-ID" dirty="0" smtClean="0"/>
              <a:t>Sesungguhnya </a:t>
            </a:r>
            <a:r>
              <a:rPr lang="id-ID" dirty="0"/>
              <a:t>aku hadapkan wajahku kepada Allah yang telah menciptakan langit dan bumi dalam keadaan tunduk dan aku bukanlah dari golongan orang-orang musyrik. Sesungguhnya shalatku, sembelihanku, hidupku dan matiku hanya untuk Allah Tuhan semesta alam. Tidak ada sekutu bagiNya. Dan dengan yang demikian itu lah aku diperintahkan. Dan aku adalah orang yang pertama berserah diri.</a:t>
            </a:r>
          </a:p>
          <a:p>
            <a:endParaRPr lang="id-ID" dirty="0"/>
          </a:p>
        </p:txBody>
      </p:sp>
    </p:spTree>
    <p:extLst>
      <p:ext uri="{BB962C8B-B14F-4D97-AF65-F5344CB8AC3E}">
        <p14:creationId xmlns:p14="http://schemas.microsoft.com/office/powerpoint/2010/main" val="977026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Membaca</a:t>
            </a:r>
            <a:r>
              <a:rPr lang="en-US" dirty="0" smtClean="0"/>
              <a:t> Al </a:t>
            </a:r>
            <a:r>
              <a:rPr lang="en-US" dirty="0" err="1" smtClean="0"/>
              <a:t>fatihah</a:t>
            </a:r>
            <a:endParaRPr lang="id-ID" dirty="0"/>
          </a:p>
        </p:txBody>
      </p:sp>
      <p:sp>
        <p:nvSpPr>
          <p:cNvPr id="3" name="Content Placeholder 2"/>
          <p:cNvSpPr>
            <a:spLocks noGrp="1"/>
          </p:cNvSpPr>
          <p:nvPr>
            <p:ph idx="1"/>
          </p:nvPr>
        </p:nvSpPr>
        <p:spPr/>
        <p:txBody>
          <a:bodyPr>
            <a:normAutofit fontScale="77500" lnSpcReduction="20000"/>
          </a:bodyPr>
          <a:lstStyle/>
          <a:p>
            <a:pPr marL="0" indent="0">
              <a:buNone/>
            </a:pPr>
            <a:r>
              <a:rPr lang="ar-SA" dirty="0"/>
              <a:t>لا صلاةَ لمن لم يقرأْ بفاتحةِ الكتابِ</a:t>
            </a:r>
          </a:p>
          <a:p>
            <a:pPr marL="0" indent="0">
              <a:buNone/>
            </a:pPr>
            <a:r>
              <a:rPr lang="ar-SA" dirty="0"/>
              <a:t>“</a:t>
            </a:r>
            <a:r>
              <a:rPr lang="id-ID" i="1" dirty="0"/>
              <a:t>tidak ada shalat bagi orang yang tidak membaca Faatihatul Kitaab</a:t>
            </a:r>
            <a:r>
              <a:rPr lang="id-ID" dirty="0"/>
              <a:t>” (HR. Al Bukhari 756, Muslim 394</a:t>
            </a:r>
            <a:r>
              <a:rPr lang="id-ID" dirty="0" smtClean="0"/>
              <a:t>)</a:t>
            </a:r>
            <a:endParaRPr lang="en-US" dirty="0"/>
          </a:p>
          <a:p>
            <a:pPr marL="0" indent="0">
              <a:buNone/>
            </a:pPr>
            <a:endParaRPr lang="en-US" dirty="0" smtClean="0"/>
          </a:p>
          <a:p>
            <a:pPr marL="0" indent="0">
              <a:buNone/>
            </a:pPr>
            <a:r>
              <a:rPr lang="id-ID" dirty="0"/>
              <a:t>Hadis dari Abu Hurairah </a:t>
            </a:r>
            <a:r>
              <a:rPr lang="id-ID" i="1" dirty="0"/>
              <a:t>Radhiyallahu ‘anhu</a:t>
            </a:r>
            <a:r>
              <a:rPr lang="id-ID" dirty="0"/>
              <a:t>, Nabi </a:t>
            </a:r>
            <a:r>
              <a:rPr lang="id-ID" i="1" dirty="0"/>
              <a:t>Shallallahu ‘alaihi wa sallam</a:t>
            </a:r>
            <a:r>
              <a:rPr lang="id-ID" dirty="0"/>
              <a:t>  bersabda,</a:t>
            </a:r>
            <a:br>
              <a:rPr lang="id-ID" dirty="0"/>
            </a:br>
            <a:r>
              <a:rPr lang="id-ID" dirty="0"/>
              <a:t/>
            </a:r>
            <a:br>
              <a:rPr lang="id-ID" dirty="0"/>
            </a:br>
            <a:endParaRPr lang="id-ID" dirty="0"/>
          </a:p>
          <a:p>
            <a:pPr marL="0" indent="0">
              <a:buNone/>
            </a:pPr>
            <a:endParaRPr lang="en-US" dirty="0" smtClean="0"/>
          </a:p>
          <a:p>
            <a:pPr marL="0" indent="0">
              <a:buNone/>
            </a:pPr>
            <a:endParaRPr lang="id-ID" dirty="0"/>
          </a:p>
          <a:p>
            <a:pPr marL="0" indent="0">
              <a:buNone/>
            </a:pPr>
            <a:r>
              <a:rPr lang="id-ID" dirty="0"/>
              <a:t/>
            </a:r>
            <a:br>
              <a:rPr lang="id-ID" dirty="0"/>
            </a:br>
            <a:r>
              <a:rPr lang="id-ID" dirty="0"/>
              <a:t/>
            </a:r>
            <a:br>
              <a:rPr lang="id-ID" dirty="0"/>
            </a:br>
            <a:endParaRPr lang="id-ID" dirty="0"/>
          </a:p>
          <a:p>
            <a:endParaRPr lang="id-ID" dirty="0"/>
          </a:p>
        </p:txBody>
      </p:sp>
    </p:spTree>
    <p:extLst>
      <p:ext uri="{BB962C8B-B14F-4D97-AF65-F5344CB8AC3E}">
        <p14:creationId xmlns:p14="http://schemas.microsoft.com/office/powerpoint/2010/main" val="3525695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92688"/>
          </a:xfrm>
        </p:spPr>
        <p:txBody>
          <a:bodyPr>
            <a:noAutofit/>
          </a:bodyPr>
          <a:lstStyle/>
          <a:p>
            <a:pPr marL="0" indent="0" algn="ctr">
              <a:lnSpc>
                <a:spcPct val="120000"/>
              </a:lnSpc>
              <a:buNone/>
            </a:pPr>
            <a:r>
              <a:rPr lang="id-ID" sz="2400" dirty="0"/>
              <a:t>Hadis dari Abu Hurairah </a:t>
            </a:r>
            <a:r>
              <a:rPr lang="id-ID" sz="2400" i="1" dirty="0"/>
              <a:t>Radhiyallahu ‘anhu</a:t>
            </a:r>
            <a:r>
              <a:rPr lang="id-ID" sz="2400" dirty="0"/>
              <a:t>, Nabi </a:t>
            </a:r>
            <a:r>
              <a:rPr lang="id-ID" sz="2400" i="1" dirty="0"/>
              <a:t>Shallallahu ‘alaihi wa sallam</a:t>
            </a:r>
            <a:r>
              <a:rPr lang="id-ID" sz="2400" dirty="0"/>
              <a:t>  bersabda,</a:t>
            </a:r>
            <a:br>
              <a:rPr lang="id-ID" sz="2400" dirty="0"/>
            </a:br>
            <a:r>
              <a:rPr lang="ar-SA" dirty="0" smtClean="0"/>
              <a:t>قَالَ </a:t>
            </a:r>
            <a:r>
              <a:rPr lang="ar-SA" dirty="0"/>
              <a:t>اللهُ تَعَالَى: قَسَمْتُ الصَّلَاةَ بَيْنِي وَبَيْنَ عَبْدِي نِصْفَيْنِ، وَلِعَبْدِي مَا سَأَلَ، فَإِذَا قَالَ الْعَبْدُ: {الْحَمْدُ لِلَّهِ رَبِّ الْعَالَمِينَ} ، قَالَ اللهُ تَعَالَى: حَمِدَنِي عَبْدِي، وَإِذَا قَالَ: {الرَّحْمَنِ الرَّحِيمِ}، قَالَ اللهُ تَعَالَى: أَثْنَى عَلَيَّ عَبْدِي، وَإِذَا قَالَ: {مَالِكِ يَوْمِ الدِّينِ}، قَالَ: مَجَّدَنِي عَبْدِي – وَقَالَ مَرَّةً فَوَّضَ إِلَيَّ عَبْدِي – فَإِذَا قَالَ: {إِيَّاكَ نَعْبُدُ وَإِيَّاكَ نَسْتَعِينُ} قَالَ: هَذَا بَيْنِي وَبَيْنَ عَبْدِي، وَلِعَبْدِي مَا سَأَلَ، فَإِذَا قَالَ: {اهْدِنَا الصِّرَاطَ الْمُسْتَقِيمَ صِرَاطَ الَّذينَ أَنْعَمْتَ عَلَيْهِمْ غَيْرِ الْمَغْضُوبِ عَلَيْهِمْ وَلَا الضَّالِّينَ} قَالَ: هَذَا لِعَبْدِي وَلِعَبْدِي مَا سَأَل</a:t>
            </a:r>
            <a:r>
              <a:rPr lang="ar-SA" sz="3600" dirty="0"/>
              <a:t/>
            </a:r>
            <a:br>
              <a:rPr lang="ar-SA" sz="3600" dirty="0"/>
            </a:br>
            <a:r>
              <a:rPr lang="ar-SA" sz="3600" dirty="0"/>
              <a:t/>
            </a:r>
            <a:br>
              <a:rPr lang="ar-SA" sz="3600" dirty="0"/>
            </a:br>
            <a:r>
              <a:rPr lang="id-ID" sz="3600" dirty="0"/>
              <a:t/>
            </a:r>
            <a:br>
              <a:rPr lang="id-ID" sz="3600" dirty="0"/>
            </a:br>
            <a:endParaRPr lang="id-ID" sz="3600" dirty="0"/>
          </a:p>
          <a:p>
            <a:endParaRPr lang="id-ID" sz="3600" dirty="0"/>
          </a:p>
        </p:txBody>
      </p:sp>
    </p:spTree>
    <p:extLst>
      <p:ext uri="{BB962C8B-B14F-4D97-AF65-F5344CB8AC3E}">
        <p14:creationId xmlns:p14="http://schemas.microsoft.com/office/powerpoint/2010/main" val="78600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552728"/>
          </a:xfrm>
        </p:spPr>
        <p:txBody>
          <a:bodyPr>
            <a:normAutofit fontScale="32500" lnSpcReduction="20000"/>
          </a:bodyPr>
          <a:lstStyle/>
          <a:p>
            <a:pPr marL="0" indent="0">
              <a:buNone/>
            </a:pPr>
            <a:endParaRPr lang="en-US" sz="5100" dirty="0" smtClean="0"/>
          </a:p>
          <a:p>
            <a:pPr marL="0" indent="0">
              <a:buNone/>
            </a:pPr>
            <a:r>
              <a:rPr lang="id-ID" sz="6000" dirty="0" smtClean="0"/>
              <a:t>Allah </a:t>
            </a:r>
            <a:r>
              <a:rPr lang="id-ID" sz="6000" dirty="0"/>
              <a:t>berfirman, </a:t>
            </a:r>
            <a:r>
              <a:rPr lang="id-ID" sz="6000" i="1" dirty="0"/>
              <a:t>“Saya membagi shalat antara diri-Ku dan hamba-Ku menjadi dua. Untuk hamba-Ku apa yang dia minta.</a:t>
            </a:r>
            <a:endParaRPr lang="id-ID" sz="6000" dirty="0"/>
          </a:p>
          <a:p>
            <a:pPr marL="0" indent="0">
              <a:buNone/>
            </a:pPr>
            <a:r>
              <a:rPr lang="id-ID" sz="6000" dirty="0"/>
              <a:t>Apabila hamba-Ku membaca, “</a:t>
            </a:r>
            <a:r>
              <a:rPr lang="id-ID" sz="6000" i="1" dirty="0"/>
              <a:t>Alhamdulillahi rabbil ‘alamin.”</a:t>
            </a:r>
            <a:endParaRPr lang="id-ID" sz="6000" dirty="0"/>
          </a:p>
          <a:p>
            <a:pPr marL="0" indent="0">
              <a:buNone/>
            </a:pPr>
            <a:r>
              <a:rPr lang="id-ID" sz="6000" dirty="0"/>
              <a:t>Allah Ta’ala berfirman,</a:t>
            </a:r>
            <a:r>
              <a:rPr lang="id-ID" sz="6000" i="1" dirty="0"/>
              <a:t> “Hamba-Ku memuji-Ku.”</a:t>
            </a:r>
            <a:endParaRPr lang="id-ID" sz="6000" dirty="0"/>
          </a:p>
          <a:p>
            <a:pPr marL="0" indent="0">
              <a:buNone/>
            </a:pPr>
            <a:r>
              <a:rPr lang="id-ID" sz="6000" dirty="0"/>
              <a:t>Apabila hamba-Ku membaca,</a:t>
            </a:r>
            <a:r>
              <a:rPr lang="id-ID" sz="6000" i="1" dirty="0"/>
              <a:t> “Ar-rahmanir Rahiim.”</a:t>
            </a:r>
            <a:endParaRPr lang="id-ID" sz="6000" dirty="0"/>
          </a:p>
          <a:p>
            <a:pPr marL="0" indent="0">
              <a:buNone/>
            </a:pPr>
            <a:r>
              <a:rPr lang="id-ID" sz="6000" dirty="0"/>
              <a:t>Allah Ta’ala berfirman, </a:t>
            </a:r>
            <a:r>
              <a:rPr lang="id-ID" sz="6000" i="1" dirty="0"/>
              <a:t>“Hamba-Ku mengulangi pujian untuk-Ku.”</a:t>
            </a:r>
            <a:endParaRPr lang="id-ID" sz="6000" dirty="0"/>
          </a:p>
          <a:p>
            <a:pPr marL="0" indent="0">
              <a:buNone/>
            </a:pPr>
            <a:r>
              <a:rPr lang="id-ID" sz="6000" dirty="0"/>
              <a:t>Apabila hamba-Ku membaca, “</a:t>
            </a:r>
            <a:r>
              <a:rPr lang="id-ID" sz="6000" i="1" dirty="0"/>
              <a:t>Maaliki yaumid diin.”</a:t>
            </a:r>
            <a:endParaRPr lang="id-ID" sz="6000" dirty="0"/>
          </a:p>
          <a:p>
            <a:pPr marL="0" indent="0">
              <a:buNone/>
            </a:pPr>
            <a:r>
              <a:rPr lang="id-ID" sz="6000" dirty="0"/>
              <a:t>Apabila hamba-Ku membaca, “Hamba-Ku mengagungkan-Ku.” Dalam riwayat lain, Allah berfirman, “Hamba-Ku telah menyerahkan urusannya kepada-Ku.”</a:t>
            </a:r>
          </a:p>
          <a:p>
            <a:pPr marL="0" indent="0">
              <a:buNone/>
            </a:pPr>
            <a:r>
              <a:rPr lang="id-ID" sz="6000" dirty="0"/>
              <a:t>Apabila hamba-Ku membaca, “</a:t>
            </a:r>
            <a:r>
              <a:rPr lang="id-ID" sz="6000" i="1" dirty="0"/>
              <a:t>Iyyaka na’budu wa iyyaaka nasta’in</a:t>
            </a:r>
            <a:r>
              <a:rPr lang="id-ID" sz="6000" dirty="0"/>
              <a:t>.”</a:t>
            </a:r>
          </a:p>
          <a:p>
            <a:pPr marL="0" indent="0">
              <a:buNone/>
            </a:pPr>
            <a:r>
              <a:rPr lang="id-ID" sz="6000" dirty="0"/>
              <a:t>Allah Ta’ala berfirman, “</a:t>
            </a:r>
            <a:r>
              <a:rPr lang="id-ID" sz="6000" i="1" dirty="0"/>
              <a:t>Ini antara diri-Ku dan hamba-Ku, dan untuk hamba-Ku sesuai apa yang dia minta.”</a:t>
            </a:r>
            <a:endParaRPr lang="id-ID" sz="6000" dirty="0"/>
          </a:p>
          <a:p>
            <a:pPr marL="0" indent="0">
              <a:buNone/>
            </a:pPr>
            <a:r>
              <a:rPr lang="id-ID" sz="6000" dirty="0"/>
              <a:t>Apabila hamba-Ku membaca, “</a:t>
            </a:r>
            <a:r>
              <a:rPr lang="id-ID" sz="6000" i="1" dirty="0"/>
              <a:t>Ihdinas-Shirathal mustaqiim….dst. sampai akhir surat.</a:t>
            </a:r>
            <a:r>
              <a:rPr lang="id-ID" sz="6000" dirty="0"/>
              <a:t>”</a:t>
            </a:r>
          </a:p>
          <a:p>
            <a:pPr marL="0" indent="0">
              <a:buNone/>
            </a:pPr>
            <a:r>
              <a:rPr lang="id-ID" sz="6000" dirty="0"/>
              <a:t>Allah Ta’ala berfirman, </a:t>
            </a:r>
            <a:r>
              <a:rPr lang="id-ID" sz="6000" i="1" dirty="0"/>
              <a:t>“Ini milik hamba-Ku dan untuk hamba-Ku sesuai yang dia minta.”</a:t>
            </a:r>
            <a:endParaRPr lang="id-ID" sz="6000" dirty="0"/>
          </a:p>
          <a:p>
            <a:pPr marL="0" indent="0">
              <a:buNone/>
            </a:pPr>
            <a:r>
              <a:rPr lang="id-ID" sz="6000" dirty="0"/>
              <a:t>(HR. Ahmad 7291, Muslim 395 dan yang lainnya)</a:t>
            </a:r>
          </a:p>
          <a:p>
            <a:pPr marL="0" indent="0">
              <a:buNone/>
            </a:pPr>
            <a:r>
              <a:rPr lang="id-ID" dirty="0"/>
              <a:t/>
            </a:r>
            <a:br>
              <a:rPr lang="id-ID" dirty="0"/>
            </a:br>
            <a:r>
              <a:rPr lang="id-ID" dirty="0"/>
              <a:t/>
            </a:r>
            <a:br>
              <a:rPr lang="id-ID" dirty="0"/>
            </a:br>
            <a:endParaRPr lang="id-ID" dirty="0"/>
          </a:p>
          <a:p>
            <a:endParaRPr lang="id-ID" dirty="0"/>
          </a:p>
        </p:txBody>
      </p:sp>
    </p:spTree>
    <p:extLst>
      <p:ext uri="{BB962C8B-B14F-4D97-AF65-F5344CB8AC3E}">
        <p14:creationId xmlns:p14="http://schemas.microsoft.com/office/powerpoint/2010/main" val="4192420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Ruku</a:t>
            </a:r>
            <a:r>
              <a:rPr lang="en-US" dirty="0" smtClean="0"/>
              <a:t>’ </a:t>
            </a:r>
            <a:endParaRPr lang="id-ID" dirty="0"/>
          </a:p>
        </p:txBody>
      </p:sp>
      <p:sp>
        <p:nvSpPr>
          <p:cNvPr id="3" name="Content Placeholder 2"/>
          <p:cNvSpPr>
            <a:spLocks noGrp="1"/>
          </p:cNvSpPr>
          <p:nvPr>
            <p:ph idx="1"/>
          </p:nvPr>
        </p:nvSpPr>
        <p:spPr/>
        <p:txBody>
          <a:bodyPr/>
          <a:lstStyle/>
          <a:p>
            <a:pPr rtl="1"/>
            <a:r>
              <a:rPr lang="ar-SA" dirty="0"/>
              <a:t>فَلَمَّا رَكَعَ وَضَعَ يَدَيْهِ عَلَى رُكْبَتَيْهِ</a:t>
            </a:r>
            <a:endParaRPr lang="id-ID" dirty="0"/>
          </a:p>
          <a:p>
            <a:r>
              <a:rPr lang="id-ID" dirty="0"/>
              <a:t>“</a:t>
            </a:r>
            <a:r>
              <a:rPr lang="id-ID" i="1" dirty="0"/>
              <a:t>Ketika ruku, ia meletakkan kedua tangannya pada lututnya.</a:t>
            </a:r>
            <a:r>
              <a:rPr lang="id-ID" dirty="0"/>
              <a:t>” (HR. Abu Daud no. 863 dan An Nasai no. </a:t>
            </a:r>
            <a:r>
              <a:rPr lang="id-ID" dirty="0" smtClean="0"/>
              <a:t>1037</a:t>
            </a:r>
            <a:endParaRPr lang="en-US" dirty="0" smtClean="0"/>
          </a:p>
          <a:p>
            <a:pPr rtl="1"/>
            <a:r>
              <a:rPr lang="ar-SA" dirty="0"/>
              <a:t>فَإِذَا رَكَعَ أَمْكَنَ كَفَّيْهِ مِنْ رُكْبَتَيْهِ وَفَرَّجَ بَيْنَ أَصَابِعِهِ</a:t>
            </a:r>
            <a:endParaRPr lang="id-ID" dirty="0"/>
          </a:p>
          <a:p>
            <a:r>
              <a:rPr lang="id-ID" dirty="0"/>
              <a:t>“</a:t>
            </a:r>
            <a:r>
              <a:rPr lang="id-ID" i="1" dirty="0"/>
              <a:t>Jika ruku’, beliau meletakkan dua tangannya di lututnya dan merenggangkan jari-jemarinya.</a:t>
            </a:r>
            <a:r>
              <a:rPr lang="id-ID" dirty="0"/>
              <a:t>” (HR. Abu Daud no. 731</a:t>
            </a:r>
          </a:p>
        </p:txBody>
      </p:sp>
    </p:spTree>
    <p:extLst>
      <p:ext uri="{BB962C8B-B14F-4D97-AF65-F5344CB8AC3E}">
        <p14:creationId xmlns:p14="http://schemas.microsoft.com/office/powerpoint/2010/main" val="3041988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624736"/>
          </a:xfrm>
        </p:spPr>
        <p:txBody>
          <a:bodyPr>
            <a:normAutofit lnSpcReduction="10000"/>
          </a:bodyPr>
          <a:lstStyle/>
          <a:p>
            <a:pPr rtl="1"/>
            <a:r>
              <a:rPr lang="ar-SA" dirty="0"/>
              <a:t>ثُمَّ رَكَعَ فَوَضَعَ يَدَيْهِ عَلَى رُكْبَتَيْهِ كَأَنَّهُ قَابِضٌ عَلَيْهِمَا</a:t>
            </a:r>
            <a:endParaRPr lang="id-ID" dirty="0"/>
          </a:p>
          <a:p>
            <a:r>
              <a:rPr lang="id-ID" dirty="0"/>
              <a:t>“</a:t>
            </a:r>
            <a:r>
              <a:rPr lang="id-ID" i="1" dirty="0"/>
              <a:t>Kemudian beliau ruku’ dan meletakkan kedua tangannya di lututnya seakan-akan beliau menggenggam kedua lututnya tersebut.</a:t>
            </a:r>
            <a:r>
              <a:rPr lang="id-ID" dirty="0"/>
              <a:t>” (HR. Abu Daud no. 734, Tirmidzi no. 260 dan Ibnu Majah no. </a:t>
            </a:r>
            <a:r>
              <a:rPr lang="id-ID" dirty="0" smtClean="0"/>
              <a:t>863</a:t>
            </a:r>
            <a:endParaRPr lang="en-US" dirty="0" smtClean="0"/>
          </a:p>
          <a:p>
            <a:pPr rtl="1"/>
            <a:r>
              <a:rPr lang="ar-SA" dirty="0"/>
              <a:t>لاَ يَصُبُّ رَأْسَهُ وَلاَ يُقْنِعُ مُعْتَدِلاً</a:t>
            </a:r>
            <a:endParaRPr lang="id-ID" dirty="0"/>
          </a:p>
          <a:p>
            <a:r>
              <a:rPr lang="id-ID" dirty="0"/>
              <a:t>“</a:t>
            </a:r>
            <a:r>
              <a:rPr lang="id-ID" i="1" dirty="0"/>
              <a:t>Ketika ruku’ Nabi shallallahu ‘alaihi wa sallam tidak membuat kepalanya terlalu menunduk dan tidak terlalu mengangkat kepalanya (hingga lebih dari punggung), yang beliau lakukan adalah pertengahan.</a:t>
            </a:r>
            <a:r>
              <a:rPr lang="id-ID" dirty="0"/>
              <a:t>” (HR. Ibnu Majah no. 1061 dan Abu Daud no. 730</a:t>
            </a:r>
          </a:p>
        </p:txBody>
      </p:sp>
    </p:spTree>
    <p:extLst>
      <p:ext uri="{BB962C8B-B14F-4D97-AF65-F5344CB8AC3E}">
        <p14:creationId xmlns:p14="http://schemas.microsoft.com/office/powerpoint/2010/main" val="2430486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Takbirotul</a:t>
            </a:r>
            <a:r>
              <a:rPr lang="en-US" dirty="0" smtClean="0"/>
              <a:t> </a:t>
            </a:r>
            <a:r>
              <a:rPr lang="en-US" dirty="0" err="1" smtClean="0"/>
              <a:t>Ihrom</a:t>
            </a:r>
            <a:endParaRPr lang="id-ID" dirty="0"/>
          </a:p>
        </p:txBody>
      </p:sp>
      <p:sp>
        <p:nvSpPr>
          <p:cNvPr id="3" name="Content Placeholder 2"/>
          <p:cNvSpPr>
            <a:spLocks noGrp="1"/>
          </p:cNvSpPr>
          <p:nvPr>
            <p:ph idx="1"/>
          </p:nvPr>
        </p:nvSpPr>
        <p:spPr/>
        <p:txBody>
          <a:bodyPr>
            <a:normAutofit fontScale="32500" lnSpcReduction="20000"/>
          </a:bodyPr>
          <a:lstStyle/>
          <a:p>
            <a:pPr marL="0" indent="0">
              <a:buNone/>
            </a:pPr>
            <a:r>
              <a:rPr lang="en-US" dirty="0" smtClean="0"/>
              <a:t>		</a:t>
            </a:r>
            <a:r>
              <a:rPr lang="id-ID" sz="8600" dirty="0" smtClean="0">
                <a:solidFill>
                  <a:schemeClr val="bg2"/>
                </a:solidFill>
              </a:rPr>
              <a:t>Mengangkat </a:t>
            </a:r>
            <a:r>
              <a:rPr lang="id-ID" sz="8600" dirty="0">
                <a:solidFill>
                  <a:schemeClr val="bg2"/>
                </a:solidFill>
              </a:rPr>
              <a:t>Kedua </a:t>
            </a:r>
            <a:r>
              <a:rPr lang="id-ID" sz="8600" dirty="0" smtClean="0">
                <a:solidFill>
                  <a:schemeClr val="bg2"/>
                </a:solidFill>
              </a:rPr>
              <a:t>Tangan</a:t>
            </a:r>
            <a:endParaRPr lang="en-US" dirty="0" smtClean="0">
              <a:solidFill>
                <a:schemeClr val="bg2"/>
              </a:solidFill>
            </a:endParaRPr>
          </a:p>
          <a:p>
            <a:pPr marL="0" indent="0" algn="r">
              <a:buNone/>
            </a:pPr>
            <a:r>
              <a:rPr lang="id-ID" dirty="0"/>
              <a:t/>
            </a:r>
            <a:br>
              <a:rPr lang="id-ID" dirty="0"/>
            </a:br>
            <a:r>
              <a:rPr lang="ar-SA" sz="9800" dirty="0"/>
              <a:t>أنَّ النبيَّ صلّى الله عليه وسلّم كان يرفعُ يديه حذوَ مَنكبيه؛ إذا افتتح الصَّلاةَ، وإذا كبَّرَ للرُّكوع، وإذا رفع رأسه من </a:t>
            </a:r>
            <a:r>
              <a:rPr lang="ar-SA" sz="9800" dirty="0" smtClean="0"/>
              <a:t>الرُّكوع</a:t>
            </a:r>
            <a:endParaRPr lang="en-US" sz="9800" dirty="0" smtClean="0"/>
          </a:p>
          <a:p>
            <a:pPr marL="0" indent="0">
              <a:buNone/>
            </a:pPr>
            <a:endParaRPr lang="ar-SA" dirty="0"/>
          </a:p>
          <a:p>
            <a:pPr marL="0" indent="0">
              <a:buNone/>
            </a:pPr>
            <a:endParaRPr lang="en-US" sz="7000" dirty="0" smtClean="0"/>
          </a:p>
          <a:p>
            <a:pPr marL="0" indent="0">
              <a:buNone/>
            </a:pPr>
            <a:r>
              <a:rPr lang="en-US" sz="7000" dirty="0"/>
              <a:t> </a:t>
            </a:r>
            <a:r>
              <a:rPr lang="ar-SA" sz="8600" dirty="0" smtClean="0"/>
              <a:t>“</a:t>
            </a:r>
            <a:r>
              <a:rPr lang="id-ID" sz="8600" i="1" dirty="0"/>
              <a:t>Nabi Shallallahu’alaihi Wasallam biasanya ketika memulai shalat, ketika takbir untuk ruku’ dan ketika mengangkat kepada setelah ruku’, beliau mengangkat kedua tangannya setinggi pundaknya</a:t>
            </a:r>
            <a:r>
              <a:rPr lang="id-ID" sz="8600" dirty="0"/>
              <a:t>” (</a:t>
            </a:r>
            <a:r>
              <a:rPr lang="id-ID" sz="7000" dirty="0"/>
              <a:t>HR. Bukhari 735)</a:t>
            </a:r>
          </a:p>
          <a:p>
            <a:pPr marL="0" indent="0">
              <a:buNone/>
            </a:pPr>
            <a:r>
              <a:rPr lang="id-ID" dirty="0"/>
              <a:t/>
            </a:r>
            <a:br>
              <a:rPr lang="id-ID" dirty="0"/>
            </a:br>
            <a:r>
              <a:rPr lang="id-ID" dirty="0"/>
              <a:t/>
            </a:r>
            <a:br>
              <a:rPr lang="id-ID" dirty="0"/>
            </a:br>
            <a:endParaRPr lang="id-ID" dirty="0"/>
          </a:p>
          <a:p>
            <a:pPr>
              <a:buFont typeface="Wingdings" pitchFamily="2" charset="2"/>
              <a:buChar char="Ø"/>
            </a:pPr>
            <a:endParaRPr lang="en-US" dirty="0" smtClean="0"/>
          </a:p>
          <a:p>
            <a:pPr>
              <a:buFont typeface="Wingdings" pitchFamily="2" charset="2"/>
              <a:buChar char="Ø"/>
            </a:pPr>
            <a:endParaRPr lang="en-US" dirty="0" smtClean="0"/>
          </a:p>
          <a:p>
            <a:pPr>
              <a:buFont typeface="Wingdings" pitchFamily="2" charset="2"/>
              <a:buChar char="Ø"/>
            </a:pPr>
            <a:r>
              <a:rPr lang="id-ID" dirty="0"/>
              <a:t/>
            </a:r>
            <a:br>
              <a:rPr lang="id-ID" dirty="0"/>
            </a:br>
            <a:endParaRPr lang="id-ID" dirty="0"/>
          </a:p>
          <a:p>
            <a:endParaRPr lang="id-ID" dirty="0"/>
          </a:p>
        </p:txBody>
      </p:sp>
    </p:spTree>
    <p:extLst>
      <p:ext uri="{BB962C8B-B14F-4D97-AF65-F5344CB8AC3E}">
        <p14:creationId xmlns:p14="http://schemas.microsoft.com/office/powerpoint/2010/main" val="32208490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5937523"/>
          </a:xfrm>
        </p:spPr>
        <p:txBody>
          <a:bodyPr>
            <a:normAutofit fontScale="85000" lnSpcReduction="10000"/>
          </a:bodyPr>
          <a:lstStyle/>
          <a:p>
            <a:pPr rtl="1"/>
            <a:r>
              <a:rPr lang="ar-SA" dirty="0"/>
              <a:t>رَأَيْتُ رَسُولَ اللَّهِ -صلى الله عليه وسلم- يُصَلِّى فَكَانَ إِذَا رَكَعَ سَوَّى ظَهْرَهُ حَتَّى لَوْ صُبَّ عَلَيْهِ الْمَاءُ لاَسْتَقَرَّ</a:t>
            </a:r>
            <a:endParaRPr lang="id-ID" dirty="0"/>
          </a:p>
          <a:p>
            <a:r>
              <a:rPr lang="id-ID" dirty="0"/>
              <a:t>“</a:t>
            </a:r>
            <a:r>
              <a:rPr lang="id-ID" i="1" dirty="0"/>
              <a:t>Aku pernah melihat Rasulullah shallallahu ‘alaihi wa sallam shalat. Ketika ruku’, punggungnya rata sampai-sampai jika air dituangkan di atas punggungnya, air itu akan tetap diam.</a:t>
            </a:r>
            <a:r>
              <a:rPr lang="id-ID" dirty="0"/>
              <a:t>“(HR. Ibnu Majah no. </a:t>
            </a:r>
            <a:r>
              <a:rPr lang="id-ID" dirty="0" smtClean="0"/>
              <a:t>872</a:t>
            </a:r>
            <a:endParaRPr lang="en-US" dirty="0" smtClean="0"/>
          </a:p>
          <a:p>
            <a:endParaRPr lang="en-US" dirty="0" smtClean="0"/>
          </a:p>
          <a:p>
            <a:pPr rtl="1"/>
            <a:r>
              <a:rPr lang="ar-SA" dirty="0"/>
              <a:t>سُبْحَانَ رَبِّىَ الْعَظِيمِ وَبِحَمْدِهِ</a:t>
            </a:r>
          </a:p>
          <a:p>
            <a:r>
              <a:rPr lang="ar-SA" dirty="0"/>
              <a:t>“</a:t>
            </a:r>
            <a:r>
              <a:rPr lang="id-ID" i="1" dirty="0"/>
              <a:t>Subhanaa robbiyal ‘azhimi wa bi hamdih (artinya: Maha Suci Rabbku Yang Maha Agung dan pujian untuk-Nya)</a:t>
            </a:r>
            <a:r>
              <a:rPr lang="id-ID" dirty="0"/>
              <a:t>.” Ini dibaca tiga kali. (HR. Abu Daud no. 870</a:t>
            </a:r>
          </a:p>
          <a:p>
            <a:r>
              <a:rPr lang="id-ID" dirty="0"/>
              <a:t/>
            </a:r>
            <a:br>
              <a:rPr lang="id-ID" dirty="0"/>
            </a:br>
            <a:r>
              <a:rPr lang="id-ID" dirty="0"/>
              <a:t/>
            </a:r>
            <a:br>
              <a:rPr lang="id-ID" dirty="0"/>
            </a:br>
            <a:endParaRPr lang="id-ID" dirty="0"/>
          </a:p>
          <a:p>
            <a:endParaRPr lang="id-ID" dirty="0"/>
          </a:p>
        </p:txBody>
      </p:sp>
    </p:spTree>
    <p:extLst>
      <p:ext uri="{BB962C8B-B14F-4D97-AF65-F5344CB8AC3E}">
        <p14:creationId xmlns:p14="http://schemas.microsoft.com/office/powerpoint/2010/main" val="24665379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normAutofit fontScale="85000" lnSpcReduction="20000"/>
          </a:bodyPr>
          <a:lstStyle/>
          <a:p>
            <a:pPr algn="ctr"/>
            <a:r>
              <a:rPr lang="id-ID" dirty="0"/>
              <a:t>Dari ‘Aisyah, ia berkata</a:t>
            </a:r>
            <a:r>
              <a:rPr lang="id-ID" dirty="0" smtClean="0"/>
              <a:t>,</a:t>
            </a:r>
            <a:endParaRPr lang="en-US" dirty="0" smtClean="0"/>
          </a:p>
          <a:p>
            <a:pPr algn="ctr"/>
            <a:endParaRPr lang="id-ID" dirty="0"/>
          </a:p>
          <a:p>
            <a:pPr algn="ctr" rtl="1"/>
            <a:r>
              <a:rPr lang="ar-SA" dirty="0"/>
              <a:t>كَانَ النَّبِىُّ – صلى الله عليه وسلم – يُكْثِرُ أَنْ يَقُولَ فِى رُكُوعِهِ وَسُجُودِهِ « </a:t>
            </a:r>
            <a:endParaRPr lang="en-US" dirty="0" smtClean="0"/>
          </a:p>
          <a:p>
            <a:pPr algn="ctr" rtl="1"/>
            <a:r>
              <a:rPr lang="ar-SA" dirty="0" smtClean="0"/>
              <a:t>سُبْحَانَكَ </a:t>
            </a:r>
            <a:r>
              <a:rPr lang="ar-SA" dirty="0"/>
              <a:t>اللَّهُمَّ رَبَّنَا وَبِحَمْدِكَ ، اللَّهُمَّ اغْفِرْ لِى » يَتَأَوَّلُ الْقُرْآنَ</a:t>
            </a:r>
          </a:p>
          <a:p>
            <a:pPr algn="ctr"/>
            <a:endParaRPr lang="en-US" dirty="0" smtClean="0"/>
          </a:p>
          <a:p>
            <a:pPr algn="ctr"/>
            <a:r>
              <a:rPr lang="ar-SA" dirty="0" smtClean="0"/>
              <a:t>“</a:t>
            </a:r>
            <a:r>
              <a:rPr lang="id-ID" i="1" dirty="0"/>
              <a:t>Nabi shallallahu ‘alaihi wa sallam memperbanyak membaca ketika ruku’ dan sujud bacaan, “Subhanakallahumma robbanaa wa bihamdika, allahummaghfir-lii (artinya: Maha Suci Engkau Ya Allah, Rabb kami, pujian untuk-Mu, ampunilah aku)”. Beliau menerangkan maksud dari ayat Al Qur’an dengan bacaan tersebut.</a:t>
            </a:r>
            <a:r>
              <a:rPr lang="id-ID" dirty="0"/>
              <a:t>” (HR. Bukhari no. 817 dan Muslim no. 484).</a:t>
            </a:r>
          </a:p>
          <a:p>
            <a:r>
              <a:rPr lang="id-ID" dirty="0"/>
              <a:t/>
            </a:r>
            <a:br>
              <a:rPr lang="id-ID" dirty="0"/>
            </a:br>
            <a:r>
              <a:rPr lang="id-ID" dirty="0"/>
              <a:t/>
            </a:r>
            <a:br>
              <a:rPr lang="id-ID" dirty="0"/>
            </a:br>
            <a:endParaRPr lang="id-ID" dirty="0"/>
          </a:p>
          <a:p>
            <a:endParaRPr lang="id-ID" dirty="0"/>
          </a:p>
        </p:txBody>
      </p:sp>
    </p:spTree>
    <p:extLst>
      <p:ext uri="{BB962C8B-B14F-4D97-AF65-F5344CB8AC3E}">
        <p14:creationId xmlns:p14="http://schemas.microsoft.com/office/powerpoint/2010/main" val="2318319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I’tidal</a:t>
            </a:r>
            <a:endParaRPr lang="id-ID" dirty="0"/>
          </a:p>
        </p:txBody>
      </p:sp>
      <p:sp>
        <p:nvSpPr>
          <p:cNvPr id="3" name="Content Placeholder 2"/>
          <p:cNvSpPr>
            <a:spLocks noGrp="1"/>
          </p:cNvSpPr>
          <p:nvPr>
            <p:ph idx="1"/>
          </p:nvPr>
        </p:nvSpPr>
        <p:spPr>
          <a:xfrm>
            <a:off x="323528" y="1484784"/>
            <a:ext cx="8229600" cy="5174035"/>
          </a:xfrm>
        </p:spPr>
        <p:txBody>
          <a:bodyPr>
            <a:normAutofit fontScale="77500" lnSpcReduction="20000"/>
          </a:bodyPr>
          <a:lstStyle/>
          <a:p>
            <a:pPr marL="0" indent="0">
              <a:buNone/>
            </a:pPr>
            <a:r>
              <a:rPr lang="en-US" b="1" dirty="0" smtClean="0"/>
              <a:t>		</a:t>
            </a:r>
            <a:r>
              <a:rPr lang="id-ID" b="1" dirty="0" smtClean="0"/>
              <a:t>Doa </a:t>
            </a:r>
            <a:r>
              <a:rPr lang="id-ID" b="1" dirty="0"/>
              <a:t>Bangun Dari Ruku’</a:t>
            </a:r>
            <a:endParaRPr lang="id-ID" dirty="0"/>
          </a:p>
          <a:p>
            <a:pPr marL="0" indent="0">
              <a:buNone/>
            </a:pPr>
            <a:r>
              <a:rPr lang="ar-SA" dirty="0"/>
              <a:t>سَمِعَ اللَّهُ لِمَنْ حَمِدَهُ</a:t>
            </a:r>
          </a:p>
          <a:p>
            <a:pPr marL="0" indent="0">
              <a:buNone/>
            </a:pPr>
            <a:r>
              <a:rPr lang="en-US" b="1" dirty="0" smtClean="0"/>
              <a:t>		</a:t>
            </a:r>
            <a:r>
              <a:rPr lang="en-US" b="1" dirty="0" err="1" smtClean="0"/>
              <a:t>posisi</a:t>
            </a:r>
            <a:r>
              <a:rPr lang="en-US" b="1" dirty="0" smtClean="0"/>
              <a:t> </a:t>
            </a:r>
            <a:r>
              <a:rPr lang="en-US" b="1" dirty="0" err="1" smtClean="0"/>
              <a:t>tangan</a:t>
            </a:r>
            <a:r>
              <a:rPr lang="en-US" b="1" dirty="0" smtClean="0"/>
              <a:t> </a:t>
            </a:r>
            <a:r>
              <a:rPr lang="en-US" b="1" dirty="0" err="1" smtClean="0"/>
              <a:t>setelah</a:t>
            </a:r>
            <a:r>
              <a:rPr lang="en-US" b="1" dirty="0" smtClean="0"/>
              <a:t> </a:t>
            </a:r>
            <a:r>
              <a:rPr lang="en-US" b="1" dirty="0" err="1" smtClean="0"/>
              <a:t>ruku</a:t>
            </a:r>
            <a:endParaRPr lang="en-US" b="1" dirty="0" smtClean="0"/>
          </a:p>
          <a:p>
            <a:pPr marL="0" indent="0">
              <a:buNone/>
            </a:pPr>
            <a:endParaRPr lang="en-US" b="1" dirty="0" smtClean="0"/>
          </a:p>
          <a:p>
            <a:pPr rtl="1"/>
            <a:r>
              <a:rPr lang="ar-SA" dirty="0"/>
              <a:t>رَأَيْتُ رَسُولَ اللَّهِ صَلَّى اللَّهُ عَلَيْهِ وَسَلَّمَ إِذَا كَانَ قَائِمًا فِي الصَّلَاةِ قَبَضَ بِيَمِينِهِ </a:t>
            </a:r>
            <a:endParaRPr lang="en-US" dirty="0" smtClean="0"/>
          </a:p>
          <a:p>
            <a:pPr rtl="1"/>
            <a:r>
              <a:rPr lang="ar-SA" dirty="0" smtClean="0"/>
              <a:t>عَلَى </a:t>
            </a:r>
            <a:r>
              <a:rPr lang="ar-SA" dirty="0"/>
              <a:t>شِمَالِهِ</a:t>
            </a:r>
          </a:p>
          <a:p>
            <a:r>
              <a:rPr lang="ar-SA" dirty="0"/>
              <a:t>“</a:t>
            </a:r>
            <a:r>
              <a:rPr lang="id-ID" i="1" dirty="0"/>
              <a:t>Aku melihat Rasulullah shallallahu ‘alaihi wa sallam ketika beliau berdiri dalam shalat, beliau meletakkan tangan kanannya di atas tangan kirinya.</a:t>
            </a:r>
            <a:r>
              <a:rPr lang="id-ID" dirty="0"/>
              <a:t>” (HR. An Nasai no. 888 dan Ahmad 4: 316. Al Hafizh Abu Thohir mengatakan bahwa sanad hadits ini shahih).</a:t>
            </a:r>
          </a:p>
          <a:p>
            <a:r>
              <a:rPr lang="id-ID" dirty="0"/>
              <a:t/>
            </a:r>
            <a:br>
              <a:rPr lang="id-ID" dirty="0"/>
            </a:br>
            <a:r>
              <a:rPr lang="id-ID" dirty="0"/>
              <a:t/>
            </a:r>
            <a:br>
              <a:rPr lang="id-ID" dirty="0"/>
            </a:br>
            <a:endParaRPr lang="id-ID" dirty="0"/>
          </a:p>
          <a:p>
            <a:pPr marL="0" indent="0">
              <a:buNone/>
            </a:pPr>
            <a:endParaRPr lang="id-ID" dirty="0"/>
          </a:p>
          <a:p>
            <a:pPr marL="0" indent="0">
              <a:buNone/>
            </a:pPr>
            <a:endParaRPr lang="id-ID" b="1" dirty="0"/>
          </a:p>
        </p:txBody>
      </p:sp>
    </p:spTree>
    <p:extLst>
      <p:ext uri="{BB962C8B-B14F-4D97-AF65-F5344CB8AC3E}">
        <p14:creationId xmlns:p14="http://schemas.microsoft.com/office/powerpoint/2010/main" val="1041481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408712"/>
          </a:xfrm>
        </p:spPr>
        <p:txBody>
          <a:bodyPr>
            <a:noAutofit/>
          </a:bodyPr>
          <a:lstStyle/>
          <a:p>
            <a:pPr algn="ctr" rtl="1"/>
            <a:r>
              <a:rPr lang="ar-SA" sz="2800" dirty="0" smtClean="0"/>
              <a:t>أَنَّهُ </a:t>
            </a:r>
            <a:r>
              <a:rPr lang="ar-SA" sz="2800" dirty="0"/>
              <a:t>رَأَى النَّبِيَّ صَلَّى اللَّهُ عَلَيْهِ وَسَلَّمَ رَفَعَ يَدَيْهِ حِينَ دَخَلَ فِي الصَّلاَةِ كَبَّرَ ، وَصَفَ هَمَّامٌ حِيَالَ أُذُنَيْهِ ، ثُمَّ الْتَحَفَ بِثَوْبِهِ ، ثُمَّ وَضَعَ يَدَهُ الْيُمْنَى عَلَى الْيُسْرَى ، فَلَمَّا أَرَادَ أَنْ يَرْكَعَ أَخْرَجَ يَدَيْهِ مِنَ الثَّوْبِ ثُمَّ رَفَعَهُمَا ، فَكَبَّرَ فَرَكَعَ ، فَلَمَّا قَالَ : سَمِعَ اللَّهُ لِمَنْ حَمِدَهُ ، رَفَعَ يَدَيْهِ ، فَلَمَّا سَجَدَ سَجَدَ بَيْنَ كَفَّيْهِ.</a:t>
            </a:r>
          </a:p>
          <a:p>
            <a:endParaRPr lang="en-US" sz="1600" i="1" dirty="0" smtClean="0"/>
          </a:p>
          <a:p>
            <a:r>
              <a:rPr lang="id-ID" sz="2000" i="1" dirty="0" smtClean="0"/>
              <a:t>Wail </a:t>
            </a:r>
            <a:r>
              <a:rPr lang="id-ID" sz="2000" i="1" dirty="0"/>
              <a:t>bin Hujr pernah melihat Nabi shallallahu ‘alaihi wa sallam mengangkat kedua tangannya ketika ia masuk dalam shalat dan beliau bertakbir (mengucapkan Allahu Akbar). Hammam mengatakan bahwa beliau mengangkat tangannya sejajar dengan kedua telinganya. Kemudian beliau menutupi tangannya dengan pakaiannya, kemudian beliau meletakkan tangan kanan di atas tangan kirinya. Ketika ingin ruku’, kedua tangannya dikeluarkan dari pakaian, kemudian beliau mengangkat kedua tangannya. Beliau bertakbir lalu ruku’. Ketika mengucapkan ‘sami’allahu liman hamidah’, beliau mengangkat kedua tangannya. Saat sujud, beliau sujud di antara kedua tangannya.</a:t>
            </a:r>
            <a:endParaRPr lang="id-ID" sz="2000" dirty="0"/>
          </a:p>
          <a:p>
            <a:r>
              <a:rPr lang="id-ID" sz="1600" dirty="0"/>
              <a:t/>
            </a:r>
            <a:br>
              <a:rPr lang="id-ID" sz="1600" dirty="0"/>
            </a:br>
            <a:r>
              <a:rPr lang="id-ID" sz="1600" dirty="0"/>
              <a:t/>
            </a:r>
            <a:br>
              <a:rPr lang="id-ID" sz="1600" dirty="0"/>
            </a:br>
            <a:endParaRPr lang="id-ID" sz="1600" dirty="0"/>
          </a:p>
          <a:p>
            <a:endParaRPr lang="id-ID" sz="1600" dirty="0"/>
          </a:p>
        </p:txBody>
      </p:sp>
    </p:spTree>
    <p:extLst>
      <p:ext uri="{BB962C8B-B14F-4D97-AF65-F5344CB8AC3E}">
        <p14:creationId xmlns:p14="http://schemas.microsoft.com/office/powerpoint/2010/main" val="7909317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Posisi</a:t>
            </a:r>
            <a:r>
              <a:rPr lang="en-US" dirty="0" smtClean="0"/>
              <a:t> </a:t>
            </a:r>
            <a:r>
              <a:rPr lang="en-US" dirty="0" err="1" smtClean="0"/>
              <a:t>tubuh</a:t>
            </a:r>
            <a:endParaRPr lang="id-ID" dirty="0"/>
          </a:p>
        </p:txBody>
      </p:sp>
      <p:sp>
        <p:nvSpPr>
          <p:cNvPr id="3" name="Content Placeholder 2"/>
          <p:cNvSpPr>
            <a:spLocks noGrp="1"/>
          </p:cNvSpPr>
          <p:nvPr>
            <p:ph idx="1"/>
          </p:nvPr>
        </p:nvSpPr>
        <p:spPr/>
        <p:txBody>
          <a:bodyPr>
            <a:normAutofit/>
          </a:bodyPr>
          <a:lstStyle/>
          <a:p>
            <a:pPr rtl="1"/>
            <a:r>
              <a:rPr lang="ar-SA" dirty="0"/>
              <a:t>فَإِذَا رَفَعْتَ رَأْسَكَ فَأَقِمْ صُلْبَكَ حَتَّى تَرْجِعَ الْعِظَامُ إِلَى مَفَاصِلِهَا</a:t>
            </a:r>
          </a:p>
          <a:p>
            <a:r>
              <a:rPr lang="ar-SA" dirty="0"/>
              <a:t>“</a:t>
            </a:r>
            <a:r>
              <a:rPr lang="id-ID" i="1" dirty="0"/>
              <a:t>Jika engkau bangkit dengan mengangkat kepalamu, maka luruskanlah tulang punggungmu hingga setiap tulang kembali pada posisinya.</a:t>
            </a:r>
            <a:r>
              <a:rPr lang="id-ID" dirty="0"/>
              <a:t>”  (HR. Ahmad 4: 340.</a:t>
            </a:r>
          </a:p>
          <a:p>
            <a:r>
              <a:rPr lang="id-ID" dirty="0"/>
              <a:t/>
            </a:r>
            <a:br>
              <a:rPr lang="id-ID" dirty="0"/>
            </a:br>
            <a:r>
              <a:rPr lang="id-ID" dirty="0"/>
              <a:t/>
            </a:r>
            <a:br>
              <a:rPr lang="id-ID" dirty="0"/>
            </a:br>
            <a:endParaRPr lang="id-ID" dirty="0"/>
          </a:p>
          <a:p>
            <a:endParaRPr lang="id-ID" dirty="0"/>
          </a:p>
        </p:txBody>
      </p:sp>
    </p:spTree>
    <p:extLst>
      <p:ext uri="{BB962C8B-B14F-4D97-AF65-F5344CB8AC3E}">
        <p14:creationId xmlns:p14="http://schemas.microsoft.com/office/powerpoint/2010/main" val="10671349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Doa</a:t>
            </a:r>
            <a:r>
              <a:rPr lang="en-US" dirty="0" smtClean="0"/>
              <a:t> </a:t>
            </a:r>
            <a:r>
              <a:rPr lang="en-US" dirty="0" err="1" smtClean="0"/>
              <a:t>I’tidal</a:t>
            </a:r>
            <a:endParaRPr lang="id-ID" dirty="0"/>
          </a:p>
        </p:txBody>
      </p:sp>
      <p:sp>
        <p:nvSpPr>
          <p:cNvPr id="3" name="Content Placeholder 2"/>
          <p:cNvSpPr>
            <a:spLocks noGrp="1"/>
          </p:cNvSpPr>
          <p:nvPr>
            <p:ph idx="1"/>
          </p:nvPr>
        </p:nvSpPr>
        <p:spPr/>
        <p:txBody>
          <a:bodyPr/>
          <a:lstStyle/>
          <a:p>
            <a:pPr marL="0" indent="0">
              <a:buNone/>
            </a:pPr>
            <a:r>
              <a:rPr lang="ar-SA" dirty="0"/>
              <a:t>رَبَّنَا لَكَ الحَمْدُ</a:t>
            </a:r>
          </a:p>
          <a:p>
            <a:pPr marL="0" indent="0">
              <a:buNone/>
            </a:pPr>
            <a:r>
              <a:rPr lang="id-ID" i="1" dirty="0"/>
              <a:t>Ya Tuhan kami, bagi-Mu segala puji.</a:t>
            </a:r>
            <a:endParaRPr lang="id-ID" dirty="0"/>
          </a:p>
          <a:p>
            <a:pPr marL="0" indent="0">
              <a:buNone/>
            </a:pPr>
            <a:r>
              <a:rPr lang="id-ID" i="1" dirty="0"/>
              <a:t>(HR. al-Bukhari no. 722)</a:t>
            </a:r>
            <a:endParaRPr lang="id-ID" dirty="0"/>
          </a:p>
          <a:p>
            <a:endParaRPr lang="id-ID" dirty="0"/>
          </a:p>
        </p:txBody>
      </p:sp>
    </p:spTree>
    <p:extLst>
      <p:ext uri="{BB962C8B-B14F-4D97-AF65-F5344CB8AC3E}">
        <p14:creationId xmlns:p14="http://schemas.microsoft.com/office/powerpoint/2010/main" val="1573139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pPr algn="ctr"/>
            <a:r>
              <a:rPr lang="ar-SA" sz="3600" dirty="0" smtClean="0"/>
              <a:t>اَللَّهُمَّ </a:t>
            </a:r>
            <a:r>
              <a:rPr lang="ar-SA" sz="3600" dirty="0"/>
              <a:t>رَبَّنَا لَكَ الْحَمْدُ، مِلْءُ السَّمَاوَاتِ، وَمِلْءُ </a:t>
            </a:r>
            <a:r>
              <a:rPr lang="ar-SA" sz="3600" dirty="0" smtClean="0"/>
              <a:t>الْأَرْضِ </a:t>
            </a:r>
            <a:r>
              <a:rPr lang="ar-SA" sz="3600" dirty="0"/>
              <a:t>وَمِلْءُ مَا شِئْتَ مِنْ شَيْءٍ بَعْدُ</a:t>
            </a:r>
          </a:p>
          <a:p>
            <a:endParaRPr lang="en-US" i="1" dirty="0" smtClean="0"/>
          </a:p>
          <a:p>
            <a:r>
              <a:rPr lang="id-ID" i="1" dirty="0" smtClean="0"/>
              <a:t>Ya </a:t>
            </a:r>
            <a:r>
              <a:rPr lang="id-ID" i="1" dirty="0"/>
              <a:t>Allah, ya Tuhan kami, bagi-Mu segala puji, sepenuh langit, sepenuh bumi, sepenuh apapun yang Engkau kehendaki setelah itu.* HR. Muslim No: 476(HR. Muslim no. 1067 dari hadits Abdullah ibnu Abi Aufa</a:t>
            </a:r>
            <a:endParaRPr lang="id-ID" dirty="0"/>
          </a:p>
          <a:p>
            <a:endParaRPr lang="id-ID" dirty="0"/>
          </a:p>
        </p:txBody>
      </p:sp>
    </p:spTree>
    <p:extLst>
      <p:ext uri="{BB962C8B-B14F-4D97-AF65-F5344CB8AC3E}">
        <p14:creationId xmlns:p14="http://schemas.microsoft.com/office/powerpoint/2010/main" val="8125988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336704"/>
          </a:xfrm>
        </p:spPr>
        <p:txBody>
          <a:bodyPr>
            <a:normAutofit/>
          </a:bodyPr>
          <a:lstStyle/>
          <a:p>
            <a:pPr algn="ctr"/>
            <a:r>
              <a:rPr lang="ar-SA" dirty="0"/>
              <a:t>اَللَّهُمَّ رَبَّنَا لَكَ الْحَمْدُ، مِلْءُ السَّمَاوَاتِ وَمِلْءُ الْأَرْضِ، وَمَا بَيْنَهُمَا، وَمِلْءُ مَا شِئْتَ مِنْ شَيْءٍ بَعْدُ، أَهْلَ الثَّنَاءِ وَالْمَجْدِ، لَا مَانِعَ لِمَا أَعْطَيْتَ، وَلَا مُعْطِيَ لِمَا مَنَعْتَ، وَلَا يَنْفَعُ ذَا الْجَدِّ مِنْكَ الْجَدُّ</a:t>
            </a:r>
          </a:p>
          <a:p>
            <a:pPr marL="0" indent="0">
              <a:buNone/>
            </a:pPr>
            <a:r>
              <a:rPr lang="id-ID" sz="2600" i="1" dirty="0" smtClean="0"/>
              <a:t>Ya </a:t>
            </a:r>
            <a:r>
              <a:rPr lang="id-ID" sz="2600" i="1" dirty="0"/>
              <a:t>Allah, ya Tuhan kami, bagi-Mu segala puji, sepenuh langit, sepenuh bumi, dan apa yang ada di </a:t>
            </a:r>
            <a:r>
              <a:rPr lang="id-ID" sz="2600" i="1" dirty="0" smtClean="0"/>
              <a:t>antara</a:t>
            </a:r>
            <a:r>
              <a:rPr lang="en-US" sz="2600" i="1" dirty="0" smtClean="0"/>
              <a:t> </a:t>
            </a:r>
            <a:r>
              <a:rPr lang="id-ID" sz="2600" i="1" dirty="0" smtClean="0"/>
              <a:t>keduanya</a:t>
            </a:r>
            <a:r>
              <a:rPr lang="id-ID" sz="2600" i="1" dirty="0"/>
              <a:t>, sepenuh apapun yang Engkau kehendaki setelah itu. Yang berhak disanjung dan dimuliakan. Tidak ada yang dapat menghalangi apa yang akan Engkau berikan, tidak ada yang dapat memberikan apa yang Engkau tahan, dan tidak bermanfaat suatu kekayaan, terhadap orang yang memiliki kekayaan, dari keputusan-Mu*</a:t>
            </a:r>
            <a:endParaRPr lang="id-ID" sz="2600" dirty="0"/>
          </a:p>
          <a:p>
            <a:r>
              <a:rPr lang="id-ID" sz="2600" dirty="0"/>
              <a:t>(</a:t>
            </a:r>
            <a:r>
              <a:rPr lang="id-ID" sz="2600" i="1" dirty="0"/>
              <a:t>HR. Muslim No 478 </a:t>
            </a:r>
            <a:r>
              <a:rPr lang="id-ID" sz="2600" dirty="0"/>
              <a:t>&amp; </a:t>
            </a:r>
            <a:r>
              <a:rPr lang="id-ID" sz="2600" i="1" dirty="0"/>
              <a:t>no 1072 dari Ibnu Abbas) </a:t>
            </a:r>
            <a:endParaRPr lang="id-ID" sz="2600" dirty="0"/>
          </a:p>
          <a:p>
            <a:endParaRPr lang="id-ID" sz="2600" dirty="0"/>
          </a:p>
        </p:txBody>
      </p:sp>
    </p:spTree>
    <p:extLst>
      <p:ext uri="{BB962C8B-B14F-4D97-AF65-F5344CB8AC3E}">
        <p14:creationId xmlns:p14="http://schemas.microsoft.com/office/powerpoint/2010/main" val="25775128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480720"/>
          </a:xfrm>
        </p:spPr>
        <p:txBody>
          <a:bodyPr>
            <a:normAutofit fontScale="70000" lnSpcReduction="20000"/>
          </a:bodyPr>
          <a:lstStyle/>
          <a:p>
            <a:pPr marL="0" indent="0">
              <a:buNone/>
            </a:pPr>
            <a:r>
              <a:rPr lang="en-US" dirty="0" smtClean="0"/>
              <a:t>			</a:t>
            </a:r>
            <a:r>
              <a:rPr lang="en-US" sz="4700" dirty="0" smtClean="0">
                <a:latin typeface="Algerian" pitchFamily="82" charset="0"/>
              </a:rPr>
              <a:t>SUJUD</a:t>
            </a:r>
            <a:endParaRPr lang="en-US" dirty="0" smtClean="0">
              <a:latin typeface="Algerian" pitchFamily="82" charset="0"/>
            </a:endParaRPr>
          </a:p>
          <a:p>
            <a:pPr marL="0" indent="0" algn="ctr">
              <a:buNone/>
            </a:pPr>
            <a:r>
              <a:rPr lang="id-ID" sz="2800" dirty="0">
                <a:latin typeface="Andalus" pitchFamily="18" charset="-78"/>
                <a:cs typeface="Andalus" pitchFamily="18" charset="-78"/>
              </a:rPr>
              <a:t>DALIL MELETAKKAN TANGAN LEBIH DAHULU SEWAKTU AKAN </a:t>
            </a:r>
            <a:r>
              <a:rPr lang="id-ID" sz="2800" dirty="0" smtClean="0">
                <a:latin typeface="Andalus" pitchFamily="18" charset="-78"/>
                <a:cs typeface="Andalus" pitchFamily="18" charset="-78"/>
              </a:rPr>
              <a:t>SUJUD</a:t>
            </a:r>
            <a:endParaRPr lang="en-US" sz="2800" dirty="0" smtClean="0">
              <a:latin typeface="Andalus" pitchFamily="18" charset="-78"/>
              <a:cs typeface="Andalus" pitchFamily="18" charset="-78"/>
            </a:endParaRPr>
          </a:p>
          <a:p>
            <a:pPr marL="0" indent="0" algn="ctr">
              <a:buNone/>
            </a:pPr>
            <a:endParaRPr lang="en-US" sz="2800" dirty="0" smtClean="0">
              <a:latin typeface="Andalus" pitchFamily="18" charset="-78"/>
              <a:cs typeface="Andalus" pitchFamily="18" charset="-78"/>
            </a:endParaRPr>
          </a:p>
          <a:p>
            <a:pPr marL="0" indent="0">
              <a:buNone/>
            </a:pPr>
            <a:r>
              <a:rPr lang="id-ID" dirty="0" smtClean="0"/>
              <a:t>Hadits </a:t>
            </a:r>
            <a:r>
              <a:rPr lang="id-ID" dirty="0"/>
              <a:t>Abu Hurairah Radhiyallahu ‘anhu, dia berkata: Rasulullah Shallallahu ‘alaihi wa sallam bersabda</a:t>
            </a:r>
            <a:r>
              <a:rPr lang="id-ID" dirty="0" smtClean="0"/>
              <a:t>:</a:t>
            </a:r>
            <a:endParaRPr lang="en-US" dirty="0" smtClean="0"/>
          </a:p>
          <a:p>
            <a:pPr marL="0" indent="0">
              <a:buNone/>
            </a:pPr>
            <a:endParaRPr lang="en-US" dirty="0"/>
          </a:p>
          <a:p>
            <a:pPr marL="0" indent="0" algn="ctr">
              <a:buNone/>
            </a:pPr>
            <a:r>
              <a:rPr lang="ar-SA" sz="4100" dirty="0" smtClean="0"/>
              <a:t>إِذَا </a:t>
            </a:r>
            <a:r>
              <a:rPr lang="ar-SA" sz="4100" dirty="0"/>
              <a:t>سَجَدَ أَحَدُكُمْ فَلاَ يَبْرُكْ كَمَا يَبْرُكُ الْبَعِيرُ وَلْيَضَعْ يَدَيْهِ قَبْلَ رُكْبَتَيْهِ </a:t>
            </a:r>
          </a:p>
          <a:p>
            <a:pPr marL="0" indent="0">
              <a:buNone/>
            </a:pPr>
            <a:endParaRPr lang="en-US" dirty="0" smtClean="0"/>
          </a:p>
          <a:p>
            <a:pPr marL="0" indent="0" algn="ctr">
              <a:buNone/>
            </a:pPr>
            <a:endParaRPr lang="en-US" sz="3400" dirty="0" smtClean="0"/>
          </a:p>
          <a:p>
            <a:pPr marL="0" indent="0" algn="ctr">
              <a:buNone/>
            </a:pPr>
            <a:r>
              <a:rPr lang="ar-SA" sz="3400" dirty="0" smtClean="0"/>
              <a:t>“</a:t>
            </a:r>
            <a:r>
              <a:rPr lang="id-ID" sz="3400" dirty="0"/>
              <a:t>Jika salah seorang dari kamu (berkehendak) sujud, maka janganlah dia menderum sebagaimana menderumnya onta, maka hendaklah dia meletakkan kedua tangannya sebelum kedua lututnya</a:t>
            </a:r>
            <a:r>
              <a:rPr lang="id-ID" sz="3400" dirty="0" smtClean="0"/>
              <a:t>”.</a:t>
            </a:r>
            <a:endParaRPr lang="en-US" sz="3400" dirty="0" smtClean="0"/>
          </a:p>
          <a:p>
            <a:pPr marL="0" indent="0">
              <a:buNone/>
            </a:pPr>
            <a:endParaRPr lang="en-US" dirty="0" smtClean="0"/>
          </a:p>
          <a:p>
            <a:pPr marL="0" indent="0">
              <a:buNone/>
            </a:pPr>
            <a:r>
              <a:rPr lang="id-ID" sz="2600" dirty="0"/>
              <a:t>Hadits Shahih. Diriwayatkan oleh Ahmad II/381, Abu Dawud (‘Aunul Ma’bud III/70), An-Nasa-I II/207, Ad-Darimi I/245, Al-Bukhari di dalam At-Tarikhul Kabir I/1/139</a:t>
            </a:r>
            <a:br>
              <a:rPr lang="id-ID" sz="2600" dirty="0"/>
            </a:br>
            <a:r>
              <a:rPr lang="id-ID" dirty="0"/>
              <a:t/>
            </a:r>
            <a:br>
              <a:rPr lang="id-ID" dirty="0"/>
            </a:br>
            <a:endParaRPr lang="id-ID" dirty="0"/>
          </a:p>
          <a:p>
            <a:pPr marL="0" indent="0">
              <a:buNone/>
            </a:pPr>
            <a:endParaRPr lang="id-ID" dirty="0"/>
          </a:p>
          <a:p>
            <a:pPr marL="0" indent="0">
              <a:buNone/>
            </a:pPr>
            <a:endParaRPr lang="id-ID" dirty="0"/>
          </a:p>
        </p:txBody>
      </p:sp>
    </p:spTree>
    <p:extLst>
      <p:ext uri="{BB962C8B-B14F-4D97-AF65-F5344CB8AC3E}">
        <p14:creationId xmlns:p14="http://schemas.microsoft.com/office/powerpoint/2010/main" val="16090327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624736"/>
          </a:xfrm>
        </p:spPr>
        <p:txBody>
          <a:bodyPr>
            <a:normAutofit fontScale="85000" lnSpcReduction="20000"/>
          </a:bodyPr>
          <a:lstStyle/>
          <a:p>
            <a:pPr marL="0" indent="0" algn="ctr">
              <a:buNone/>
            </a:pPr>
            <a:r>
              <a:rPr lang="id-ID" dirty="0"/>
              <a:t>DALIL MELETAKKAN LUTUT LEBIH DAHULU SEWAKTU AKAN </a:t>
            </a:r>
            <a:r>
              <a:rPr lang="id-ID" dirty="0" smtClean="0"/>
              <a:t>SUJUD</a:t>
            </a:r>
            <a:endParaRPr lang="en-US" dirty="0" smtClean="0"/>
          </a:p>
          <a:p>
            <a:pPr marL="0" indent="0">
              <a:buNone/>
            </a:pPr>
            <a:endParaRPr lang="id-ID" dirty="0"/>
          </a:p>
          <a:p>
            <a:pPr marL="0" indent="0">
              <a:buNone/>
            </a:pPr>
            <a:r>
              <a:rPr lang="id-ID" dirty="0"/>
              <a:t>Para ulama tersebut, berdalil dengan hadits Wail Bin Hujr, beliau mengatakan</a:t>
            </a:r>
            <a:r>
              <a:rPr lang="id-ID" dirty="0" smtClean="0"/>
              <a:t>:</a:t>
            </a:r>
            <a:endParaRPr lang="en-US" dirty="0" smtClean="0"/>
          </a:p>
          <a:p>
            <a:endParaRPr lang="id-ID" dirty="0"/>
          </a:p>
          <a:p>
            <a:pPr marL="0" indent="0" algn="ctr">
              <a:buNone/>
            </a:pPr>
            <a:r>
              <a:rPr lang="ar-SA" sz="4100" dirty="0"/>
              <a:t>رَأَيْتُ النَّبِىَّ صلى الله عليه وسلم إِذَا سَجَدَ وَضَعَ رُكْبَتَيْهِ قَبْلَ يَدَيْهِ وَإِذَا نَهَضَ رَفَعَ يَدَيْهِ قَبْلَ رُكْبَتَيْهِ</a:t>
            </a:r>
            <a:r>
              <a:rPr lang="ar-SA" sz="4100" dirty="0" smtClean="0"/>
              <a:t>.</a:t>
            </a:r>
            <a:endParaRPr lang="en-US" sz="4100" dirty="0" smtClean="0"/>
          </a:p>
          <a:p>
            <a:endParaRPr lang="en-US" dirty="0"/>
          </a:p>
          <a:p>
            <a:endParaRPr lang="ar-SA" dirty="0"/>
          </a:p>
          <a:p>
            <a:pPr marL="0" indent="0">
              <a:buNone/>
            </a:pPr>
            <a:r>
              <a:rPr lang="id-ID" dirty="0"/>
              <a:t>Artinya:”Saya melihat Rasulullah shallallahu alaihi wa sallam jika bersujud, meletakkan kedua lututnya sebelum kedua tangannya, dan jika bangkit; beliau mengangkat kedua tangannya sebelum kedua lututnya”.HR An-Nasa-i, Abu Dawud, Ibnu Majah, Ibnu Khuzaimah, Ibnu Hibban</a:t>
            </a:r>
          </a:p>
          <a:p>
            <a:pPr marL="0" indent="0">
              <a:buNone/>
            </a:pPr>
            <a:r>
              <a:rPr lang="id-ID" dirty="0"/>
              <a:t/>
            </a:r>
            <a:br>
              <a:rPr lang="id-ID" dirty="0"/>
            </a:br>
            <a:endParaRPr lang="id-ID" dirty="0"/>
          </a:p>
          <a:p>
            <a:endParaRPr lang="id-ID" dirty="0"/>
          </a:p>
        </p:txBody>
      </p:sp>
    </p:spTree>
    <p:extLst>
      <p:ext uri="{BB962C8B-B14F-4D97-AF65-F5344CB8AC3E}">
        <p14:creationId xmlns:p14="http://schemas.microsoft.com/office/powerpoint/2010/main" val="56813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04664"/>
            <a:ext cx="8229600" cy="6120680"/>
          </a:xfrm>
        </p:spPr>
        <p:txBody>
          <a:bodyPr>
            <a:normAutofit fontScale="77500" lnSpcReduction="20000"/>
          </a:bodyPr>
          <a:lstStyle/>
          <a:p>
            <a:pPr marL="0" indent="0">
              <a:buNone/>
            </a:pPr>
            <a:r>
              <a:rPr lang="en-US" dirty="0" smtClean="0"/>
              <a:t>		</a:t>
            </a:r>
            <a:r>
              <a:rPr lang="id-ID" dirty="0" smtClean="0"/>
              <a:t>Bentuk </a:t>
            </a:r>
            <a:r>
              <a:rPr lang="id-ID" dirty="0"/>
              <a:t>Jari-Jari Dan Telapak Tangan</a:t>
            </a:r>
            <a:br>
              <a:rPr lang="id-ID" dirty="0"/>
            </a:br>
            <a:r>
              <a:rPr lang="id-ID" dirty="0"/>
              <a:t/>
            </a:r>
            <a:br>
              <a:rPr lang="id-ID" dirty="0"/>
            </a:br>
            <a:endParaRPr lang="en-US" sz="4100" dirty="0"/>
          </a:p>
          <a:p>
            <a:pPr marL="0" indent="0" algn="r">
              <a:buNone/>
            </a:pPr>
            <a:r>
              <a:rPr lang="ar-SA" sz="4100" dirty="0" smtClean="0"/>
              <a:t>لأنظرن </a:t>
            </a:r>
            <a:r>
              <a:rPr lang="ar-SA" sz="4100" dirty="0"/>
              <a:t>الى صلاة رسول الله صلى الله عليه و سلم قال فلما افتتح الصلاة كبر ورفع يديه فرأيت إبهاميه قريبا من أذنيه</a:t>
            </a:r>
          </a:p>
          <a:p>
            <a:endParaRPr lang="en-US" dirty="0" smtClean="0"/>
          </a:p>
          <a:p>
            <a:endParaRPr lang="en-US" dirty="0"/>
          </a:p>
          <a:p>
            <a:pPr marL="0" indent="0">
              <a:buNone/>
            </a:pPr>
            <a:r>
              <a:rPr lang="ar-SA" sz="3600" dirty="0" smtClean="0"/>
              <a:t>“</a:t>
            </a:r>
            <a:r>
              <a:rPr lang="id-ID" sz="3600" i="1" dirty="0"/>
              <a:t>Sungguh aku menyaksikan Nabi Shallallahu’alaihi Wasallam shalat, ketika beliau memulai shalat beliau bertakbir lalu mengangkat kedua tangannya sampai aku melihat kedua jempolnya dekat dengan kedua telinganya</a:t>
            </a:r>
            <a:r>
              <a:rPr lang="id-ID" sz="3600" dirty="0"/>
              <a:t>” (HR. An Nasa-i 1101, dishahihkan Al Albani dalam </a:t>
            </a:r>
            <a:r>
              <a:rPr lang="id-ID" sz="3600" i="1" dirty="0"/>
              <a:t>Sunan An Nasa-i</a:t>
            </a:r>
            <a:r>
              <a:rPr lang="id-ID" sz="3600" dirty="0"/>
              <a:t>)</a:t>
            </a:r>
          </a:p>
          <a:p>
            <a:pPr marL="0" indent="0">
              <a:buNone/>
            </a:pPr>
            <a:r>
              <a:rPr lang="id-ID" dirty="0"/>
              <a:t/>
            </a:r>
            <a:br>
              <a:rPr lang="id-ID" dirty="0"/>
            </a:br>
            <a:r>
              <a:rPr lang="id-ID" dirty="0"/>
              <a:t/>
            </a:r>
            <a:br>
              <a:rPr lang="id-ID" dirty="0"/>
            </a:br>
            <a:endParaRPr lang="id-ID" dirty="0"/>
          </a:p>
          <a:p>
            <a:endParaRPr lang="id-ID" dirty="0"/>
          </a:p>
        </p:txBody>
      </p:sp>
    </p:spTree>
    <p:extLst>
      <p:ext uri="{BB962C8B-B14F-4D97-AF65-F5344CB8AC3E}">
        <p14:creationId xmlns:p14="http://schemas.microsoft.com/office/powerpoint/2010/main" val="33977626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US" dirty="0" err="1" smtClean="0"/>
              <a:t>Posisi</a:t>
            </a:r>
            <a:r>
              <a:rPr lang="en-US" dirty="0" smtClean="0"/>
              <a:t> </a:t>
            </a:r>
            <a:r>
              <a:rPr lang="en-US" dirty="0" err="1" smtClean="0"/>
              <a:t>dalam</a:t>
            </a:r>
            <a:r>
              <a:rPr lang="en-US" dirty="0" smtClean="0"/>
              <a:t> </a:t>
            </a:r>
            <a:r>
              <a:rPr lang="en-US" dirty="0" err="1" smtClean="0"/>
              <a:t>sujud</a:t>
            </a:r>
            <a:endParaRPr lang="id-ID" dirty="0"/>
          </a:p>
        </p:txBody>
      </p:sp>
      <p:sp>
        <p:nvSpPr>
          <p:cNvPr id="3" name="Content Placeholder 2"/>
          <p:cNvSpPr>
            <a:spLocks noGrp="1"/>
          </p:cNvSpPr>
          <p:nvPr>
            <p:ph idx="1"/>
          </p:nvPr>
        </p:nvSpPr>
        <p:spPr/>
        <p:txBody>
          <a:bodyPr>
            <a:normAutofit fontScale="70000" lnSpcReduction="20000"/>
          </a:bodyPr>
          <a:lstStyle/>
          <a:p>
            <a:pPr rtl="1"/>
            <a:r>
              <a:rPr lang="ar-SA" dirty="0"/>
              <a:t>أَنَّ النَّبِىَّ – صلى الله عليه وسلم – كَانَ إِذَا صَلَّى فَرَّجَ بَيْنَ يَدَيْهِ حَتَّى يَبْدُوَ بَيَاضُ إِبْطَيْهِ</a:t>
            </a:r>
          </a:p>
          <a:p>
            <a:pPr marL="0" indent="0">
              <a:buNone/>
            </a:pPr>
            <a:endParaRPr lang="en-US" dirty="0" smtClean="0"/>
          </a:p>
          <a:p>
            <a:pPr marL="0" indent="0">
              <a:buNone/>
            </a:pPr>
            <a:r>
              <a:rPr lang="ar-SA" dirty="0" smtClean="0"/>
              <a:t>“</a:t>
            </a:r>
            <a:r>
              <a:rPr lang="id-ID" i="1" dirty="0"/>
              <a:t>Nabi shallallahu ‘alaihi wa sallam ketika shalat, beliau merenggangkan lengan tangannya (ketika sujud) hingga nampak putih ketiak beliau</a:t>
            </a:r>
            <a:r>
              <a:rPr lang="id-ID" dirty="0"/>
              <a:t>.” (HR. Bukhari no. 390 dan Muslim no. 495</a:t>
            </a:r>
            <a:r>
              <a:rPr lang="id-ID" dirty="0" smtClean="0"/>
              <a:t>).</a:t>
            </a:r>
            <a:endParaRPr lang="en-US" dirty="0" smtClean="0"/>
          </a:p>
          <a:p>
            <a:pPr marL="0" indent="0">
              <a:buNone/>
            </a:pPr>
            <a:endParaRPr lang="id-ID" dirty="0"/>
          </a:p>
          <a:p>
            <a:pPr rtl="1"/>
            <a:r>
              <a:rPr lang="ar-SA" dirty="0" smtClean="0"/>
              <a:t>إِذَا </a:t>
            </a:r>
            <a:r>
              <a:rPr lang="ar-SA" dirty="0"/>
              <a:t>سَجَدْتَ فَضَعْ كَفَّيْكَ وَارْفَعْ مِرْفَقَيْكَ</a:t>
            </a:r>
          </a:p>
          <a:p>
            <a:pPr marL="0" indent="0">
              <a:buNone/>
            </a:pPr>
            <a:endParaRPr lang="en-US" dirty="0" smtClean="0"/>
          </a:p>
          <a:p>
            <a:pPr marL="0" indent="0">
              <a:buNone/>
            </a:pPr>
            <a:r>
              <a:rPr lang="ar-SA" dirty="0" smtClean="0"/>
              <a:t>“</a:t>
            </a:r>
            <a:r>
              <a:rPr lang="id-ID" i="1" dirty="0"/>
              <a:t>Jika engkau sujud, letakkanlah kedua telapak tanganmu dan angkatlah kedua sikumu</a:t>
            </a:r>
            <a:r>
              <a:rPr lang="id-ID" dirty="0"/>
              <a:t>.” (HR. Muslim no. 494).</a:t>
            </a:r>
          </a:p>
          <a:p>
            <a:pPr marL="0" indent="0">
              <a:buNone/>
            </a:pPr>
            <a:r>
              <a:rPr lang="id-ID" dirty="0"/>
              <a:t/>
            </a:r>
            <a:br>
              <a:rPr lang="id-ID" dirty="0"/>
            </a:br>
            <a:r>
              <a:rPr lang="id-ID" dirty="0"/>
              <a:t/>
            </a:r>
            <a:br>
              <a:rPr lang="id-ID" dirty="0"/>
            </a:br>
            <a:endParaRPr lang="id-ID" dirty="0"/>
          </a:p>
          <a:p>
            <a:endParaRPr lang="id-ID" dirty="0"/>
          </a:p>
        </p:txBody>
      </p:sp>
    </p:spTree>
    <p:extLst>
      <p:ext uri="{BB962C8B-B14F-4D97-AF65-F5344CB8AC3E}">
        <p14:creationId xmlns:p14="http://schemas.microsoft.com/office/powerpoint/2010/main" val="37265399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5937523"/>
          </a:xfrm>
        </p:spPr>
        <p:txBody>
          <a:bodyPr>
            <a:normAutofit fontScale="62500" lnSpcReduction="20000"/>
          </a:bodyPr>
          <a:lstStyle/>
          <a:p>
            <a:pPr algn="ctr" rtl="1"/>
            <a:r>
              <a:rPr lang="ar-SA" sz="4000" dirty="0"/>
              <a:t>وَإِذَا سَجَدَ فَرَّجَ بَيْنَ فَخِذَيْهِ غَيْرَ حَامِلٍ بَطْنَهُ عَلَى شَىْءٍ مِنْ </a:t>
            </a:r>
            <a:r>
              <a:rPr lang="ar-SA" sz="4000" dirty="0" smtClean="0"/>
              <a:t>فَخِذَيْهِ</a:t>
            </a:r>
            <a:endParaRPr lang="ar-SA" sz="4000" dirty="0"/>
          </a:p>
          <a:p>
            <a:endParaRPr lang="en-US" dirty="0" smtClean="0"/>
          </a:p>
          <a:p>
            <a:r>
              <a:rPr lang="ar-SA" dirty="0" smtClean="0"/>
              <a:t>“</a:t>
            </a:r>
            <a:r>
              <a:rPr lang="id-ID" dirty="0"/>
              <a:t>Ketika sujud, ia merenggangkan kedua pahanya dan menjauhkan perut dari pahanya.” (HR. Abu Daud, no. 735.</a:t>
            </a:r>
          </a:p>
          <a:p>
            <a:endParaRPr lang="en-US" smtClean="0"/>
          </a:p>
          <a:p>
            <a:r>
              <a:rPr lang="id-ID" smtClean="0"/>
              <a:t>Aisyah </a:t>
            </a:r>
            <a:r>
              <a:rPr lang="id-ID" i="1" dirty="0"/>
              <a:t>radhiyallahu ‘anha</a:t>
            </a:r>
            <a:r>
              <a:rPr lang="id-ID" dirty="0"/>
              <a:t>, ia berkata</a:t>
            </a:r>
            <a:r>
              <a:rPr lang="id-ID" dirty="0" smtClean="0"/>
              <a:t>,</a:t>
            </a:r>
            <a:endParaRPr lang="en-US" dirty="0" smtClean="0"/>
          </a:p>
          <a:p>
            <a:endParaRPr lang="id-ID" dirty="0"/>
          </a:p>
          <a:p>
            <a:pPr algn="ctr" rtl="1"/>
            <a:r>
              <a:rPr lang="ar-SA" sz="4000" dirty="0"/>
              <a:t>فَقَدْتُ رَسُولَ اللهِ صَلَّى اللَّهُ عَلَيْهِ وَسَلَّمَ وَكَانَ مَعِي عَلَى فِرَاشِي ، فَوَجَدْتُهُ سَاجِداً ، رَاصّاً عَقِبَيْهِ ، مُسْتَقْبِلاً بِأَطْرَافِ أَصَابِعِهِ القِبْلَةِ ، فَسَمِعْتُهُ يَقُولُ </a:t>
            </a:r>
            <a:r>
              <a:rPr lang="ar-SA" dirty="0"/>
              <a:t>:</a:t>
            </a:r>
          </a:p>
          <a:p>
            <a:pPr marL="0" indent="0">
              <a:buNone/>
            </a:pPr>
            <a:endParaRPr lang="en-US" dirty="0" smtClean="0"/>
          </a:p>
          <a:p>
            <a:pPr marL="0" indent="0">
              <a:buNone/>
            </a:pPr>
            <a:r>
              <a:rPr lang="ar-SA" dirty="0" smtClean="0"/>
              <a:t>“</a:t>
            </a:r>
            <a:r>
              <a:rPr lang="id-ID" dirty="0"/>
              <a:t>Aku mencari-cari Rasulullah </a:t>
            </a:r>
            <a:r>
              <a:rPr lang="id-ID" i="1" dirty="0"/>
              <a:t>shallallahu ‘alaihi wa sallam</a:t>
            </a:r>
            <a:r>
              <a:rPr lang="id-ID" dirty="0"/>
              <a:t>, sebelumnya beliau bersamaku di ranjangku, ternyata aku dapati beliau dalam keadaan bersujud dengan menempelkan kedua tumitnya sementara ujung jari jemari kakinya dihadapkan ke arah kiblat</a:t>
            </a:r>
          </a:p>
          <a:p>
            <a:pPr marL="0" indent="0">
              <a:buNone/>
            </a:pPr>
            <a:r>
              <a:rPr lang="id-ID" dirty="0"/>
              <a:t/>
            </a:r>
            <a:br>
              <a:rPr lang="id-ID" dirty="0"/>
            </a:br>
            <a:r>
              <a:rPr lang="id-ID" dirty="0"/>
              <a:t/>
            </a:r>
            <a:br>
              <a:rPr lang="id-ID" dirty="0"/>
            </a:br>
            <a:endParaRPr lang="id-ID" dirty="0"/>
          </a:p>
          <a:p>
            <a:pPr marL="0" indent="0">
              <a:buNone/>
            </a:pPr>
            <a:r>
              <a:rPr lang="id-ID" dirty="0"/>
              <a:t/>
            </a:r>
            <a:br>
              <a:rPr lang="id-ID" dirty="0"/>
            </a:br>
            <a:r>
              <a:rPr lang="id-ID" dirty="0"/>
              <a:t/>
            </a:r>
            <a:br>
              <a:rPr lang="id-ID" dirty="0"/>
            </a:br>
            <a:endParaRPr lang="id-ID" dirty="0"/>
          </a:p>
        </p:txBody>
      </p:sp>
    </p:spTree>
    <p:extLst>
      <p:ext uri="{BB962C8B-B14F-4D97-AF65-F5344CB8AC3E}">
        <p14:creationId xmlns:p14="http://schemas.microsoft.com/office/powerpoint/2010/main" val="20672511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04664"/>
          </a:xfrm>
        </p:spPr>
        <p:txBody>
          <a:bodyPr>
            <a:normAutofit fontScale="90000"/>
          </a:bodyPr>
          <a:lstStyle/>
          <a:p>
            <a:r>
              <a:rPr lang="en-US" sz="2800" dirty="0" smtClean="0"/>
              <a:t>DUDUK IFTIROSY DAN </a:t>
            </a:r>
            <a:r>
              <a:rPr lang="id-ID" sz="2800" dirty="0" smtClean="0"/>
              <a:t>DUDUK TAWARRUK</a:t>
            </a:r>
            <a:endParaRPr lang="id-ID" sz="2800" dirty="0"/>
          </a:p>
        </p:txBody>
      </p:sp>
      <p:sp>
        <p:nvSpPr>
          <p:cNvPr id="3" name="Content Placeholder 2"/>
          <p:cNvSpPr>
            <a:spLocks noGrp="1"/>
          </p:cNvSpPr>
          <p:nvPr>
            <p:ph idx="1"/>
          </p:nvPr>
        </p:nvSpPr>
        <p:spPr>
          <a:xfrm>
            <a:off x="457200" y="476672"/>
            <a:ext cx="8229600" cy="6192688"/>
          </a:xfrm>
        </p:spPr>
        <p:txBody>
          <a:bodyPr>
            <a:normAutofit fontScale="47500" lnSpcReduction="20000"/>
          </a:bodyPr>
          <a:lstStyle/>
          <a:p>
            <a:pPr algn="ctr"/>
            <a:r>
              <a:rPr lang="id-ID" dirty="0"/>
              <a:t>Abu Humaid As-Sa’idi berkata,</a:t>
            </a:r>
            <a:endParaRPr lang="id-ID" sz="5900" dirty="0"/>
          </a:p>
          <a:p>
            <a:pPr algn="ctr"/>
            <a:r>
              <a:rPr lang="ar-SA" sz="5900" dirty="0"/>
              <a:t>أَنَا كُنْتُ أَحْفَظَكُمْ لِصَلاَةِ رَسُولِ اللَّهِ – صلى الله عليه وسلم – رَأَيْتُهُ إِذَا كَبَّرَ جَعَلَ يَدَيْهِ حِذَاءَ مَنْكِبَيْهِ ، وَإِذَا رَكَعَ أَمْكَنَ يَدَيْهِ مِنْ رُكْبَتَيْهِ ، ثُمَّ هَصَرَ ظَهْرَهُ ، فَإِذَا رَفَعَ رَأْسَهُ اسْتَوَى حَتَّى يَعُودَ كُلُّ فَقَارٍ مَكَانَهُ ، فَإِذَا سَجَدَ وَضَعَ يَدَيْهِ غَيْرَ مُفْتَرِشٍ وَلاَ قَابِضِهِمَا ، وَاسْتَقْبَلَ بِأَطْرَافِ أَصَابِعِ رِجْلَيْهِ الْقِبْلَةَ ، فَإِذَا جَلَسَ فِى الرَّكْعَتَيْنِ جَلَسَ عَلَى رِجْلِهِ الْيُسْرَى وَنَصَبَ الْيُمْنَى ، وَإِذَا جَلَسَ فِى الرَّكْعَةِ الآخِرَةِ قَدَّمَ رِجْلَهُ الْيُسْرَى وَنَصَبَ الأُخْرَى وَقَعَدَ عَلَى مَقْعَدَتِهِ .</a:t>
            </a:r>
          </a:p>
          <a:p>
            <a:endParaRPr lang="en-US" sz="3800" i="1" dirty="0"/>
          </a:p>
          <a:p>
            <a:r>
              <a:rPr lang="id-ID" sz="3800" i="1" dirty="0" smtClean="0"/>
              <a:t>“</a:t>
            </a:r>
            <a:r>
              <a:rPr lang="id-ID" sz="3800" i="1" dirty="0"/>
              <a:t>Aku adalah orang yang paling menghafal di antara kalian tentang shalat Rasulullah shallallahu ‘alaihi wa sallam. Aku melihatnya tatkala bertakbir, beliau menjadikan kedua tangannya sejajar dengan kedua pundaknya. Jika ruku’, beliau menetapkan kedua tangannya pada kedua lututnya, lalu meluruskan punggungnya. Jika mengangkat kepalanya, beliau berdiri tegak hingga kembali setiap dari tulang belakangnya ke tempatnya. Jika sujud, beliau meletakkan kedua tangannya tanpa menidurkan kedua lengannya dan tidak pula melekatkannya (pada lambungnya) dan menghadapkan jari-jari kakinya ke arah kiblat. Jika beliau duduk pada raka’at kedua, maka beliau duduk di atas kaki kirinya dan menegakkan kaki kanan (duduk iftirasy). Jika duduk pada raka’at terakhir, beliau mengedepankan kaki kirinya dan menegakkan kaki yang lain (kaki kanan), dan duduk di atas lantai – bukan di atas kaki kiri- (duduk tawarruk).”</a:t>
            </a:r>
            <a:endParaRPr lang="id-ID" sz="3800" dirty="0"/>
          </a:p>
          <a:p>
            <a:endParaRPr lang="id-ID" dirty="0"/>
          </a:p>
        </p:txBody>
      </p:sp>
    </p:spTree>
    <p:extLst>
      <p:ext uri="{BB962C8B-B14F-4D97-AF65-F5344CB8AC3E}">
        <p14:creationId xmlns:p14="http://schemas.microsoft.com/office/powerpoint/2010/main" val="28365212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POSISI </a:t>
            </a:r>
            <a:r>
              <a:rPr lang="en-US" dirty="0"/>
              <a:t>DUDUK IFTIROSY DAN </a:t>
            </a:r>
            <a:r>
              <a:rPr lang="id-ID" dirty="0"/>
              <a:t>DUDUK TAWARRUK</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1412776"/>
            <a:ext cx="4104456" cy="2356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4221089"/>
            <a:ext cx="4176464" cy="207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64106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009531"/>
          </a:xfrm>
        </p:spPr>
        <p:txBody>
          <a:bodyPr>
            <a:normAutofit fontScale="55000" lnSpcReduction="20000"/>
          </a:bodyPr>
          <a:lstStyle/>
          <a:p>
            <a:r>
              <a:rPr lang="id-ID" b="1" dirty="0"/>
              <a:t>Bacaan Tasyahud </a:t>
            </a:r>
            <a:r>
              <a:rPr lang="id-ID" b="1" dirty="0" smtClean="0"/>
              <a:t>Awal</a:t>
            </a:r>
            <a:endParaRPr lang="en-US" b="1" dirty="0" smtClean="0"/>
          </a:p>
          <a:p>
            <a:endParaRPr lang="id-ID" b="1" dirty="0"/>
          </a:p>
          <a:p>
            <a:pPr marL="0" indent="0">
              <a:buNone/>
            </a:pPr>
            <a:r>
              <a:rPr lang="id-ID" dirty="0"/>
              <a:t>Pertama, bacaan tasyahud Ibnu ‘Abbas</a:t>
            </a:r>
            <a:r>
              <a:rPr lang="id-ID" dirty="0" smtClean="0"/>
              <a:t>.</a:t>
            </a:r>
            <a:endParaRPr lang="en-US" dirty="0" smtClean="0"/>
          </a:p>
          <a:p>
            <a:pPr algn="r"/>
            <a:endParaRPr lang="id-ID" sz="3800" dirty="0"/>
          </a:p>
          <a:p>
            <a:pPr algn="r" rtl="1"/>
            <a:r>
              <a:rPr lang="ar-SA" sz="3800" dirty="0"/>
              <a:t>التَّحِيَّاتُ الْمُبَارَكَاتُ الصَّلَوَاتُ الطَّيِّبَاتُ لِلَّهِ السَّلاَمُ عَلَيْكَ أَيُّهَا النَّبِىُّ وَرَحْمَةُ اللَّهِ وَبَرَكَاتُهُ السَّلاَمُ عَلَيْنَا وَعَلَى عِبَادِ اللَّهِ الصَّالِحِينَ أَشْهَدُ أَنْ لاَ إِلَهَ إِلاَّ اللَّهُ وَأَشْهَدُ أَنَّ مُحَمَّدًا رَسُولُ اللَّهِ</a:t>
            </a:r>
          </a:p>
          <a:p>
            <a:pPr marL="0" indent="0">
              <a:buNone/>
            </a:pPr>
            <a:r>
              <a:rPr lang="fi-FI" dirty="0"/>
              <a:t>(HR. Muslim no. 403</a:t>
            </a:r>
            <a:r>
              <a:rPr lang="fi-FI" dirty="0" smtClean="0"/>
              <a:t>).</a:t>
            </a:r>
          </a:p>
          <a:p>
            <a:pPr marL="0" indent="0">
              <a:buNone/>
            </a:pPr>
            <a:endParaRPr lang="fi-FI" dirty="0"/>
          </a:p>
          <a:p>
            <a:pPr marL="0" indent="0">
              <a:buNone/>
            </a:pPr>
            <a:endParaRPr lang="fi-FI" dirty="0"/>
          </a:p>
          <a:p>
            <a:pPr marL="0" indent="0">
              <a:buNone/>
            </a:pPr>
            <a:r>
              <a:rPr lang="id-ID" dirty="0"/>
              <a:t>Kedua, bacaan tasyahud Ibnu </a:t>
            </a:r>
            <a:r>
              <a:rPr lang="id-ID" dirty="0" smtClean="0"/>
              <a:t>Mas’ud</a:t>
            </a:r>
            <a:endParaRPr lang="en-US" dirty="0" smtClean="0"/>
          </a:p>
          <a:p>
            <a:pPr algn="r"/>
            <a:r>
              <a:rPr lang="id-ID" sz="4400" dirty="0" smtClean="0"/>
              <a:t>.</a:t>
            </a:r>
            <a:endParaRPr lang="id-ID" sz="4400" dirty="0"/>
          </a:p>
          <a:p>
            <a:pPr algn="r" rtl="1"/>
            <a:r>
              <a:rPr lang="ar-SA" sz="4400" dirty="0"/>
              <a:t>التَّحِيَّاتُ لِلَّهِ وَالصَّلَوَاتُ وَالطَّيِّبَاتُ ، السَّلاَمُ عَلَيْكَ أَيُّهَا النَّبِىُّ وَرَحْمَةُ اللَّهِ وَبَرَكَاتُهُ ، السَّلاَمُ عَلَيْنَا وَعَلَى عِبَادِ اللَّهِ الصَّالِحِينَ ، أَشْهَدُ أَنْ لاَ إِلَهَ إِلاَّ اللَّهُ وَأَشْهَدُ أَنَّ مُحَمَّدًا عَبْدُهُ وَرَسُولُهُ</a:t>
            </a:r>
          </a:p>
          <a:p>
            <a:pPr marL="0" indent="0">
              <a:buNone/>
            </a:pPr>
            <a:r>
              <a:rPr lang="id-ID" dirty="0" smtClean="0"/>
              <a:t>(</a:t>
            </a:r>
            <a:r>
              <a:rPr lang="id-ID" dirty="0"/>
              <a:t>HR. Bukhari no. 6265).</a:t>
            </a:r>
            <a:br>
              <a:rPr lang="id-ID" dirty="0"/>
            </a:br>
            <a:r>
              <a:rPr lang="id-ID" dirty="0"/>
              <a:t/>
            </a:r>
            <a:br>
              <a:rPr lang="id-ID" dirty="0"/>
            </a:br>
            <a:endParaRPr lang="id-ID" dirty="0"/>
          </a:p>
          <a:p>
            <a:endParaRPr lang="id-ID" dirty="0"/>
          </a:p>
          <a:p>
            <a:pPr marL="0" indent="0">
              <a:buNone/>
            </a:pPr>
            <a:r>
              <a:rPr lang="ar-SA" dirty="0"/>
              <a:t/>
            </a:r>
            <a:br>
              <a:rPr lang="ar-SA" dirty="0"/>
            </a:br>
            <a:r>
              <a:rPr lang="ar-SA" dirty="0"/>
              <a:t/>
            </a:r>
            <a:br>
              <a:rPr lang="ar-SA" dirty="0"/>
            </a:br>
            <a:endParaRPr lang="id-ID" dirty="0"/>
          </a:p>
          <a:p>
            <a:endParaRPr lang="id-ID" dirty="0"/>
          </a:p>
        </p:txBody>
      </p:sp>
    </p:spTree>
    <p:extLst>
      <p:ext uri="{BB962C8B-B14F-4D97-AF65-F5344CB8AC3E}">
        <p14:creationId xmlns:p14="http://schemas.microsoft.com/office/powerpoint/2010/main" val="42606887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009531"/>
          </a:xfrm>
        </p:spPr>
        <p:txBody>
          <a:bodyPr>
            <a:normAutofit fontScale="55000" lnSpcReduction="20000"/>
          </a:bodyPr>
          <a:lstStyle/>
          <a:p>
            <a:pPr marL="0" indent="0">
              <a:buNone/>
            </a:pPr>
            <a:endParaRPr lang="en-US" dirty="0" smtClean="0"/>
          </a:p>
          <a:p>
            <a:pPr marL="0" indent="0">
              <a:buNone/>
            </a:pPr>
            <a:r>
              <a:rPr lang="id-ID" dirty="0" smtClean="0"/>
              <a:t>Bacaan </a:t>
            </a:r>
            <a:r>
              <a:rPr lang="id-ID" dirty="0"/>
              <a:t>shalawat yang bisa dibaca setelah membaca salah satu dari tasyahud awal di atas</a:t>
            </a:r>
            <a:r>
              <a:rPr lang="id-ID" dirty="0" smtClean="0"/>
              <a:t>,</a:t>
            </a:r>
            <a:endParaRPr lang="en-US" sz="4500" dirty="0" smtClean="0"/>
          </a:p>
          <a:p>
            <a:pPr marL="0" indent="0" algn="r">
              <a:buNone/>
            </a:pPr>
            <a:endParaRPr lang="id-ID" sz="4500" dirty="0"/>
          </a:p>
          <a:p>
            <a:pPr algn="r" rtl="1"/>
            <a:r>
              <a:rPr lang="ar-SA" sz="4500" dirty="0"/>
              <a:t>اللَّهُمَّ صَلِّ عَلَى مُحَمَّدٍ ، وَعَلَى آلِ مُحَمَّدٍ ، كَمَا صَلَّيْتَ عَلَى إِبْرَاهِيمَ وَعَلَى آلِ إِبْرَاهِيمَ ، إِنَّكَ حَمِيدٌ مَجِيدٌ ، اللَّهُمَّ بَارِكْ عَلَى مُحَمَّدٍ ، وَعَلَى آلِ مُحَمَّدٍ ، كَمَا بَارَكْتَ عَلَى إِبْرَاهِيمَ ، وَعَلَى آلِ إِبْرَاهِيمَ ، إِنَّكَ حَمِيدٌ مَجِيدٌ</a:t>
            </a:r>
          </a:p>
          <a:p>
            <a:r>
              <a:rPr lang="id-ID" dirty="0"/>
              <a:t>(HR. Bukhari no. 4797 dan Muslim no. 406, dari Ka’ab bin ‘Ujroh).</a:t>
            </a:r>
            <a:br>
              <a:rPr lang="id-ID" dirty="0"/>
            </a:br>
            <a:r>
              <a:rPr lang="id-ID" dirty="0"/>
              <a:t/>
            </a:r>
            <a:br>
              <a:rPr lang="id-ID" dirty="0"/>
            </a:br>
            <a:r>
              <a:rPr lang="id-ID" dirty="0"/>
              <a:t>Minimal bacaan shalawat adalah</a:t>
            </a:r>
            <a:r>
              <a:rPr lang="id-ID" dirty="0" smtClean="0"/>
              <a:t>,</a:t>
            </a:r>
            <a:endParaRPr lang="en-US" dirty="0" smtClean="0"/>
          </a:p>
          <a:p>
            <a:pPr algn="r"/>
            <a:endParaRPr lang="id-ID" sz="4500" dirty="0"/>
          </a:p>
          <a:p>
            <a:pPr algn="r" rtl="1"/>
            <a:r>
              <a:rPr lang="ar-SA" sz="4500" dirty="0"/>
              <a:t>اللّهُمَّ صَلِّ عَلَ مُحَمَّدٍ</a:t>
            </a:r>
          </a:p>
          <a:p>
            <a:endParaRPr lang="en-US" dirty="0" smtClean="0"/>
          </a:p>
          <a:p>
            <a:r>
              <a:rPr lang="ar-SA" dirty="0" smtClean="0"/>
              <a:t>“</a:t>
            </a:r>
            <a:r>
              <a:rPr lang="id-ID" dirty="0"/>
              <a:t>Allahumma sholli ‘ala Muhammad (artinya: Ya Allah, semoga shalawat tercurah pada Muhammad)”. (Roudhotuth Tholibin, 1: 187).</a:t>
            </a:r>
          </a:p>
          <a:p>
            <a:r>
              <a:rPr lang="id-ID" dirty="0"/>
              <a:t/>
            </a:r>
            <a:br>
              <a:rPr lang="id-ID" dirty="0"/>
            </a:br>
            <a:r>
              <a:rPr lang="id-ID" dirty="0"/>
              <a:t/>
            </a:r>
            <a:br>
              <a:rPr lang="id-ID" dirty="0"/>
            </a:br>
            <a:endParaRPr lang="id-ID" dirty="0"/>
          </a:p>
          <a:p>
            <a:pPr marL="0" indent="0" algn="r">
              <a:buNone/>
            </a:pPr>
            <a:endParaRPr lang="id-ID" dirty="0"/>
          </a:p>
          <a:p>
            <a:pPr marL="0" indent="0" algn="r">
              <a:buNone/>
            </a:pPr>
            <a:r>
              <a:rPr lang="ar-SA" dirty="0"/>
              <a:t/>
            </a:r>
            <a:br>
              <a:rPr lang="ar-SA" dirty="0"/>
            </a:br>
            <a:endParaRPr lang="id-ID" dirty="0"/>
          </a:p>
        </p:txBody>
      </p:sp>
    </p:spTree>
    <p:extLst>
      <p:ext uri="{BB962C8B-B14F-4D97-AF65-F5344CB8AC3E}">
        <p14:creationId xmlns:p14="http://schemas.microsoft.com/office/powerpoint/2010/main" val="11468489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741368"/>
          </a:xfrm>
        </p:spPr>
        <p:txBody>
          <a:bodyPr/>
          <a:lstStyle/>
          <a:p>
            <a:r>
              <a:rPr lang="en-US" dirty="0" smtClean="0"/>
              <a:t>BACAAN TASYAHUD AKHIR</a:t>
            </a:r>
          </a:p>
          <a:p>
            <a:pPr algn="ctr"/>
            <a:r>
              <a:rPr lang="ar-SA" dirty="0"/>
              <a:t>التَّحِيَّاتُ الْمُبَارَكَاتُ الصَّلَوَاتُ الطَّيِّبَاتُ لِلَّهِ السَّلاَمُ عَلَيْكَ أَيُّهَا النَّبِىُّ وَرَحْمَةُ اللَّهِ وَبَرَكَاتُهُ السَّلاَمُ عَلَيْنَا وَعَلَى عِبَادِ اللَّهِ الصَّالِحِينَ  أَشْهَدُ أَنْ لاَ إِلَهَ إِلاَّ اللَّهُ وَأَشْهَدُ أَنَّ مُحَمَّدًا عَبْدُهُ وَرَسُولُهُ اللَّهُمَّ صَلِّ عَلَى مُحَمَّدٍ ، وَعَلَى آلِ مُحَمَّدٍ ، كَمَا صَلَّيْتَ عَلَى إِبْرَاهِيمَ وَعَلَى آلِ إِبْرَاهِيمَ ، وبَارِكْ عَلَى مُحَمَّدٍ ، وَعَلَى آلِ مُحَمَّدٍ ، كَمَا بَارَكْتَ عَلَى إِبْرَاهِيمَ ، وَعَلَى آلِ إِبْرَاهِيمَ ، إِنَّكَ حَمِيدٌ مَجِيدٌ  الَّلهُمَّ إِنِّي أَعُوذُ بِكَ مِنْ عَذَابِ جَهَنَّمَ، وَمِنْ عَذَابِ الْقَبْرِ، وَمِنْ فِتْنَةِ الْمَحْيَا وَالْمَمَاتِ، وَمِنْ شَرِّ فِتْنَةِ الْمَسِيحِ الدَّجَّالِ اللهُمَّ اغْفِرْ لِي مَا قَدَّمْتُ وَمَا أَخَّرْتُ، وَمَا أَسْرَرْتُ وَمَا أَعْلَنْتُ، وَمَا أَسْرَفْتُ، وَمَا أَنْتَ أَعْلَمُ بِهِ مِنِّي، أَنْتَ الْمُقَدِّمُ وَأَنْتَ الْمُؤَخِّرُ، لَا إِلَهَ إِلَّا أَنْتَ</a:t>
            </a:r>
            <a:endParaRPr lang="id-ID" dirty="0"/>
          </a:p>
        </p:txBody>
      </p:sp>
    </p:spTree>
    <p:extLst>
      <p:ext uri="{BB962C8B-B14F-4D97-AF65-F5344CB8AC3E}">
        <p14:creationId xmlns:p14="http://schemas.microsoft.com/office/powerpoint/2010/main" val="3544360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85000" lnSpcReduction="10000"/>
          </a:bodyPr>
          <a:lstStyle/>
          <a:p>
            <a:pPr marL="0" indent="0" algn="ctr">
              <a:buNone/>
            </a:pPr>
            <a:r>
              <a:rPr lang="id-ID" dirty="0" smtClean="0"/>
              <a:t>Ukuran </a:t>
            </a:r>
            <a:r>
              <a:rPr lang="id-ID" dirty="0"/>
              <a:t>Tinggi</a:t>
            </a:r>
            <a:br>
              <a:rPr lang="id-ID" dirty="0"/>
            </a:br>
            <a:r>
              <a:rPr lang="id-ID" dirty="0"/>
              <a:t/>
            </a:r>
            <a:br>
              <a:rPr lang="id-ID" dirty="0"/>
            </a:br>
            <a:r>
              <a:rPr lang="ar-SA" sz="4700" dirty="0"/>
              <a:t>كان رسولُ اللهِ صلَّى اللهُ عليهِ وسلمَ إذا قام إلى الصلاةِ يرفعُ يديه حتى إذا كانتا حذوَ </a:t>
            </a:r>
            <a:r>
              <a:rPr lang="ar-SA" sz="4700" dirty="0" smtClean="0"/>
              <a:t>مِنكَبيه</a:t>
            </a:r>
            <a:endParaRPr lang="en-US" sz="4700" dirty="0" smtClean="0"/>
          </a:p>
          <a:p>
            <a:endParaRPr lang="en-US" dirty="0"/>
          </a:p>
          <a:p>
            <a:endParaRPr lang="en-US" dirty="0" smtClean="0"/>
          </a:p>
          <a:p>
            <a:pPr marL="0" indent="0">
              <a:buNone/>
            </a:pPr>
            <a:r>
              <a:rPr lang="ar-SA" dirty="0" smtClean="0"/>
              <a:t>“</a:t>
            </a:r>
            <a:r>
              <a:rPr lang="id-ID" i="1" dirty="0"/>
              <a:t>Biasanya Rasulullah Shallallahu’alaihi Wasallam ketika shalat beliau mengangkat kedua tangannya sampai setinggi pundaknya</a:t>
            </a:r>
            <a:r>
              <a:rPr lang="id-ID" dirty="0"/>
              <a:t>” (HR. Ahmad 9/28, Ahmad Syakir mengatakan: “sanad hadits ini shahih”)</a:t>
            </a:r>
          </a:p>
          <a:p>
            <a:pPr marL="0" indent="0">
              <a:buNone/>
            </a:pPr>
            <a:r>
              <a:rPr lang="id-ID" dirty="0"/>
              <a:t/>
            </a:r>
            <a:br>
              <a:rPr lang="id-ID" dirty="0"/>
            </a:br>
            <a:r>
              <a:rPr lang="id-ID" dirty="0"/>
              <a:t/>
            </a:r>
            <a:br>
              <a:rPr lang="id-ID" dirty="0"/>
            </a:br>
            <a:endParaRPr lang="id-ID" dirty="0"/>
          </a:p>
          <a:p>
            <a:pPr marL="0" indent="0">
              <a:buNone/>
            </a:pPr>
            <a:endParaRPr lang="id-ID" dirty="0"/>
          </a:p>
          <a:p>
            <a:endParaRPr lang="id-ID" dirty="0"/>
          </a:p>
        </p:txBody>
      </p:sp>
    </p:spTree>
    <p:extLst>
      <p:ext uri="{BB962C8B-B14F-4D97-AF65-F5344CB8AC3E}">
        <p14:creationId xmlns:p14="http://schemas.microsoft.com/office/powerpoint/2010/main" val="3115742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92500" lnSpcReduction="10000"/>
          </a:bodyPr>
          <a:lstStyle/>
          <a:p>
            <a:pPr marL="0" indent="0" algn="ctr">
              <a:buNone/>
            </a:pPr>
            <a:r>
              <a:rPr lang="ar-SA" sz="4300" dirty="0"/>
              <a:t>كانَ رسولُ اللهِ صلَّى اللهُ عليه وسلَّم إذا افتتحَ الصلاةَ رفع َيدَيهِ حتى تكوناَ حَذْوَ </a:t>
            </a:r>
            <a:r>
              <a:rPr lang="ar-SA" sz="4300" dirty="0" smtClean="0"/>
              <a:t>أُذُنَيهِ</a:t>
            </a:r>
            <a:endParaRPr lang="en-US" sz="4300" dirty="0" smtClean="0"/>
          </a:p>
          <a:p>
            <a:endParaRPr lang="en-US" dirty="0"/>
          </a:p>
          <a:p>
            <a:endParaRPr lang="en-US" dirty="0" smtClean="0"/>
          </a:p>
          <a:p>
            <a:pPr marL="0" indent="0">
              <a:buNone/>
            </a:pPr>
            <a:r>
              <a:rPr lang="ar-SA" dirty="0" smtClean="0"/>
              <a:t>“</a:t>
            </a:r>
            <a:r>
              <a:rPr lang="id-ID" i="1" dirty="0"/>
              <a:t>Biasanya Rasulullah Shallallahu’alaihi Wasallam ketika memulai shalat beliau mengangkat kedua tangannya sampai setinggi kedua telinganya</a:t>
            </a:r>
            <a:r>
              <a:rPr lang="id-ID" dirty="0"/>
              <a:t>” (HR. Al Baihaqi 2/26)</a:t>
            </a:r>
          </a:p>
          <a:p>
            <a:pPr marL="0" indent="0">
              <a:buNone/>
            </a:pPr>
            <a:r>
              <a:rPr lang="id-ID" dirty="0"/>
              <a:t/>
            </a:r>
            <a:br>
              <a:rPr lang="id-ID" dirty="0"/>
            </a:br>
            <a:r>
              <a:rPr lang="id-ID" dirty="0"/>
              <a:t/>
            </a:r>
            <a:br>
              <a:rPr lang="id-ID" dirty="0"/>
            </a:br>
            <a:endParaRPr lang="id-ID" dirty="0"/>
          </a:p>
          <a:p>
            <a:endParaRPr lang="id-ID" dirty="0"/>
          </a:p>
        </p:txBody>
      </p:sp>
    </p:spTree>
    <p:extLst>
      <p:ext uri="{BB962C8B-B14F-4D97-AF65-F5344CB8AC3E}">
        <p14:creationId xmlns:p14="http://schemas.microsoft.com/office/powerpoint/2010/main" val="493884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5937523"/>
          </a:xfrm>
        </p:spPr>
        <p:txBody>
          <a:bodyPr>
            <a:normAutofit fontScale="55000" lnSpcReduction="20000"/>
          </a:bodyPr>
          <a:lstStyle/>
          <a:p>
            <a:pPr marL="0" indent="0">
              <a:buNone/>
            </a:pPr>
            <a:r>
              <a:rPr lang="id-ID" dirty="0"/>
              <a:t>Takbir Dulu Atau Angkat Tangan </a:t>
            </a:r>
            <a:r>
              <a:rPr lang="id-ID" dirty="0" smtClean="0"/>
              <a:t>Dulu</a:t>
            </a:r>
            <a:endParaRPr lang="en-US" dirty="0" smtClean="0"/>
          </a:p>
          <a:p>
            <a:pPr marL="0" indent="0" algn="r">
              <a:buNone/>
            </a:pPr>
            <a:r>
              <a:rPr lang="id-ID" dirty="0" smtClean="0"/>
              <a:t/>
            </a:r>
            <a:br>
              <a:rPr lang="id-ID" dirty="0" smtClean="0"/>
            </a:br>
            <a:r>
              <a:rPr lang="id-ID" dirty="0" smtClean="0"/>
              <a:t/>
            </a:r>
            <a:br>
              <a:rPr lang="id-ID" dirty="0" smtClean="0"/>
            </a:br>
            <a:r>
              <a:rPr lang="ar-SA" sz="7300" dirty="0" smtClean="0"/>
              <a:t>كان رسول الله صَلَّى اللَّهُ عَلَيْهِ وَسَلَّمَ إذا قام إلى الصلاة؛ يرفع </a:t>
            </a:r>
            <a:r>
              <a:rPr lang="en-US" sz="7300" dirty="0" smtClean="0"/>
              <a:t>   </a:t>
            </a:r>
            <a:r>
              <a:rPr lang="ar-SA" sz="7300" dirty="0" smtClean="0"/>
              <a:t>يديه حتى يحاذي بهما منكبيه، ثم</a:t>
            </a:r>
          </a:p>
          <a:p>
            <a:pPr marL="0" indent="0" algn="r">
              <a:buNone/>
            </a:pPr>
            <a:r>
              <a:rPr lang="ar-SA" sz="7300" dirty="0" smtClean="0"/>
              <a:t>يكبر</a:t>
            </a:r>
            <a:endParaRPr lang="ar-SA" sz="7300" dirty="0"/>
          </a:p>
          <a:p>
            <a:pPr marL="0" indent="0">
              <a:buNone/>
            </a:pPr>
            <a:r>
              <a:rPr lang="ar-SA" dirty="0" smtClean="0"/>
              <a:t/>
            </a:r>
            <a:br>
              <a:rPr lang="ar-SA" dirty="0" smtClean="0"/>
            </a:br>
            <a:r>
              <a:rPr lang="ar-SA" dirty="0" smtClean="0"/>
              <a:t/>
            </a:r>
            <a:br>
              <a:rPr lang="ar-SA" dirty="0" smtClean="0"/>
            </a:br>
            <a:endParaRPr lang="id-ID" dirty="0" smtClean="0"/>
          </a:p>
          <a:p>
            <a:pPr marL="0" indent="0" algn="r">
              <a:buNone/>
            </a:pPr>
            <a:endParaRPr lang="en-US" dirty="0" smtClean="0"/>
          </a:p>
          <a:p>
            <a:pPr marL="0" indent="0">
              <a:buNone/>
            </a:pPr>
            <a:endParaRPr lang="en-US" dirty="0"/>
          </a:p>
          <a:p>
            <a:pPr marL="0" indent="0">
              <a:buNone/>
            </a:pPr>
            <a:r>
              <a:rPr lang="ar-SA" dirty="0" smtClean="0"/>
              <a:t>“</a:t>
            </a:r>
            <a:r>
              <a:rPr lang="id-ID" i="1" dirty="0"/>
              <a:t>Pernah Rasulullah</a:t>
            </a:r>
            <a:r>
              <a:rPr lang="id-ID" dirty="0"/>
              <a:t> </a:t>
            </a:r>
            <a:r>
              <a:rPr lang="id-ID" i="1" dirty="0"/>
              <a:t>Shallallahu’alaihi Wasallam ketika shalat beliau mengangkat kedua tangannya sampai keduanya setinggi pundak, lalu bertakbir</a:t>
            </a:r>
            <a:r>
              <a:rPr lang="id-ID" dirty="0"/>
              <a:t>” (HR. Abu Daud 729 dishahihkan Al Albani dalam </a:t>
            </a:r>
            <a:r>
              <a:rPr lang="id-ID" i="1" dirty="0"/>
              <a:t>Shahih Abi Daud</a:t>
            </a:r>
            <a:r>
              <a:rPr lang="id-ID" dirty="0"/>
              <a:t>)</a:t>
            </a:r>
          </a:p>
          <a:p>
            <a:pPr marL="0" indent="0">
              <a:buNone/>
            </a:pPr>
            <a:r>
              <a:rPr lang="id-ID" dirty="0"/>
              <a:t/>
            </a:r>
            <a:br>
              <a:rPr lang="id-ID" dirty="0"/>
            </a:br>
            <a:r>
              <a:rPr lang="id-ID" dirty="0"/>
              <a:t/>
            </a:r>
            <a:br>
              <a:rPr lang="id-ID" dirty="0"/>
            </a:br>
            <a:endParaRPr lang="id-ID" dirty="0"/>
          </a:p>
          <a:p>
            <a:pPr marL="0" indent="0">
              <a:buNone/>
            </a:pPr>
            <a:r>
              <a:rPr lang="id-ID" dirty="0"/>
              <a:t/>
            </a:r>
            <a:br>
              <a:rPr lang="id-ID" dirty="0"/>
            </a:br>
            <a:endParaRPr lang="id-ID" dirty="0"/>
          </a:p>
          <a:p>
            <a:endParaRPr lang="id-ID" dirty="0"/>
          </a:p>
        </p:txBody>
      </p:sp>
    </p:spTree>
    <p:extLst>
      <p:ext uri="{BB962C8B-B14F-4D97-AF65-F5344CB8AC3E}">
        <p14:creationId xmlns:p14="http://schemas.microsoft.com/office/powerpoint/2010/main" val="2036603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fontScale="85000" lnSpcReduction="10000"/>
          </a:bodyPr>
          <a:lstStyle/>
          <a:p>
            <a:pPr marL="0" indent="0" algn="ctr">
              <a:buNone/>
            </a:pPr>
            <a:r>
              <a:rPr lang="id-ID" dirty="0"/>
              <a:t>Bentuk Sedekap</a:t>
            </a:r>
            <a:br>
              <a:rPr lang="id-ID" dirty="0"/>
            </a:br>
            <a:r>
              <a:rPr lang="id-ID" dirty="0"/>
              <a:t/>
            </a:r>
            <a:br>
              <a:rPr lang="id-ID" dirty="0"/>
            </a:br>
            <a:r>
              <a:rPr lang="ar-SA" sz="4700" dirty="0" smtClean="0"/>
              <a:t>ثم وضَع يدَه اليُمنى على ظهرِ كفِّه اليُسرى والرُّسغِ والساعدِ</a:t>
            </a:r>
          </a:p>
          <a:p>
            <a:pPr marL="0" indent="0">
              <a:buNone/>
            </a:pPr>
            <a:endParaRPr lang="en-US" dirty="0" smtClean="0"/>
          </a:p>
          <a:p>
            <a:pPr marL="0" indent="0">
              <a:buNone/>
            </a:pPr>
            <a:endParaRPr lang="en-US" dirty="0" smtClean="0"/>
          </a:p>
          <a:p>
            <a:pPr marL="0" indent="0">
              <a:buNone/>
            </a:pPr>
            <a:r>
              <a:rPr lang="ar-SA" i="1" dirty="0" smtClean="0"/>
              <a:t>..</a:t>
            </a:r>
            <a:r>
              <a:rPr lang="id-ID" i="1" dirty="0" smtClean="0"/>
              <a:t>setelah itu beliau meletakkan tangan kanannya di atas punggung tangan kiri, atau di atas pergelangan tangan atau di atas lengan</a:t>
            </a:r>
            <a:r>
              <a:rPr lang="id-ID" dirty="0" smtClean="0"/>
              <a:t>” (HR. Abu Daud 727, dishahihkan Al Albani dalam </a:t>
            </a:r>
            <a:r>
              <a:rPr lang="id-ID" i="1" dirty="0" smtClean="0"/>
              <a:t>Shahih Abi Daud</a:t>
            </a:r>
            <a:r>
              <a:rPr lang="id-ID" dirty="0" smtClean="0"/>
              <a:t>).</a:t>
            </a:r>
          </a:p>
          <a:p>
            <a:pPr marL="0" indent="0">
              <a:buNone/>
            </a:pPr>
            <a:r>
              <a:rPr lang="id-ID" dirty="0"/>
              <a:t/>
            </a:r>
            <a:br>
              <a:rPr lang="id-ID" dirty="0"/>
            </a:br>
            <a:r>
              <a:rPr lang="id-ID" dirty="0"/>
              <a:t/>
            </a:r>
            <a:br>
              <a:rPr lang="id-ID" dirty="0"/>
            </a:br>
            <a:endParaRPr lang="id-ID" dirty="0"/>
          </a:p>
          <a:p>
            <a:pPr marL="0" indent="0">
              <a:buNone/>
            </a:pPr>
            <a:endParaRPr lang="id-ID" dirty="0"/>
          </a:p>
          <a:p>
            <a:endParaRPr lang="id-ID" dirty="0"/>
          </a:p>
        </p:txBody>
      </p:sp>
    </p:spTree>
    <p:extLst>
      <p:ext uri="{BB962C8B-B14F-4D97-AF65-F5344CB8AC3E}">
        <p14:creationId xmlns:p14="http://schemas.microsoft.com/office/powerpoint/2010/main" val="3482738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lnSpcReduction="10000"/>
          </a:bodyPr>
          <a:lstStyle/>
          <a:p>
            <a:pPr marL="0" indent="0">
              <a:buNone/>
            </a:pPr>
            <a:r>
              <a:rPr lang="id-ID" dirty="0"/>
              <a:t>hadits dari Wa’il bin Hujr </a:t>
            </a:r>
            <a:r>
              <a:rPr lang="id-ID" i="1" dirty="0"/>
              <a:t>radhiallahu’anhu</a:t>
            </a:r>
            <a:r>
              <a:rPr lang="id-ID" dirty="0" smtClean="0"/>
              <a:t>:</a:t>
            </a:r>
            <a:endParaRPr lang="en-US" dirty="0" smtClean="0"/>
          </a:p>
          <a:p>
            <a:endParaRPr lang="en-US" dirty="0" smtClean="0"/>
          </a:p>
          <a:p>
            <a:pPr marL="0" indent="0" algn="ctr">
              <a:buNone/>
            </a:pPr>
            <a:r>
              <a:rPr lang="id-ID" dirty="0" smtClean="0"/>
              <a:t> </a:t>
            </a:r>
            <a:r>
              <a:rPr lang="ar-SA" dirty="0"/>
              <a:t>رأيتُ رسولَ اللَّهِ إذا كانَ قائمًا في الصَّلاةِ قبضَ بيمينِهِ على </a:t>
            </a:r>
            <a:r>
              <a:rPr lang="ar-SA" dirty="0" smtClean="0"/>
              <a:t>شمالِهِ</a:t>
            </a:r>
            <a:endParaRPr lang="en-US" dirty="0" smtClean="0"/>
          </a:p>
          <a:p>
            <a:pPr marL="0" indent="0" algn="ctr">
              <a:buNone/>
            </a:pPr>
            <a:endParaRPr lang="en-US" dirty="0"/>
          </a:p>
          <a:p>
            <a:pPr marL="0" indent="0">
              <a:buNone/>
            </a:pPr>
            <a:endParaRPr lang="ar-SA" dirty="0"/>
          </a:p>
          <a:p>
            <a:pPr marL="0" indent="0">
              <a:buNone/>
            </a:pPr>
            <a:r>
              <a:rPr lang="ar-SA" dirty="0"/>
              <a:t>“</a:t>
            </a:r>
            <a:r>
              <a:rPr lang="id-ID" i="1" dirty="0"/>
              <a:t>Aku Melihat Nabi Shallallahu’alaihi Wasallam berdiri dalam shalat beliau melingkari tangan kirinya dengan tangan kanannya</a:t>
            </a:r>
            <a:r>
              <a:rPr lang="id-ID" dirty="0"/>
              <a:t>” (HR. An Nasa-i 886, Al Baihaqi 2/28, dishahihkan Al Albani dalam </a:t>
            </a:r>
            <a:r>
              <a:rPr lang="id-ID" i="1" dirty="0"/>
              <a:t>Shahih An Nasa-i</a:t>
            </a:r>
            <a:r>
              <a:rPr lang="id-ID" dirty="0"/>
              <a:t>).</a:t>
            </a:r>
          </a:p>
          <a:p>
            <a:endParaRPr lang="id-ID" dirty="0"/>
          </a:p>
        </p:txBody>
      </p:sp>
    </p:spTree>
    <p:extLst>
      <p:ext uri="{BB962C8B-B14F-4D97-AF65-F5344CB8AC3E}">
        <p14:creationId xmlns:p14="http://schemas.microsoft.com/office/powerpoint/2010/main" val="1610741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lnSpcReduction="20000"/>
          </a:bodyPr>
          <a:lstStyle/>
          <a:p>
            <a:pPr marL="0" indent="0" algn="ctr">
              <a:buNone/>
            </a:pPr>
            <a:r>
              <a:rPr lang="id-ID" dirty="0" smtClean="0"/>
              <a:t>Letak </a:t>
            </a:r>
            <a:r>
              <a:rPr lang="id-ID" dirty="0"/>
              <a:t>Sedekap</a:t>
            </a:r>
            <a:br>
              <a:rPr lang="id-ID" dirty="0"/>
            </a:br>
            <a:r>
              <a:rPr lang="id-ID" dirty="0"/>
              <a:t/>
            </a:r>
            <a:br>
              <a:rPr lang="id-ID" dirty="0"/>
            </a:br>
            <a:r>
              <a:rPr lang="ar-SA" dirty="0"/>
              <a:t>أ</a:t>
            </a:r>
            <a:r>
              <a:rPr lang="ar-SA" sz="3500" dirty="0"/>
              <a:t>َنَّ عَلِيًّا رَضِيَ اللَّهُ عَنْهُ ، قَالَ : مِنَ السُّنَّةِ وَضْعُ الْكَفِّ عَلَى الْكَفِّ فِي الصَّلَاةِ تَحْتَ </a:t>
            </a:r>
            <a:r>
              <a:rPr lang="ar-SA" sz="3500" dirty="0" smtClean="0"/>
              <a:t>السُّرَّةِ</a:t>
            </a:r>
            <a:endParaRPr lang="en-US" dirty="0" smtClean="0"/>
          </a:p>
          <a:p>
            <a:endParaRPr lang="en-US" dirty="0"/>
          </a:p>
          <a:p>
            <a:endParaRPr lang="ar-SA" dirty="0"/>
          </a:p>
          <a:p>
            <a:pPr marL="0" indent="0">
              <a:buNone/>
            </a:pPr>
            <a:r>
              <a:rPr lang="ar-SA" dirty="0"/>
              <a:t>“</a:t>
            </a:r>
            <a:r>
              <a:rPr lang="id-ID" i="1" dirty="0"/>
              <a:t>Ali radhiallahu’anhu berkata: Termasuk sunnah, meletakkan telapak tangan di atas telapak tangan dalam shalat di bawah pusar</a:t>
            </a:r>
            <a:r>
              <a:rPr lang="id-ID" dirty="0"/>
              <a:t>” (HR. Abu Daud 758, Al Baihaqi, 2/31)</a:t>
            </a:r>
          </a:p>
          <a:p>
            <a:pPr marL="0" indent="0">
              <a:buNone/>
            </a:pPr>
            <a:r>
              <a:rPr lang="id-ID" dirty="0"/>
              <a:t/>
            </a:r>
            <a:br>
              <a:rPr lang="id-ID" dirty="0"/>
            </a:br>
            <a:r>
              <a:rPr lang="id-ID" dirty="0"/>
              <a:t/>
            </a:r>
            <a:br>
              <a:rPr lang="id-ID" dirty="0"/>
            </a:br>
            <a:endParaRPr lang="id-ID" dirty="0"/>
          </a:p>
          <a:p>
            <a:pPr marL="0" indent="0">
              <a:buNone/>
            </a:pPr>
            <a:endParaRPr lang="id-ID" dirty="0"/>
          </a:p>
          <a:p>
            <a:endParaRPr lang="id-ID" dirty="0"/>
          </a:p>
        </p:txBody>
      </p:sp>
    </p:spTree>
    <p:extLst>
      <p:ext uri="{BB962C8B-B14F-4D97-AF65-F5344CB8AC3E}">
        <p14:creationId xmlns:p14="http://schemas.microsoft.com/office/powerpoint/2010/main" val="29055194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TotalTime>
  <Words>2170</Words>
  <Application>Microsoft Office PowerPoint</Application>
  <PresentationFormat>On-screen Show (4:3)</PresentationFormat>
  <Paragraphs>220</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Tata cara shalat</vt:lpstr>
      <vt:lpstr>Takbirotul Ihrom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Membaca Al fatihah</vt:lpstr>
      <vt:lpstr>PowerPoint Presentation</vt:lpstr>
      <vt:lpstr>PowerPoint Presentation</vt:lpstr>
      <vt:lpstr>Ruku’ </vt:lpstr>
      <vt:lpstr>PowerPoint Presentation</vt:lpstr>
      <vt:lpstr>PowerPoint Presentation</vt:lpstr>
      <vt:lpstr>PowerPoint Presentation</vt:lpstr>
      <vt:lpstr>I’tidal</vt:lpstr>
      <vt:lpstr>PowerPoint Presentation</vt:lpstr>
      <vt:lpstr>Posisi tubuh</vt:lpstr>
      <vt:lpstr>Doa I’tidal</vt:lpstr>
      <vt:lpstr>PowerPoint Presentation</vt:lpstr>
      <vt:lpstr>PowerPoint Presentation</vt:lpstr>
      <vt:lpstr>PowerPoint Presentation</vt:lpstr>
      <vt:lpstr>PowerPoint Presentation</vt:lpstr>
      <vt:lpstr>Posisi dalam sujud</vt:lpstr>
      <vt:lpstr>PowerPoint Presentation</vt:lpstr>
      <vt:lpstr>DUDUK IFTIROSY DAN DUDUK TAWARRUK</vt:lpstr>
      <vt:lpstr>POSISI DUDUK IFTIROSY DAN DUDUK TAWARRUK</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Tata cara shalat</dc:title>
  <dc:creator>User</dc:creator>
  <cp:lastModifiedBy>User</cp:lastModifiedBy>
  <cp:revision>25</cp:revision>
  <dcterms:created xsi:type="dcterms:W3CDTF">2019-10-01T04:09:24Z</dcterms:created>
  <dcterms:modified xsi:type="dcterms:W3CDTF">2020-09-24T03:28:23Z</dcterms:modified>
</cp:coreProperties>
</file>