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0" r:id="rId5"/>
    <p:sldId id="261" r:id="rId6"/>
    <p:sldId id="264" r:id="rId7"/>
    <p:sldId id="262" r:id="rId8"/>
    <p:sldId id="267" r:id="rId9"/>
    <p:sldId id="263" r:id="rId10"/>
    <p:sldId id="266" r:id="rId11"/>
    <p:sldId id="268" r:id="rId12"/>
    <p:sldId id="270" r:id="rId13"/>
    <p:sldId id="265" r:id="rId14"/>
    <p:sldId id="269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latin typeface="Aharoni" pitchFamily="2" charset="-79"/>
                <a:cs typeface="Aharoni" pitchFamily="2" charset="-79"/>
              </a:rPr>
              <a:t>The Passive</a:t>
            </a:r>
            <a:endParaRPr lang="en-US" sz="40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id-ID" sz="2400" dirty="0" smtClean="0">
                <a:latin typeface="Angsana New" pitchFamily="18" charset="-34"/>
                <a:cs typeface="Angsana New" pitchFamily="18" charset="-34"/>
              </a:rPr>
              <a:t>Mahpul, PhD</a:t>
            </a:r>
          </a:p>
          <a:p>
            <a:r>
              <a:rPr lang="id-ID" sz="2400" smtClean="0">
                <a:latin typeface="Angsana New" pitchFamily="18" charset="-34"/>
                <a:cs typeface="Angsana New" pitchFamily="18" charset="-34"/>
              </a:rPr>
              <a:t>Gede Eka Putrawan, M.Hum.</a:t>
            </a:r>
            <a:endParaRPr lang="en-US" sz="2400" dirty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Change these active sentences into passive!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838200"/>
          <a:ext cx="8305800" cy="5638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3754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PASSIVE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754">
                <a:tc>
                  <a:txBody>
                    <a:bodyPr/>
                    <a:lstStyle/>
                    <a:p>
                      <a:r>
                        <a:rPr lang="en-US" dirty="0" smtClean="0"/>
                        <a:t>1. </a:t>
                      </a:r>
                      <a:r>
                        <a:rPr lang="en-US" baseline="0" dirty="0" smtClean="0"/>
                        <a:t> a. The news surprised John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John was surprised</a:t>
                      </a:r>
                      <a:r>
                        <a:rPr lang="en-US" i="1" baseline="0" dirty="0" smtClean="0"/>
                        <a:t> by the news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754">
                <a:tc>
                  <a:txBody>
                    <a:bodyPr/>
                    <a:lstStyle/>
                    <a:p>
                      <a:r>
                        <a:rPr lang="en-US" dirty="0" smtClean="0"/>
                        <a:t>    b. The news didn’t</a:t>
                      </a:r>
                      <a:r>
                        <a:rPr lang="en-US" baseline="0" dirty="0" smtClean="0"/>
                        <a:t> surprise 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smtClean="0"/>
                        <a:t>I wasn’t</a:t>
                      </a:r>
                      <a:r>
                        <a:rPr lang="en-US" i="1" baseline="0" dirty="0" smtClean="0"/>
                        <a:t> surprised by the news</a:t>
                      </a:r>
                      <a:endParaRPr lang="en-US" i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754">
                <a:tc>
                  <a:txBody>
                    <a:bodyPr/>
                    <a:lstStyle/>
                    <a:p>
                      <a:r>
                        <a:rPr lang="en-US" dirty="0" smtClean="0"/>
                        <a:t>    c.</a:t>
                      </a:r>
                      <a:r>
                        <a:rPr lang="en-US" baseline="0" dirty="0" smtClean="0"/>
                        <a:t> Did the news surprise you?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Were you surprised by the news? 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754">
                <a:tc>
                  <a:txBody>
                    <a:bodyPr/>
                    <a:lstStyle/>
                    <a:p>
                      <a:r>
                        <a:rPr lang="en-US" dirty="0" smtClean="0"/>
                        <a:t>2. </a:t>
                      </a:r>
                      <a:r>
                        <a:rPr lang="en-US" baseline="0" dirty="0" smtClean="0"/>
                        <a:t> a. The news surprises Erin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3754">
                <a:tc>
                  <a:txBody>
                    <a:bodyPr/>
                    <a:lstStyle/>
                    <a:p>
                      <a:r>
                        <a:rPr lang="en-US" dirty="0" smtClean="0"/>
                        <a:t>    b.</a:t>
                      </a:r>
                      <a:r>
                        <a:rPr lang="en-US" baseline="0" dirty="0" smtClean="0"/>
                        <a:t> The news doesn’t surprise 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3754">
                <a:tc>
                  <a:txBody>
                    <a:bodyPr/>
                    <a:lstStyle/>
                    <a:p>
                      <a:r>
                        <a:rPr lang="en-US" dirty="0" smtClean="0"/>
                        <a:t>    c. Does the news surprise you?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3754">
                <a:tc>
                  <a:txBody>
                    <a:bodyPr/>
                    <a:lstStyle/>
                    <a:p>
                      <a:r>
                        <a:rPr lang="en-US" dirty="0" smtClean="0"/>
                        <a:t>3.  a. Liz wrote</a:t>
                      </a:r>
                      <a:r>
                        <a:rPr lang="en-US" baseline="0" dirty="0" smtClean="0"/>
                        <a:t> the petition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3754">
                <a:tc>
                  <a:txBody>
                    <a:bodyPr/>
                    <a:lstStyle/>
                    <a:p>
                      <a:r>
                        <a:rPr lang="en-US" dirty="0" smtClean="0"/>
                        <a:t>    b. Don didn’t write 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3754">
                <a:tc>
                  <a:txBody>
                    <a:bodyPr/>
                    <a:lstStyle/>
                    <a:p>
                      <a:r>
                        <a:rPr lang="en-US" dirty="0" smtClean="0"/>
                        <a:t>    c. Did Ryan write it?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3754">
                <a:tc>
                  <a:txBody>
                    <a:bodyPr/>
                    <a:lstStyle/>
                    <a:p>
                      <a:r>
                        <a:rPr lang="en-US" dirty="0" smtClean="0"/>
                        <a:t>4. a. Bob has signed the petition.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3754">
                <a:tc>
                  <a:txBody>
                    <a:bodyPr/>
                    <a:lstStyle/>
                    <a:p>
                      <a:r>
                        <a:rPr lang="en-US" dirty="0" smtClean="0"/>
                        <a:t>   b.</a:t>
                      </a:r>
                      <a:r>
                        <a:rPr lang="en-US" baseline="0" dirty="0" smtClean="0"/>
                        <a:t> Paul hasn’t signed 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3754">
                <a:tc>
                  <a:txBody>
                    <a:bodyPr/>
                    <a:lstStyle/>
                    <a:p>
                      <a:r>
                        <a:rPr lang="en-US" dirty="0" smtClean="0"/>
                        <a:t>   c. Has Jim signed it yet?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THE PASSIVE FORM OF MODALS AND PHRASAL MODALS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57200" y="1219200"/>
          <a:ext cx="8229603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84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4581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Modal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BE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581">
                <a:tc>
                  <a:txBody>
                    <a:bodyPr/>
                    <a:lstStyle/>
                    <a:p>
                      <a:r>
                        <a:rPr lang="en-US" dirty="0" smtClean="0"/>
                        <a:t>1. Tom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will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be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invited</a:t>
                      </a:r>
                      <a:r>
                        <a:rPr lang="en-US" i="1" baseline="0" dirty="0" smtClean="0"/>
                        <a:t>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</a:t>
                      </a:r>
                      <a:r>
                        <a:rPr lang="en-US" baseline="0" dirty="0" smtClean="0"/>
                        <a:t> the picnic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581">
                <a:tc>
                  <a:txBody>
                    <a:bodyPr/>
                    <a:lstStyle/>
                    <a:p>
                      <a:r>
                        <a:rPr lang="en-US" dirty="0" smtClean="0"/>
                        <a:t>2. The window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can’t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be</a:t>
                      </a:r>
                      <a:r>
                        <a:rPr lang="en-US" i="1" baseline="0" dirty="0" smtClean="0"/>
                        <a:t>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opened</a:t>
                      </a:r>
                      <a:r>
                        <a:rPr lang="en-US" i="1" baseline="0" dirty="0" smtClean="0"/>
                        <a:t>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581">
                <a:tc>
                  <a:txBody>
                    <a:bodyPr/>
                    <a:lstStyle/>
                    <a:p>
                      <a:r>
                        <a:rPr lang="en-US" dirty="0" smtClean="0"/>
                        <a:t>3. Children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should</a:t>
                      </a:r>
                      <a:r>
                        <a:rPr lang="en-US" i="1" baseline="0" dirty="0" smtClean="0"/>
                        <a:t>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be</a:t>
                      </a:r>
                      <a:r>
                        <a:rPr lang="en-US" i="1" baseline="0" dirty="0" smtClean="0"/>
                        <a:t>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taught</a:t>
                      </a:r>
                      <a:r>
                        <a:rPr lang="en-US" i="1" baseline="0" dirty="0" smtClean="0"/>
                        <a:t>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</a:t>
                      </a:r>
                      <a:r>
                        <a:rPr lang="en-US" baseline="0" dirty="0" smtClean="0"/>
                        <a:t> respect their elders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581">
                <a:tc>
                  <a:txBody>
                    <a:bodyPr/>
                    <a:lstStyle/>
                    <a:p>
                      <a:r>
                        <a:rPr lang="en-US" dirty="0" smtClean="0"/>
                        <a:t>4.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May I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be</a:t>
                      </a:r>
                      <a:r>
                        <a:rPr lang="en-US" i="1" baseline="0" dirty="0" smtClean="0"/>
                        <a:t>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excused</a:t>
                      </a:r>
                      <a:r>
                        <a:rPr lang="en-US" i="1" baseline="0" dirty="0" smtClean="0"/>
                        <a:t>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from</a:t>
                      </a:r>
                      <a:r>
                        <a:rPr lang="en-US" baseline="0" dirty="0" smtClean="0"/>
                        <a:t> class?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581">
                <a:tc>
                  <a:txBody>
                    <a:bodyPr/>
                    <a:lstStyle/>
                    <a:p>
                      <a:r>
                        <a:rPr lang="en-US" dirty="0" smtClean="0"/>
                        <a:t>5.</a:t>
                      </a:r>
                      <a:r>
                        <a:rPr lang="en-US" baseline="0" dirty="0" smtClean="0"/>
                        <a:t> This book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had</a:t>
                      </a:r>
                      <a:r>
                        <a:rPr lang="en-US" i="1" baseline="0" dirty="0" smtClean="0"/>
                        <a:t> better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be</a:t>
                      </a:r>
                      <a:r>
                        <a:rPr lang="en-US" i="1" baseline="0" dirty="0" smtClean="0"/>
                        <a:t>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returned</a:t>
                      </a:r>
                      <a:r>
                        <a:rPr lang="en-US" i="1" baseline="0" dirty="0" smtClean="0"/>
                        <a:t>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</a:t>
                      </a:r>
                      <a:r>
                        <a:rPr lang="en-US" baseline="0" dirty="0" smtClean="0"/>
                        <a:t> the library before Fri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581">
                <a:tc>
                  <a:txBody>
                    <a:bodyPr/>
                    <a:lstStyle/>
                    <a:p>
                      <a:r>
                        <a:rPr lang="en-US" dirty="0" smtClean="0"/>
                        <a:t>6. This letter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ought</a:t>
                      </a:r>
                      <a:r>
                        <a:rPr lang="en-US" i="1" baseline="0" dirty="0" smtClean="0"/>
                        <a:t>  to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be</a:t>
                      </a:r>
                      <a:r>
                        <a:rPr lang="en-US" i="1" baseline="0" dirty="0" smtClean="0"/>
                        <a:t>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sent</a:t>
                      </a:r>
                      <a:r>
                        <a:rPr lang="en-US" i="1" baseline="0" dirty="0" smtClean="0"/>
                        <a:t>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before</a:t>
                      </a:r>
                      <a:r>
                        <a:rPr lang="en-US" baseline="0" dirty="0" smtClean="0"/>
                        <a:t> June 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0516">
                <a:tc>
                  <a:txBody>
                    <a:bodyPr/>
                    <a:lstStyle/>
                    <a:p>
                      <a:r>
                        <a:rPr lang="en-US" dirty="0" smtClean="0"/>
                        <a:t>7. Mary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has</a:t>
                      </a:r>
                      <a:r>
                        <a:rPr lang="en-US" i="1" baseline="0" dirty="0" smtClean="0"/>
                        <a:t> to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be</a:t>
                      </a:r>
                      <a:r>
                        <a:rPr lang="en-US" i="1" baseline="0" dirty="0" smtClean="0"/>
                        <a:t>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told</a:t>
                      </a:r>
                      <a:r>
                        <a:rPr lang="en-US" i="1" baseline="0" dirty="0" smtClean="0"/>
                        <a:t>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about</a:t>
                      </a:r>
                      <a:r>
                        <a:rPr lang="en-US" baseline="0" dirty="0" smtClean="0"/>
                        <a:t> our change in plans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581">
                <a:tc>
                  <a:txBody>
                    <a:bodyPr/>
                    <a:lstStyle/>
                    <a:p>
                      <a:r>
                        <a:rPr lang="en-US" dirty="0" smtClean="0"/>
                        <a:t>8. Fred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is</a:t>
                      </a:r>
                      <a:r>
                        <a:rPr lang="en-US" i="1" baseline="0" dirty="0" smtClean="0"/>
                        <a:t> supposed to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be</a:t>
                      </a:r>
                      <a:r>
                        <a:rPr lang="en-US" i="1" baseline="0" dirty="0" smtClean="0"/>
                        <a:t>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told</a:t>
                      </a:r>
                      <a:r>
                        <a:rPr lang="en-US" i="1" baseline="0" dirty="0" smtClean="0"/>
                        <a:t>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about</a:t>
                      </a:r>
                      <a:r>
                        <a:rPr lang="en-US" baseline="0" dirty="0" smtClean="0"/>
                        <a:t> the meeting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4876800"/>
          <a:ext cx="8229603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56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84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4581">
                <a:tc gridSpan="5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THE PAST-PASSIVE</a:t>
                      </a:r>
                      <a:r>
                        <a:rPr lang="en-US" baseline="0" dirty="0" smtClean="0"/>
                        <a:t> FORM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581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modal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have</a:t>
                      </a:r>
                      <a:r>
                        <a:rPr lang="en-US" b="1" baseline="0" dirty="0" smtClean="0"/>
                        <a:t> been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V3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581">
                <a:tc>
                  <a:txBody>
                    <a:bodyPr/>
                    <a:lstStyle/>
                    <a:p>
                      <a:r>
                        <a:rPr lang="en-US" dirty="0" smtClean="0"/>
                        <a:t>1. The</a:t>
                      </a:r>
                      <a:r>
                        <a:rPr lang="en-US" baseline="0" dirty="0" smtClean="0"/>
                        <a:t> letter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should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have</a:t>
                      </a:r>
                      <a:r>
                        <a:rPr lang="en-US" i="1" baseline="0" dirty="0" smtClean="0"/>
                        <a:t> been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sent</a:t>
                      </a:r>
                      <a:r>
                        <a:rPr lang="en-US" i="1" baseline="0" dirty="0" smtClean="0"/>
                        <a:t>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last</a:t>
                      </a:r>
                      <a:r>
                        <a:rPr lang="en-US" baseline="0" dirty="0" smtClean="0"/>
                        <a:t> week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581">
                <a:tc>
                  <a:txBody>
                    <a:bodyPr/>
                    <a:lstStyle/>
                    <a:p>
                      <a:r>
                        <a:rPr lang="en-US" dirty="0" smtClean="0"/>
                        <a:t>2. This</a:t>
                      </a:r>
                      <a:r>
                        <a:rPr lang="en-US" baseline="0" dirty="0" smtClean="0"/>
                        <a:t> house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must</a:t>
                      </a:r>
                      <a:r>
                        <a:rPr lang="en-US" i="1" baseline="0" dirty="0" smtClean="0"/>
                        <a:t>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have</a:t>
                      </a:r>
                      <a:r>
                        <a:rPr lang="en-US" i="1" baseline="0" dirty="0" smtClean="0"/>
                        <a:t> been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built</a:t>
                      </a:r>
                      <a:r>
                        <a:rPr lang="en-US" i="1" baseline="0" dirty="0" smtClean="0"/>
                        <a:t>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over</a:t>
                      </a:r>
                      <a:r>
                        <a:rPr lang="en-US" baseline="0" dirty="0" smtClean="0"/>
                        <a:t> 200 years ago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581">
                <a:tc>
                  <a:txBody>
                    <a:bodyPr/>
                    <a:lstStyle/>
                    <a:p>
                      <a:r>
                        <a:rPr lang="en-US" dirty="0" smtClean="0"/>
                        <a:t>3. Jack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ought</a:t>
                      </a:r>
                      <a:r>
                        <a:rPr lang="en-US" i="1" baseline="0" dirty="0" smtClean="0"/>
                        <a:t> to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have</a:t>
                      </a:r>
                      <a:r>
                        <a:rPr lang="en-US" i="1" baseline="0" dirty="0" smtClean="0"/>
                        <a:t> been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invited</a:t>
                      </a:r>
                      <a:r>
                        <a:rPr lang="en-US" i="1" baseline="0" dirty="0" smtClean="0"/>
                        <a:t>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</a:t>
                      </a:r>
                      <a:r>
                        <a:rPr lang="en-US" baseline="0" dirty="0" smtClean="0"/>
                        <a:t> the party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Change these active sentences into passive!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Someone might cancel class. </a:t>
            </a:r>
            <a:r>
              <a:rPr lang="en-US" i="1" dirty="0" smtClean="0"/>
              <a:t>Class might be cancelled. </a:t>
            </a:r>
            <a:endParaRPr lang="en-US" dirty="0" smtClean="0"/>
          </a:p>
          <a:p>
            <a:pPr marL="514350" indent="-514350">
              <a:buAutoNum type="arabicPeriod"/>
            </a:pPr>
            <a:r>
              <a:rPr lang="en-US" dirty="0" smtClean="0"/>
              <a:t>A doctor can prescribe medicine. ______________</a:t>
            </a:r>
          </a:p>
          <a:p>
            <a:pPr marL="514350" indent="-514350">
              <a:buAutoNum type="arabicPeriod"/>
            </a:pPr>
            <a:r>
              <a:rPr lang="en-US" dirty="0" smtClean="0"/>
              <a:t>People should plant tomatoes in the spring. _______</a:t>
            </a:r>
          </a:p>
          <a:p>
            <a:pPr marL="514350" indent="-514350">
              <a:buAutoNum type="arabicPeriod"/>
            </a:pPr>
            <a:r>
              <a:rPr lang="en-US" dirty="0" smtClean="0"/>
              <a:t>Mr. Hook must sign this report. ________________</a:t>
            </a:r>
          </a:p>
          <a:p>
            <a:pPr marL="514350" indent="-514350">
              <a:buAutoNum type="arabicPeriod"/>
            </a:pPr>
            <a:r>
              <a:rPr lang="en-US" dirty="0" smtClean="0"/>
              <a:t>People can reach me at 555-3815. ______________</a:t>
            </a:r>
          </a:p>
          <a:p>
            <a:pPr marL="514350" indent="-514350">
              <a:buAutoNum type="arabicPeriod"/>
            </a:pPr>
            <a:r>
              <a:rPr lang="en-US" dirty="0" smtClean="0"/>
              <a:t>People cannot control the weather. _____________</a:t>
            </a:r>
          </a:p>
          <a:p>
            <a:pPr marL="514350" indent="-514350">
              <a:buAutoNum type="arabicPeriod"/>
            </a:pPr>
            <a:r>
              <a:rPr lang="en-US" dirty="0" smtClean="0"/>
              <a:t>Someone had to fix our car before we left for Chicago. _______________________________________</a:t>
            </a:r>
          </a:p>
          <a:p>
            <a:pPr marL="514350" indent="-514350">
              <a:buAutoNum type="arabicPeriod"/>
            </a:pPr>
            <a:r>
              <a:rPr lang="en-US" dirty="0" smtClean="0"/>
              <a:t>All of the students must do the assignment. _______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/>
          <a:lstStyle/>
          <a:p>
            <a:pPr algn="ctr"/>
            <a:r>
              <a:rPr lang="en-US" b="1" dirty="0" smtClean="0"/>
              <a:t>Practice</a:t>
            </a:r>
            <a:r>
              <a:rPr lang="en-US" dirty="0" smtClean="0"/>
              <a:t>!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990600"/>
          <a:ext cx="8229604" cy="5469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563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ACTIVE</a:t>
                      </a:r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PASSIVE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1.</a:t>
                      </a:r>
                      <a:r>
                        <a:rPr lang="en-US" baseline="0" dirty="0" smtClean="0"/>
                        <a:t> Bob mailed the package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/>
                        <a:t>The</a:t>
                      </a:r>
                      <a:r>
                        <a:rPr lang="en-US" i="1" baseline="0" dirty="0" smtClean="0"/>
                        <a:t> package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/>
                        <a:t>was</a:t>
                      </a:r>
                      <a:r>
                        <a:rPr lang="en-US" i="1" baseline="0" dirty="0" smtClean="0"/>
                        <a:t> mailed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Bob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2. Mr.</a:t>
                      </a:r>
                      <a:r>
                        <a:rPr lang="en-US" baseline="0" dirty="0" smtClean="0"/>
                        <a:t> Catt delivers our mail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Our mail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Mr. Catt</a:t>
                      </a:r>
                      <a:endParaRPr lang="en-US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3. The children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i="1" baseline="0" dirty="0" smtClean="0"/>
                        <a:t>have eaten </a:t>
                      </a:r>
                      <a:r>
                        <a:rPr lang="en-US" baseline="0" dirty="0" smtClean="0"/>
                        <a:t>the cake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</a:t>
                      </a:r>
                      <a:r>
                        <a:rPr lang="en-US" baseline="0" dirty="0" smtClean="0"/>
                        <a:t> cake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the children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4. Linda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i="1" baseline="0" dirty="0" smtClean="0"/>
                        <a:t>wrote</a:t>
                      </a:r>
                      <a:r>
                        <a:rPr lang="en-US" baseline="0" dirty="0" smtClean="0"/>
                        <a:t> that letter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That</a:t>
                      </a:r>
                      <a:r>
                        <a:rPr lang="en-US" baseline="0" dirty="0" smtClean="0"/>
                        <a:t> letter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Linda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5. The</a:t>
                      </a:r>
                      <a:r>
                        <a:rPr lang="en-US" baseline="0" dirty="0" smtClean="0"/>
                        <a:t> jeweler </a:t>
                      </a:r>
                      <a:r>
                        <a:rPr lang="en-US" i="1" baseline="0" dirty="0" smtClean="0"/>
                        <a:t>is going to fix </a:t>
                      </a:r>
                      <a:r>
                        <a:rPr lang="en-US" baseline="0" dirty="0" smtClean="0"/>
                        <a:t>my watch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My watch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the jeweler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6. Ms.</a:t>
                      </a:r>
                      <a:r>
                        <a:rPr lang="en-US" baseline="0" dirty="0" smtClean="0"/>
                        <a:t> Bond will teach our class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Our class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Ms. Bond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7. That</a:t>
                      </a:r>
                      <a:r>
                        <a:rPr lang="en-US" baseline="0" dirty="0" smtClean="0"/>
                        <a:t> company employs many people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Many people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that company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8. That</a:t>
                      </a:r>
                      <a:r>
                        <a:rPr lang="en-US" baseline="0" dirty="0" smtClean="0"/>
                        <a:t> company </a:t>
                      </a:r>
                      <a:r>
                        <a:rPr lang="en-US" i="1" baseline="0" dirty="0" smtClean="0"/>
                        <a:t>has hired </a:t>
                      </a:r>
                      <a:r>
                        <a:rPr lang="en-US" baseline="0" dirty="0" smtClean="0"/>
                        <a:t>Sue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that company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9. The</a:t>
                      </a:r>
                      <a:r>
                        <a:rPr lang="en-US" baseline="0" dirty="0" smtClean="0"/>
                        <a:t> secretary </a:t>
                      </a:r>
                      <a:r>
                        <a:rPr lang="en-US" i="1" baseline="0" dirty="0" smtClean="0"/>
                        <a:t>is going to fax </a:t>
                      </a:r>
                      <a:r>
                        <a:rPr lang="en-US" baseline="0" dirty="0" smtClean="0"/>
                        <a:t>the letters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letters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the secretary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10. A college</a:t>
                      </a:r>
                      <a:r>
                        <a:rPr lang="en-US" baseline="0" dirty="0" smtClean="0"/>
                        <a:t> student </a:t>
                      </a:r>
                      <a:r>
                        <a:rPr lang="en-US" i="1" baseline="0" dirty="0" smtClean="0"/>
                        <a:t>bought</a:t>
                      </a:r>
                      <a:r>
                        <a:rPr lang="en-US" baseline="0" dirty="0" smtClean="0"/>
                        <a:t> my old car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My old car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a college student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52400"/>
          <a:ext cx="8305800" cy="6608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5636">
                <a:tc gridSpan="2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Passive forms of Present and Past Progressive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ACTIVE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PASSIVE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1. The secretary is copying some</a:t>
                      </a:r>
                      <a:r>
                        <a:rPr lang="en-US" baseline="0" dirty="0" smtClean="0"/>
                        <a:t> letters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Some letters are being copied (by the secretary)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2. Someone was building a new hospital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smtClean="0"/>
                        <a:t>A new hospital was being built (by</a:t>
                      </a:r>
                      <a:r>
                        <a:rPr lang="en-US" i="1" baseline="0" dirty="0" smtClean="0"/>
                        <a:t> someone)</a:t>
                      </a:r>
                      <a:endParaRPr lang="en-US" i="1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3. Someone is building a new house on Elm Street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4. Yoko</a:t>
                      </a:r>
                      <a:r>
                        <a:rPr lang="en-US" baseline="0" dirty="0" smtClean="0"/>
                        <a:t> is reading this sentence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5. We can’t use our classroom today because someone is painting it.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We can’t use our classroom today because… …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6. We can’t use the language lab today because someone is fixing the equipment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We can’t use the language lab today because … …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7. Someone is repairing my shoes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8. Someone</a:t>
                      </a:r>
                      <a:r>
                        <a:rPr lang="en-US" baseline="0" dirty="0" smtClean="0"/>
                        <a:t> was repairing my shoes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9. Someone is organizing</a:t>
                      </a:r>
                      <a:r>
                        <a:rPr lang="en-US" baseline="0" dirty="0" smtClean="0"/>
                        <a:t> a student trip to the art museum.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10.</a:t>
                      </a:r>
                      <a:r>
                        <a:rPr lang="en-US" baseline="0" dirty="0" smtClean="0"/>
                        <a:t> We couldn’t use the language lab yesterday because someone was fixing the equipment.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 smtClean="0"/>
                        <a:t>We couldn’t use the language lab yesterday because… …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Using the passive: form groups of three!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 dirty="0" smtClean="0"/>
              <a:t>Speaker A: Give the cue to Speaker B.</a:t>
            </a:r>
          </a:p>
          <a:p>
            <a:pPr algn="just"/>
            <a:r>
              <a:rPr lang="en-US" dirty="0" smtClean="0"/>
              <a:t>Speaker B: Change the cue to a passive sentence.</a:t>
            </a:r>
          </a:p>
          <a:p>
            <a:pPr algn="just"/>
            <a:r>
              <a:rPr lang="en-US" dirty="0" smtClean="0"/>
              <a:t>Speaker A: Give the second cue, a question. </a:t>
            </a:r>
          </a:p>
          <a:p>
            <a:pPr algn="just"/>
            <a:r>
              <a:rPr lang="en-US" dirty="0" smtClean="0"/>
              <a:t>Speaker C: Answer the question, using the passive if possible. </a:t>
            </a:r>
          </a:p>
          <a:p>
            <a:pPr algn="just">
              <a:buNone/>
            </a:pPr>
            <a:r>
              <a:rPr lang="en-US" dirty="0" smtClean="0"/>
              <a:t>	</a:t>
            </a:r>
          </a:p>
          <a:p>
            <a:pPr algn="just">
              <a:buNone/>
            </a:pPr>
            <a:r>
              <a:rPr lang="en-US" dirty="0" smtClean="0"/>
              <a:t>	EXAMPLE:</a:t>
            </a:r>
          </a:p>
          <a:p>
            <a:pPr algn="just">
              <a:buNone/>
            </a:pPr>
            <a:r>
              <a:rPr lang="en-US" dirty="0" smtClean="0"/>
              <a:t>	SPEAKER A: Someone stole your watch. </a:t>
            </a:r>
          </a:p>
          <a:p>
            <a:pPr algn="just">
              <a:buNone/>
            </a:pPr>
            <a:r>
              <a:rPr lang="en-US" dirty="0" smtClean="0"/>
              <a:t>	SPEAKER B: My watch was stolen. </a:t>
            </a:r>
          </a:p>
          <a:p>
            <a:pPr algn="just">
              <a:buNone/>
            </a:pPr>
            <a:r>
              <a:rPr lang="en-US" dirty="0" smtClean="0"/>
              <a:t>	SPEAKER A: What happened to (…)’s watch?</a:t>
            </a:r>
          </a:p>
          <a:p>
            <a:pPr algn="just">
              <a:buNone/>
            </a:pPr>
            <a:r>
              <a:rPr lang="en-US" dirty="0" smtClean="0"/>
              <a:t>	SPEAKER C: It was stolen. 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	SPEAKER A: People speak Arabic in many countries. </a:t>
            </a:r>
          </a:p>
          <a:p>
            <a:pPr algn="just">
              <a:buNone/>
            </a:pPr>
            <a:r>
              <a:rPr lang="en-US" dirty="0" smtClean="0"/>
              <a:t>	SPEAKER B: Arabic is spoken in many countries. </a:t>
            </a:r>
          </a:p>
          <a:p>
            <a:pPr algn="just">
              <a:buNone/>
            </a:pPr>
            <a:r>
              <a:rPr lang="en-US" dirty="0" smtClean="0"/>
              <a:t>	SPEAKER A: Is Arabic a common language? </a:t>
            </a:r>
          </a:p>
          <a:p>
            <a:pPr algn="just">
              <a:buNone/>
            </a:pPr>
            <a:r>
              <a:rPr lang="en-US" dirty="0" smtClean="0"/>
              <a:t>	SPEAKER C: Yes. It is spoken in many countries. </a:t>
            </a:r>
            <a:endParaRPr lang="en-US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533400"/>
            <a:ext cx="8382000" cy="5943600"/>
          </a:xfrm>
        </p:spPr>
        <p:txBody>
          <a:bodyPr>
            <a:normAutofit fontScale="85000" lnSpcReduction="20000"/>
          </a:bodyPr>
          <a:lstStyle/>
          <a:p>
            <a:pPr marL="514350" indent="-514350" algn="just">
              <a:buAutoNum type="arabicPeriod"/>
            </a:pPr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cue: Someone stole your pen </a:t>
            </a:r>
          </a:p>
          <a:p>
            <a:pPr marL="514350" indent="-514350" algn="just">
              <a:buNone/>
            </a:pPr>
            <a:r>
              <a:rPr lang="en-US" dirty="0" smtClean="0"/>
              <a:t>	2</a:t>
            </a:r>
            <a:r>
              <a:rPr lang="en-US" baseline="30000" dirty="0" smtClean="0"/>
              <a:t>nd</a:t>
            </a:r>
            <a:r>
              <a:rPr lang="en-US" dirty="0" smtClean="0"/>
              <a:t> cue: What happened to (…)’s pen? </a:t>
            </a:r>
          </a:p>
          <a:p>
            <a:pPr marL="514350" indent="-514350" algn="just">
              <a:buNone/>
            </a:pPr>
            <a:r>
              <a:rPr lang="en-US" dirty="0" smtClean="0"/>
              <a:t>2. 	1</a:t>
            </a:r>
            <a:r>
              <a:rPr lang="en-US" baseline="30000" dirty="0" smtClean="0"/>
              <a:t>st</a:t>
            </a:r>
            <a:r>
              <a:rPr lang="en-US" dirty="0" smtClean="0"/>
              <a:t> cue: People speak Spanish in many countries. </a:t>
            </a:r>
          </a:p>
          <a:p>
            <a:pPr marL="514350" indent="-514350" algn="just">
              <a:buNone/>
            </a:pPr>
            <a:r>
              <a:rPr lang="en-US" dirty="0" smtClean="0"/>
              <a:t>   	2</a:t>
            </a:r>
            <a:r>
              <a:rPr lang="en-US" baseline="30000" dirty="0" smtClean="0"/>
              <a:t>nd</a:t>
            </a:r>
            <a:r>
              <a:rPr lang="en-US" dirty="0" smtClean="0"/>
              <a:t> cue: is Spanish a common language? </a:t>
            </a:r>
          </a:p>
          <a:p>
            <a:pPr marL="514350" indent="-514350" algn="just">
              <a:buNone/>
            </a:pPr>
            <a:r>
              <a:rPr lang="en-US" dirty="0" smtClean="0"/>
              <a:t>3. 	1</a:t>
            </a:r>
            <a:r>
              <a:rPr lang="en-US" baseline="30000" dirty="0" smtClean="0"/>
              <a:t>st</a:t>
            </a:r>
            <a:r>
              <a:rPr lang="en-US" dirty="0" smtClean="0"/>
              <a:t> cue: People play soccer in many countries. </a:t>
            </a:r>
          </a:p>
          <a:p>
            <a:pPr marL="514350" indent="-514350" algn="just">
              <a:buNone/>
            </a:pPr>
            <a:r>
              <a:rPr lang="en-US" dirty="0" smtClean="0"/>
              <a:t>    	2</a:t>
            </a:r>
            <a:r>
              <a:rPr lang="en-US" baseline="30000" dirty="0" smtClean="0"/>
              <a:t>nd</a:t>
            </a:r>
            <a:r>
              <a:rPr lang="en-US" dirty="0" smtClean="0"/>
              <a:t> cue: is soccer a popular sport? </a:t>
            </a:r>
          </a:p>
          <a:p>
            <a:pPr marL="514350" indent="-514350" algn="just">
              <a:buNone/>
            </a:pPr>
            <a:r>
              <a:rPr lang="en-US" dirty="0" smtClean="0"/>
              <a:t>4. 	1</a:t>
            </a:r>
            <a:r>
              <a:rPr lang="en-US" baseline="30000" dirty="0" smtClean="0"/>
              <a:t>st</a:t>
            </a:r>
            <a:r>
              <a:rPr lang="en-US" dirty="0" smtClean="0"/>
              <a:t> cue: Someone robbed the bank.</a:t>
            </a:r>
          </a:p>
          <a:p>
            <a:pPr marL="514350" indent="-514350" algn="just">
              <a:buNone/>
            </a:pPr>
            <a:r>
              <a:rPr lang="en-US" dirty="0" smtClean="0"/>
              <a:t>    	2</a:t>
            </a:r>
            <a:r>
              <a:rPr lang="en-US" baseline="30000" dirty="0" smtClean="0"/>
              <a:t>nd</a:t>
            </a:r>
            <a:r>
              <a:rPr lang="en-US" dirty="0" smtClean="0"/>
              <a:t> cue: What happened to the bank? </a:t>
            </a:r>
          </a:p>
          <a:p>
            <a:pPr marL="514350" indent="-514350" algn="just">
              <a:buNone/>
            </a:pPr>
            <a:r>
              <a:rPr lang="en-US" dirty="0" smtClean="0"/>
              <a:t>5. 	1</a:t>
            </a:r>
            <a:r>
              <a:rPr lang="en-US" baseline="30000" dirty="0" smtClean="0"/>
              <a:t>st</a:t>
            </a:r>
            <a:r>
              <a:rPr lang="en-US" dirty="0" smtClean="0"/>
              <a:t> cue: Someone discovered gold in California in 1848.</a:t>
            </a:r>
          </a:p>
          <a:p>
            <a:pPr marL="514350" indent="-514350" algn="just">
              <a:buNone/>
            </a:pPr>
            <a:r>
              <a:rPr lang="en-US" dirty="0" smtClean="0"/>
              <a:t>   	 2</a:t>
            </a:r>
            <a:r>
              <a:rPr lang="en-US" baseline="30000" dirty="0" smtClean="0"/>
              <a:t>nd</a:t>
            </a:r>
            <a:r>
              <a:rPr lang="en-US" dirty="0" smtClean="0"/>
              <a:t> cue: What happened in California in 1848.</a:t>
            </a:r>
          </a:p>
          <a:p>
            <a:pPr marL="514350" indent="-514350" algn="just">
              <a:buNone/>
            </a:pPr>
            <a:r>
              <a:rPr lang="en-US" dirty="0" smtClean="0"/>
              <a:t>6. 	1</a:t>
            </a:r>
            <a:r>
              <a:rPr lang="en-US" baseline="30000" dirty="0" smtClean="0"/>
              <a:t>st</a:t>
            </a:r>
            <a:r>
              <a:rPr lang="en-US" dirty="0" smtClean="0"/>
              <a:t> cue: terrorist attacked the village.</a:t>
            </a:r>
          </a:p>
          <a:p>
            <a:pPr marL="514350" indent="-514350" algn="just">
              <a:buNone/>
            </a:pPr>
            <a:r>
              <a:rPr lang="en-US" dirty="0" smtClean="0"/>
              <a:t>	2</a:t>
            </a:r>
            <a:r>
              <a:rPr lang="en-US" baseline="30000" dirty="0" smtClean="0"/>
              <a:t>nd</a:t>
            </a:r>
            <a:r>
              <a:rPr lang="en-US" dirty="0" smtClean="0"/>
              <a:t> cue: what happened to the village? </a:t>
            </a:r>
          </a:p>
          <a:p>
            <a:pPr marL="514350" indent="-514350" algn="just">
              <a:buNone/>
            </a:pPr>
            <a:r>
              <a:rPr lang="en-US" dirty="0" smtClean="0"/>
              <a:t>7. 	1</a:t>
            </a:r>
            <a:r>
              <a:rPr lang="en-US" baseline="30000" dirty="0" smtClean="0"/>
              <a:t>st</a:t>
            </a:r>
            <a:r>
              <a:rPr lang="en-US" dirty="0" smtClean="0"/>
              <a:t> cue: people used candles for light in the 17</a:t>
            </a:r>
            <a:r>
              <a:rPr lang="en-US" baseline="30000" dirty="0" smtClean="0"/>
              <a:t>th</a:t>
            </a:r>
            <a:r>
              <a:rPr lang="en-US" dirty="0" smtClean="0"/>
              <a:t> century. </a:t>
            </a:r>
          </a:p>
          <a:p>
            <a:pPr marL="514350" indent="-514350" algn="just">
              <a:buNone/>
            </a:pPr>
            <a:r>
              <a:rPr lang="en-US" dirty="0" smtClean="0"/>
              <a:t>   	2</a:t>
            </a:r>
            <a:r>
              <a:rPr lang="en-US" baseline="30000" dirty="0" smtClean="0"/>
              <a:t>nd</a:t>
            </a:r>
            <a:r>
              <a:rPr lang="en-US" dirty="0" smtClean="0"/>
              <a:t> cue: was electricity used for light in the 17</a:t>
            </a:r>
            <a:r>
              <a:rPr lang="en-US" baseline="30000" dirty="0" smtClean="0"/>
              <a:t>th</a:t>
            </a:r>
            <a:r>
              <a:rPr lang="en-US" dirty="0" smtClean="0"/>
              <a:t> century? </a:t>
            </a:r>
          </a:p>
          <a:p>
            <a:pPr marL="514350" indent="-514350" algn="just">
              <a:buNone/>
            </a:pPr>
            <a:r>
              <a:rPr lang="en-US" dirty="0" smtClean="0"/>
              <a:t>8. 	1</a:t>
            </a:r>
            <a:r>
              <a:rPr lang="en-US" baseline="30000" dirty="0" smtClean="0"/>
              <a:t>st</a:t>
            </a:r>
            <a:r>
              <a:rPr lang="en-US" dirty="0" smtClean="0"/>
              <a:t> cue: there is a party tomorrow night. Someone invited you to go. </a:t>
            </a:r>
          </a:p>
          <a:p>
            <a:pPr marL="514350" indent="-514350" algn="just">
              <a:buNone/>
            </a:pPr>
            <a:r>
              <a:rPr lang="en-US" dirty="0" smtClean="0"/>
              <a:t>   	2</a:t>
            </a:r>
            <a:r>
              <a:rPr lang="en-US" baseline="30000" dirty="0" smtClean="0"/>
              <a:t>nd</a:t>
            </a:r>
            <a:r>
              <a:rPr lang="en-US" dirty="0" smtClean="0"/>
              <a:t> cue: is (…) going to the party? </a:t>
            </a:r>
            <a:endParaRPr lang="en-US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smtClean="0"/>
              <a:t>Using the passive: Use active or passive, in any appropriate tense, for the verbs in parentheses. </a:t>
            </a:r>
            <a:endParaRPr lang="en-US" sz="2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05400"/>
          </a:xfrm>
        </p:spPr>
        <p:txBody>
          <a:bodyPr>
            <a:normAutofit fontScale="77500" lnSpcReduction="20000"/>
          </a:bodyPr>
          <a:lstStyle/>
          <a:p>
            <a:pPr marL="514350" indent="-514350" algn="just">
              <a:buAutoNum type="arabicPeriod"/>
            </a:pPr>
            <a:r>
              <a:rPr lang="en-US" dirty="0" smtClean="0"/>
              <a:t>It’s noon. The mail should be here soon. It </a:t>
            </a:r>
            <a:r>
              <a:rPr lang="en-US" i="1" dirty="0" smtClean="0"/>
              <a:t>(deliver, usually)</a:t>
            </a:r>
            <a:r>
              <a:rPr lang="en-US" dirty="0" smtClean="0"/>
              <a:t> _______ sometime between noon and one o’clock. </a:t>
            </a:r>
          </a:p>
          <a:p>
            <a:pPr marL="514350" indent="-514350" algn="just">
              <a:buAutoNum type="arabicPeriod"/>
            </a:pPr>
            <a:r>
              <a:rPr lang="en-US" dirty="0" smtClean="0"/>
              <a:t>Right now a student trip to the planetarium </a:t>
            </a:r>
            <a:r>
              <a:rPr lang="en-US" i="1" dirty="0" smtClean="0"/>
              <a:t>(organize) </a:t>
            </a:r>
            <a:r>
              <a:rPr lang="en-US" dirty="0" smtClean="0"/>
              <a:t>_________ by Mrs. Hunt. You can sign up for it at her office. </a:t>
            </a:r>
          </a:p>
          <a:p>
            <a:pPr marL="514350" indent="-514350" algn="just">
              <a:buAutoNum type="arabicPeriod"/>
            </a:pPr>
            <a:r>
              <a:rPr lang="en-US" dirty="0" smtClean="0"/>
              <a:t>A: Yesterday </a:t>
            </a:r>
            <a:r>
              <a:rPr lang="en-US" i="1" dirty="0" smtClean="0"/>
              <a:t>(be) </a:t>
            </a:r>
            <a:r>
              <a:rPr lang="en-US" dirty="0" smtClean="0"/>
              <a:t>_______ a terrible day. </a:t>
            </a:r>
          </a:p>
          <a:p>
            <a:pPr marL="514350" indent="-514350" algn="just">
              <a:buNone/>
            </a:pPr>
            <a:r>
              <a:rPr lang="en-US" dirty="0" smtClean="0"/>
              <a:t>	B: What </a:t>
            </a:r>
            <a:r>
              <a:rPr lang="en-US" i="1" dirty="0" smtClean="0"/>
              <a:t>(happen) </a:t>
            </a:r>
            <a:r>
              <a:rPr lang="en-US" dirty="0" smtClean="0"/>
              <a:t>_________?</a:t>
            </a:r>
          </a:p>
          <a:p>
            <a:pPr marL="514350" indent="-514350" algn="just">
              <a:buNone/>
            </a:pPr>
            <a:r>
              <a:rPr lang="en-US" dirty="0" smtClean="0"/>
              <a:t>	A: First, I </a:t>
            </a:r>
            <a:r>
              <a:rPr lang="en-US" i="1" dirty="0" smtClean="0"/>
              <a:t>(flunk) </a:t>
            </a:r>
            <a:r>
              <a:rPr lang="en-US" dirty="0" smtClean="0"/>
              <a:t>____ a test, or at least I think I did. Then I </a:t>
            </a:r>
            <a:r>
              <a:rPr lang="en-US" i="1" dirty="0" smtClean="0"/>
              <a:t>(drop) </a:t>
            </a:r>
            <a:r>
              <a:rPr lang="en-US" dirty="0" smtClean="0"/>
              <a:t>_____ my books while I </a:t>
            </a:r>
            <a:r>
              <a:rPr lang="en-US" i="1" dirty="0" smtClean="0"/>
              <a:t>(walk) </a:t>
            </a:r>
            <a:r>
              <a:rPr lang="en-US" dirty="0" smtClean="0"/>
              <a:t>____ across campus, and they </a:t>
            </a:r>
            <a:r>
              <a:rPr lang="en-US" i="1" dirty="0" smtClean="0"/>
              <a:t>(fall) </a:t>
            </a:r>
            <a:r>
              <a:rPr lang="en-US" dirty="0" smtClean="0"/>
              <a:t>___ into a mud puddle. And finally, my bicycle </a:t>
            </a:r>
            <a:r>
              <a:rPr lang="en-US" i="1" dirty="0" smtClean="0"/>
              <a:t>(steal) </a:t>
            </a:r>
            <a:r>
              <a:rPr lang="en-US" dirty="0" smtClean="0"/>
              <a:t>___. </a:t>
            </a:r>
          </a:p>
          <a:p>
            <a:pPr marL="514350" indent="-514350" algn="just">
              <a:buNone/>
            </a:pPr>
            <a:r>
              <a:rPr lang="en-US" dirty="0" smtClean="0"/>
              <a:t>	B: You should have stayed in bed. </a:t>
            </a:r>
          </a:p>
          <a:p>
            <a:pPr marL="514350" indent="-514350" algn="just">
              <a:buAutoNum type="arabicPeriod" startAt="4"/>
            </a:pPr>
            <a:r>
              <a:rPr lang="en-US" dirty="0" smtClean="0"/>
              <a:t>A: Where </a:t>
            </a:r>
            <a:r>
              <a:rPr lang="en-US" i="1" dirty="0" smtClean="0"/>
              <a:t>(buy, you) </a:t>
            </a:r>
            <a:r>
              <a:rPr lang="en-US" dirty="0" smtClean="0"/>
              <a:t>____ that beautiful necklace? </a:t>
            </a:r>
          </a:p>
          <a:p>
            <a:pPr marL="514350" indent="-514350" algn="just">
              <a:buNone/>
            </a:pPr>
            <a:r>
              <a:rPr lang="en-US" dirty="0" smtClean="0"/>
              <a:t>	B: I (buy, not) ____ it. It </a:t>
            </a:r>
            <a:r>
              <a:rPr lang="en-US" i="1" dirty="0" smtClean="0"/>
              <a:t>(give) </a:t>
            </a:r>
            <a:r>
              <a:rPr lang="en-US" dirty="0" smtClean="0"/>
              <a:t>___ to me for my birthday. </a:t>
            </a:r>
            <a:r>
              <a:rPr lang="en-US" i="1" dirty="0" smtClean="0"/>
              <a:t>(you, like) </a:t>
            </a:r>
            <a:r>
              <a:rPr lang="en-US" dirty="0" smtClean="0"/>
              <a:t>___ it? </a:t>
            </a:r>
          </a:p>
          <a:p>
            <a:pPr marL="514350" indent="-514350" algn="just">
              <a:buNone/>
            </a:pPr>
            <a:r>
              <a:rPr lang="en-US" dirty="0" smtClean="0"/>
              <a:t>5. 	Ever since it </a:t>
            </a:r>
            <a:r>
              <a:rPr lang="en-US" i="1" dirty="0" smtClean="0"/>
              <a:t>(build)</a:t>
            </a:r>
            <a:r>
              <a:rPr lang="en-US" dirty="0" smtClean="0"/>
              <a:t> ___ three centuries ago, the </a:t>
            </a:r>
            <a:r>
              <a:rPr lang="en-US" dirty="0" err="1" smtClean="0"/>
              <a:t>Taj</a:t>
            </a:r>
            <a:r>
              <a:rPr lang="en-US" dirty="0" smtClean="0"/>
              <a:t> </a:t>
            </a:r>
            <a:r>
              <a:rPr lang="en-US" dirty="0" err="1" smtClean="0"/>
              <a:t>Mahal</a:t>
            </a:r>
            <a:r>
              <a:rPr lang="en-US" dirty="0" smtClean="0"/>
              <a:t> in Agra, India, </a:t>
            </a:r>
            <a:r>
              <a:rPr lang="en-US" i="1" dirty="0" smtClean="0"/>
              <a:t>(describe, often)</a:t>
            </a:r>
            <a:r>
              <a:rPr lang="en-US" dirty="0" smtClean="0"/>
              <a:t> ___ as the most beautiful building in the world. It </a:t>
            </a:r>
            <a:r>
              <a:rPr lang="en-US" i="1" dirty="0" smtClean="0"/>
              <a:t>(design)</a:t>
            </a:r>
            <a:r>
              <a:rPr lang="en-US" dirty="0" smtClean="0"/>
              <a:t> ___ by a Turkish architect and it </a:t>
            </a:r>
            <a:r>
              <a:rPr lang="en-US" i="1" dirty="0" smtClean="0"/>
              <a:t>(take)</a:t>
            </a:r>
            <a:r>
              <a:rPr lang="en-US" dirty="0" smtClean="0"/>
              <a:t> 20,000 workers 20 years to complete it. 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895600"/>
            <a:ext cx="8229600" cy="32613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000" dirty="0" smtClean="0">
                <a:latin typeface="Bauhaus 93" pitchFamily="82" charset="0"/>
              </a:rPr>
              <a:t>See you. Have a great day! </a:t>
            </a:r>
            <a:endParaRPr lang="en-US" sz="4000" dirty="0">
              <a:latin typeface="Bauhaus 93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1000" y="1828800"/>
            <a:ext cx="19050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Subject</a:t>
            </a:r>
            <a:endParaRPr lang="en-US" sz="2800" dirty="0"/>
          </a:p>
        </p:txBody>
      </p:sp>
      <p:sp>
        <p:nvSpPr>
          <p:cNvPr id="5" name="Rounded Rectangle 4"/>
          <p:cNvSpPr/>
          <p:nvPr/>
        </p:nvSpPr>
        <p:spPr>
          <a:xfrm>
            <a:off x="6324600" y="1828800"/>
            <a:ext cx="19050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Object</a:t>
            </a:r>
            <a:endParaRPr lang="en-US" sz="2800" dirty="0"/>
          </a:p>
        </p:txBody>
      </p:sp>
      <p:sp>
        <p:nvSpPr>
          <p:cNvPr id="6" name="Rounded Rectangle 5"/>
          <p:cNvSpPr/>
          <p:nvPr/>
        </p:nvSpPr>
        <p:spPr>
          <a:xfrm>
            <a:off x="3505200" y="1828800"/>
            <a:ext cx="19050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Verb</a:t>
            </a:r>
            <a:endParaRPr lang="en-US" sz="2800" dirty="0"/>
          </a:p>
        </p:txBody>
      </p:sp>
      <p:sp>
        <p:nvSpPr>
          <p:cNvPr id="7" name="Rounded Rectangle 6"/>
          <p:cNvSpPr/>
          <p:nvPr/>
        </p:nvSpPr>
        <p:spPr>
          <a:xfrm>
            <a:off x="6324600" y="4114800"/>
            <a:ext cx="19050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By agent</a:t>
            </a:r>
            <a:endParaRPr lang="en-US" sz="2800" dirty="0"/>
          </a:p>
        </p:txBody>
      </p:sp>
      <p:sp>
        <p:nvSpPr>
          <p:cNvPr id="8" name="Rounded Rectangle 7"/>
          <p:cNvSpPr/>
          <p:nvPr/>
        </p:nvSpPr>
        <p:spPr>
          <a:xfrm>
            <a:off x="3505200" y="4114800"/>
            <a:ext cx="19050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To be + Past Participle (V3)</a:t>
            </a:r>
            <a:endParaRPr lang="en-US" sz="2000" dirty="0"/>
          </a:p>
        </p:txBody>
      </p:sp>
      <p:sp>
        <p:nvSpPr>
          <p:cNvPr id="9" name="Rounded Rectangle 8"/>
          <p:cNvSpPr/>
          <p:nvPr/>
        </p:nvSpPr>
        <p:spPr>
          <a:xfrm>
            <a:off x="381000" y="4114800"/>
            <a:ext cx="19050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Subject</a:t>
            </a:r>
            <a:endParaRPr lang="en-US" sz="2800" dirty="0"/>
          </a:p>
        </p:txBody>
      </p:sp>
      <p:sp>
        <p:nvSpPr>
          <p:cNvPr id="10" name="Rounded Rectangle 9"/>
          <p:cNvSpPr/>
          <p:nvPr/>
        </p:nvSpPr>
        <p:spPr>
          <a:xfrm>
            <a:off x="381000" y="990600"/>
            <a:ext cx="79248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John			     writes 		the report</a:t>
            </a:r>
            <a:endParaRPr lang="en-US" sz="3200" dirty="0"/>
          </a:p>
        </p:txBody>
      </p:sp>
      <p:sp>
        <p:nvSpPr>
          <p:cNvPr id="12" name="Rounded Rectangle 11"/>
          <p:cNvSpPr/>
          <p:nvPr/>
        </p:nvSpPr>
        <p:spPr>
          <a:xfrm>
            <a:off x="381000" y="5029200"/>
            <a:ext cx="7924800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The report	 	  is written 	             by John</a:t>
            </a:r>
            <a:endParaRPr lang="en-US" sz="2800" dirty="0"/>
          </a:p>
        </p:txBody>
      </p:sp>
      <p:cxnSp>
        <p:nvCxnSpPr>
          <p:cNvPr id="14" name="Straight Arrow Connector 13"/>
          <p:cNvCxnSpPr/>
          <p:nvPr/>
        </p:nvCxnSpPr>
        <p:spPr>
          <a:xfrm rot="5400000">
            <a:off x="3733006" y="3352800"/>
            <a:ext cx="1371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0800000" flipV="1">
            <a:off x="1295400" y="2667000"/>
            <a:ext cx="6021388" cy="1371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373188" y="2667000"/>
            <a:ext cx="5942012" cy="1371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3581400" y="5867400"/>
            <a:ext cx="1905000" cy="838200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PASSIVE</a:t>
            </a:r>
            <a:endParaRPr lang="en-US" sz="2800" dirty="0"/>
          </a:p>
        </p:txBody>
      </p:sp>
      <p:sp>
        <p:nvSpPr>
          <p:cNvPr id="21" name="Rounded Rectangle 20"/>
          <p:cNvSpPr/>
          <p:nvPr/>
        </p:nvSpPr>
        <p:spPr>
          <a:xfrm>
            <a:off x="3581400" y="76200"/>
            <a:ext cx="1905000" cy="838200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ACTIVE</a:t>
            </a:r>
            <a:endParaRPr lang="en-US" sz="28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 algn="just">
              <a:buAutoNum type="alphaLcParenBoth"/>
            </a:pPr>
            <a:r>
              <a:rPr lang="en-US" dirty="0" smtClean="0"/>
              <a:t>Active: John writes the report</a:t>
            </a:r>
          </a:p>
          <a:p>
            <a:pPr marL="514350" indent="-514350" algn="just">
              <a:buAutoNum type="alphaLcParenBoth"/>
            </a:pPr>
            <a:r>
              <a:rPr lang="en-US" dirty="0" smtClean="0"/>
              <a:t>Passive: The report is written by John</a:t>
            </a:r>
          </a:p>
          <a:p>
            <a:pPr marL="514350" indent="-514350" algn="just">
              <a:buNone/>
            </a:pPr>
            <a:endParaRPr lang="en-US" dirty="0" smtClean="0"/>
          </a:p>
          <a:p>
            <a:pPr marL="514350" indent="-514350" algn="just">
              <a:buNone/>
            </a:pPr>
            <a:r>
              <a:rPr lang="en-US" dirty="0" smtClean="0"/>
              <a:t>	(a) and (b) have the same meaning. The </a:t>
            </a:r>
            <a:r>
              <a:rPr lang="en-US" b="1" dirty="0" smtClean="0"/>
              <a:t>object</a:t>
            </a:r>
            <a:r>
              <a:rPr lang="en-US" dirty="0" smtClean="0"/>
              <a:t> of an active sentence becomes the </a:t>
            </a:r>
            <a:r>
              <a:rPr lang="en-US" b="1" dirty="0" smtClean="0"/>
              <a:t>subject</a:t>
            </a:r>
            <a:r>
              <a:rPr lang="en-US" dirty="0" smtClean="0"/>
              <a:t> of a passive sentence. </a:t>
            </a:r>
          </a:p>
          <a:p>
            <a:pPr marL="514350" indent="-514350" algn="just">
              <a:buNone/>
            </a:pPr>
            <a:endParaRPr lang="en-US" dirty="0" smtClean="0"/>
          </a:p>
          <a:p>
            <a:pPr marL="514350" indent="-514350" algn="just">
              <a:buNone/>
            </a:pPr>
            <a:r>
              <a:rPr lang="en-US" dirty="0" smtClean="0"/>
              <a:t>	Forms of the passive: BE + PAST PARTICIPLE (V3)</a:t>
            </a:r>
          </a:p>
          <a:p>
            <a:pPr marL="514350" indent="-514350" algn="just">
              <a:buNone/>
            </a:pPr>
            <a:r>
              <a:rPr lang="en-US" dirty="0" smtClean="0"/>
              <a:t>	BE can be in any of its forms: </a:t>
            </a:r>
            <a:r>
              <a:rPr lang="en-US" i="1" dirty="0" smtClean="0"/>
              <a:t>am, is, are, was, were, been, etc</a:t>
            </a:r>
            <a:r>
              <a:rPr lang="en-US" dirty="0" smtClean="0"/>
              <a:t>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en-US" dirty="0" smtClean="0"/>
              <a:t>Only transitive verbs (verbs that can be followed by an object) are used in the passive. It is not possible to use intransitive verbs (</a:t>
            </a:r>
            <a:r>
              <a:rPr lang="en-US" i="1" dirty="0" smtClean="0"/>
              <a:t>such as happen, sleep, come, seem, happen, live, occur, rain, sleep, stay, walk</a:t>
            </a:r>
            <a:r>
              <a:rPr lang="en-US" dirty="0" smtClean="0"/>
              <a:t>) in the passive. </a:t>
            </a:r>
          </a:p>
          <a:p>
            <a:pPr algn="just"/>
            <a:endParaRPr lang="en-US" dirty="0" smtClean="0"/>
          </a:p>
          <a:p>
            <a:pPr lvl="1" algn="just">
              <a:buNone/>
            </a:pPr>
            <a:r>
              <a:rPr lang="en-US" dirty="0" smtClean="0"/>
              <a:t>e.g. </a:t>
            </a:r>
          </a:p>
          <a:p>
            <a:pPr lvl="1" algn="just">
              <a:buNone/>
            </a:pPr>
            <a:r>
              <a:rPr lang="en-US" dirty="0" smtClean="0"/>
              <a:t>Active: An accident happened</a:t>
            </a:r>
          </a:p>
          <a:p>
            <a:pPr lvl="1" algn="just">
              <a:buNone/>
            </a:pPr>
            <a:r>
              <a:rPr lang="en-US" dirty="0" smtClean="0"/>
              <a:t>Passive: (none/not possible)</a:t>
            </a:r>
          </a:p>
          <a:p>
            <a:pPr lvl="1" algn="just">
              <a:buNone/>
            </a:pPr>
            <a:r>
              <a:rPr lang="en-US" dirty="0" smtClean="0"/>
              <a:t>	</a:t>
            </a:r>
            <a:r>
              <a:rPr lang="en-US" i="1" dirty="0" smtClean="0"/>
              <a:t>INCORRECT: An accident was happened </a:t>
            </a:r>
            <a:endParaRPr lang="en-US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1" y="0"/>
          <a:ext cx="9448799" cy="67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96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0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220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716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TENSES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ACTIVE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PASSIVE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12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Simple Present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John </a:t>
                      </a:r>
                      <a:r>
                        <a:rPr lang="en-US" sz="1400" b="1" u="sng" dirty="0" smtClean="0"/>
                        <a:t>writes</a:t>
                      </a:r>
                      <a:r>
                        <a:rPr lang="en-US" sz="1400" dirty="0" smtClean="0"/>
                        <a:t> the report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The report </a:t>
                      </a:r>
                      <a:r>
                        <a:rPr lang="en-US" sz="1400" b="1" u="sng" dirty="0" smtClean="0"/>
                        <a:t>is written</a:t>
                      </a:r>
                      <a:r>
                        <a:rPr lang="en-US" sz="1400" dirty="0" smtClean="0"/>
                        <a:t> (by John)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12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Present Progressive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John is </a:t>
                      </a:r>
                      <a:r>
                        <a:rPr lang="en-US" sz="1400" b="1" u="sng" dirty="0" smtClean="0"/>
                        <a:t>writing</a:t>
                      </a:r>
                      <a:r>
                        <a:rPr lang="en-US" sz="1400" dirty="0" smtClean="0"/>
                        <a:t> the report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The report </a:t>
                      </a:r>
                      <a:r>
                        <a:rPr lang="en-US" sz="1400" b="1" u="sng" dirty="0" smtClean="0"/>
                        <a:t>is being written</a:t>
                      </a:r>
                      <a:r>
                        <a:rPr lang="en-US" sz="1400" baseline="0" dirty="0" smtClean="0"/>
                        <a:t> (by John)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12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Simple</a:t>
                      </a:r>
                      <a:r>
                        <a:rPr lang="en-US" sz="1400" baseline="0" dirty="0" smtClean="0"/>
                        <a:t> Past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John </a:t>
                      </a:r>
                      <a:r>
                        <a:rPr lang="en-US" sz="1400" b="1" dirty="0" smtClean="0"/>
                        <a:t>wrote</a:t>
                      </a:r>
                      <a:r>
                        <a:rPr lang="en-US" sz="1400" dirty="0" smtClean="0"/>
                        <a:t> the report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The report </a:t>
                      </a:r>
                      <a:r>
                        <a:rPr lang="en-US" sz="1400" b="1" u="sng" dirty="0" smtClean="0"/>
                        <a:t>was written</a:t>
                      </a:r>
                      <a:r>
                        <a:rPr lang="en-US" sz="1400" dirty="0" smtClean="0"/>
                        <a:t> (by John)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12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Past Progressive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John was </a:t>
                      </a:r>
                      <a:r>
                        <a:rPr lang="en-US" sz="1400" b="1" u="sng" dirty="0" smtClean="0"/>
                        <a:t>writing</a:t>
                      </a:r>
                      <a:r>
                        <a:rPr lang="en-US" sz="1400" dirty="0" smtClean="0"/>
                        <a:t> the report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The report </a:t>
                      </a:r>
                      <a:r>
                        <a:rPr lang="en-US" sz="1400" b="1" u="sng" dirty="0" smtClean="0"/>
                        <a:t>was being written</a:t>
                      </a:r>
                      <a:r>
                        <a:rPr lang="en-US" sz="1400" dirty="0" smtClean="0"/>
                        <a:t> (by John)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12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Present Perfect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John has </a:t>
                      </a:r>
                      <a:r>
                        <a:rPr lang="en-US" sz="1400" b="1" u="sng" dirty="0" smtClean="0"/>
                        <a:t>written</a:t>
                      </a:r>
                      <a:r>
                        <a:rPr lang="en-US" sz="1400" dirty="0" smtClean="0"/>
                        <a:t> the report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The report </a:t>
                      </a:r>
                      <a:r>
                        <a:rPr lang="en-US" sz="1400" b="1" u="sng" dirty="0" smtClean="0"/>
                        <a:t>has been written</a:t>
                      </a:r>
                      <a:r>
                        <a:rPr lang="en-US" sz="1400" dirty="0" smtClean="0"/>
                        <a:t> (by John)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12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Present</a:t>
                      </a:r>
                      <a:r>
                        <a:rPr lang="en-US" sz="1400" baseline="0" dirty="0" smtClean="0"/>
                        <a:t> Perfect </a:t>
                      </a:r>
                      <a:r>
                        <a:rPr lang="en-US" sz="1400" baseline="0" dirty="0" err="1" smtClean="0"/>
                        <a:t>Prog</a:t>
                      </a:r>
                      <a:r>
                        <a:rPr lang="en-US" sz="1400" baseline="0" dirty="0" smtClean="0"/>
                        <a:t>. *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John has been </a:t>
                      </a:r>
                      <a:r>
                        <a:rPr lang="en-US" sz="1400" b="1" u="sng" dirty="0" smtClean="0"/>
                        <a:t>writing</a:t>
                      </a:r>
                      <a:r>
                        <a:rPr lang="en-US" sz="1400" dirty="0" smtClean="0"/>
                        <a:t> the report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1" dirty="0" smtClean="0"/>
                        <a:t>Not logical</a:t>
                      </a:r>
                      <a:endParaRPr lang="en-US" sz="14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912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Past Perfect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John had </a:t>
                      </a:r>
                      <a:r>
                        <a:rPr lang="en-US" sz="1400" b="1" u="sng" dirty="0" smtClean="0"/>
                        <a:t>written</a:t>
                      </a:r>
                      <a:r>
                        <a:rPr lang="en-US" sz="1400" dirty="0" smtClean="0"/>
                        <a:t> the report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The report </a:t>
                      </a:r>
                      <a:r>
                        <a:rPr lang="en-US" sz="1400" b="1" u="sng" dirty="0" smtClean="0"/>
                        <a:t>had been written</a:t>
                      </a:r>
                      <a:r>
                        <a:rPr lang="en-US" sz="1400" dirty="0" smtClean="0"/>
                        <a:t> (by</a:t>
                      </a:r>
                      <a:r>
                        <a:rPr lang="en-US" sz="1400" baseline="0" dirty="0" smtClean="0"/>
                        <a:t> John) 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912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Past Perfect Prog.*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John had been </a:t>
                      </a:r>
                      <a:r>
                        <a:rPr lang="en-US" sz="1400" b="1" u="sng" dirty="0" smtClean="0"/>
                        <a:t>writing</a:t>
                      </a:r>
                      <a:r>
                        <a:rPr lang="en-US" sz="1400" dirty="0" smtClean="0"/>
                        <a:t> the report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1" dirty="0" smtClean="0"/>
                        <a:t>Not</a:t>
                      </a:r>
                      <a:r>
                        <a:rPr lang="en-US" sz="1400" i="1" baseline="0" dirty="0" smtClean="0"/>
                        <a:t> logical</a:t>
                      </a:r>
                      <a:endParaRPr lang="en-US" sz="14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912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Simple Future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John will </a:t>
                      </a:r>
                      <a:r>
                        <a:rPr lang="en-US" sz="1400" b="1" u="sng" dirty="0" smtClean="0"/>
                        <a:t>write</a:t>
                      </a:r>
                      <a:r>
                        <a:rPr lang="en-US" sz="1400" dirty="0" smtClean="0"/>
                        <a:t> the report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0" dirty="0" smtClean="0"/>
                        <a:t>The</a:t>
                      </a:r>
                      <a:r>
                        <a:rPr lang="en-US" sz="1400" i="0" baseline="0" dirty="0" smtClean="0"/>
                        <a:t> report </a:t>
                      </a:r>
                      <a:r>
                        <a:rPr lang="en-US" sz="1400" b="1" i="0" u="sng" baseline="0" dirty="0" smtClean="0"/>
                        <a:t>will be written</a:t>
                      </a:r>
                      <a:r>
                        <a:rPr lang="en-US" sz="1400" i="0" baseline="0" dirty="0" smtClean="0"/>
                        <a:t> (by John) </a:t>
                      </a:r>
                      <a:endParaRPr lang="en-US" sz="14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3912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Future</a:t>
                      </a:r>
                      <a:r>
                        <a:rPr lang="en-US" sz="1400" baseline="0" dirty="0" smtClean="0"/>
                        <a:t> Prog.*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John will be </a:t>
                      </a:r>
                      <a:r>
                        <a:rPr lang="en-US" sz="1400" b="1" u="sng" dirty="0" smtClean="0"/>
                        <a:t>writing</a:t>
                      </a:r>
                      <a:r>
                        <a:rPr lang="en-US" sz="1400" dirty="0" smtClean="0"/>
                        <a:t> the report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1" dirty="0" smtClean="0"/>
                        <a:t>Not logical </a:t>
                      </a:r>
                      <a:r>
                        <a:rPr lang="en-US" sz="1400" i="0" dirty="0" smtClean="0"/>
                        <a:t> </a:t>
                      </a:r>
                      <a:endParaRPr lang="en-US" sz="14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3912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Future Perfect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John</a:t>
                      </a:r>
                      <a:r>
                        <a:rPr lang="en-US" sz="1400" baseline="0" dirty="0" smtClean="0"/>
                        <a:t> will have </a:t>
                      </a:r>
                      <a:r>
                        <a:rPr lang="en-US" sz="1400" b="1" u="sng" baseline="0" dirty="0" smtClean="0"/>
                        <a:t>written</a:t>
                      </a:r>
                      <a:r>
                        <a:rPr lang="en-US" sz="1400" baseline="0" dirty="0" smtClean="0"/>
                        <a:t> the report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0" dirty="0" smtClean="0"/>
                        <a:t>The report </a:t>
                      </a:r>
                      <a:r>
                        <a:rPr lang="en-US" sz="1400" b="1" i="0" u="sng" dirty="0" smtClean="0"/>
                        <a:t>will have been written</a:t>
                      </a:r>
                      <a:r>
                        <a:rPr lang="en-US" sz="1400" i="0" dirty="0" smtClean="0"/>
                        <a:t> (by</a:t>
                      </a:r>
                      <a:r>
                        <a:rPr lang="en-US" sz="1400" i="0" baseline="0" dirty="0" smtClean="0"/>
                        <a:t> John)</a:t>
                      </a:r>
                      <a:endParaRPr lang="en-US" sz="1400" i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3912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Future Perfect Prog.*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John will have been </a:t>
                      </a:r>
                      <a:r>
                        <a:rPr lang="en-US" sz="1400" b="1" dirty="0" smtClean="0"/>
                        <a:t>writing</a:t>
                      </a:r>
                      <a:r>
                        <a:rPr lang="en-US" sz="1400" dirty="0" smtClean="0"/>
                        <a:t> the report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i="1" dirty="0" smtClean="0"/>
                        <a:t>Not logical</a:t>
                      </a:r>
                      <a:endParaRPr lang="en-US" sz="1400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Change these active sentences into passive! 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447800"/>
          <a:ext cx="8229603" cy="4571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58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621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563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ACTIVE</a:t>
                      </a:r>
                      <a:endParaRPr 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PASSIVE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1.</a:t>
                      </a:r>
                      <a:r>
                        <a:rPr lang="en-US" baseline="0" dirty="0" smtClean="0"/>
                        <a:t> The teacher helps 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/>
                        <a:t>I 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/>
                        <a:t>am</a:t>
                      </a:r>
                      <a:r>
                        <a:rPr lang="en-US" i="1" baseline="0" dirty="0" smtClean="0"/>
                        <a:t> helped</a:t>
                      </a:r>
                      <a:endParaRPr lang="en-US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the teacher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2. The teacher helps Jane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the teacher</a:t>
                      </a:r>
                      <a:endParaRPr lang="en-US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3. The teacher helps 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the teacher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4. The teacher helped 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the teacher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5. The teacher helped them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the teacher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6. The teacher has helped Joe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the teacher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7. The teacher has helped 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the teacher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8. The teacher will help 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the teacher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9. The teacher will help Tim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the teacher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10. The teacher is going to help 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by</a:t>
                      </a:r>
                      <a:r>
                        <a:rPr lang="en-US" baseline="0" dirty="0" smtClean="0"/>
                        <a:t> the teacher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NEGATIVE FORM OF THE PASSIVE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Clr>
                <a:srgbClr val="CC0000"/>
              </a:buClr>
              <a:buFont typeface="Wingdings" pitchFamily="2" charset="2"/>
              <a:buChar char="§"/>
            </a:pPr>
            <a:r>
              <a:rPr lang="en-US" dirty="0" smtClean="0">
                <a:latin typeface="Tahoma" pitchFamily="34" charset="0"/>
              </a:rPr>
              <a:t>    </a:t>
            </a:r>
            <a:r>
              <a:rPr lang="en-US" sz="2800" dirty="0" smtClean="0">
                <a:solidFill>
                  <a:srgbClr val="990033"/>
                </a:solidFill>
                <a:latin typeface="Tahoma" pitchFamily="34" charset="0"/>
              </a:rPr>
              <a:t>Linda doesn’t need the room.</a:t>
            </a:r>
          </a:p>
          <a:p>
            <a:pPr marL="534988" lvl="1" indent="-260350">
              <a:buClr>
                <a:srgbClr val="CC0000"/>
              </a:buClr>
              <a:buNone/>
            </a:pPr>
            <a:r>
              <a:rPr lang="en-US" dirty="0" smtClean="0">
                <a:solidFill>
                  <a:srgbClr val="990033"/>
                </a:solidFill>
                <a:latin typeface="Tahoma" pitchFamily="34" charset="0"/>
              </a:rPr>
              <a:t>		</a:t>
            </a:r>
            <a:r>
              <a:rPr lang="en-US" dirty="0" smtClean="0">
                <a:solidFill>
                  <a:srgbClr val="000066"/>
                </a:solidFill>
                <a:latin typeface="Tahoma" pitchFamily="34" charset="0"/>
              </a:rPr>
              <a:t>The room is not needed by Linda.</a:t>
            </a:r>
          </a:p>
          <a:p>
            <a:pPr marL="534988" lvl="1" indent="-260350">
              <a:buClr>
                <a:srgbClr val="CC0000"/>
              </a:buClr>
              <a:buFont typeface="Wingdings" pitchFamily="2" charset="2"/>
              <a:buChar char="§"/>
            </a:pPr>
            <a:r>
              <a:rPr lang="en-US" dirty="0" err="1" smtClean="0">
                <a:solidFill>
                  <a:srgbClr val="990033"/>
                </a:solidFill>
                <a:latin typeface="Tahoma" pitchFamily="34" charset="0"/>
              </a:rPr>
              <a:t>Santi</a:t>
            </a:r>
            <a:r>
              <a:rPr lang="en-US" dirty="0" smtClean="0">
                <a:solidFill>
                  <a:srgbClr val="990033"/>
                </a:solidFill>
                <a:latin typeface="Tahoma" pitchFamily="34" charset="0"/>
              </a:rPr>
              <a:t> did not find her cat.</a:t>
            </a:r>
          </a:p>
          <a:p>
            <a:pPr marL="534988" lvl="1" indent="-260350">
              <a:buClr>
                <a:srgbClr val="CC0000"/>
              </a:buClr>
              <a:buNone/>
            </a:pPr>
            <a:r>
              <a:rPr lang="en-US" dirty="0" smtClean="0">
                <a:solidFill>
                  <a:srgbClr val="990033"/>
                </a:solidFill>
                <a:latin typeface="Tahoma" pitchFamily="34" charset="0"/>
              </a:rPr>
              <a:t>		</a:t>
            </a:r>
            <a:r>
              <a:rPr lang="en-US" dirty="0" smtClean="0">
                <a:solidFill>
                  <a:srgbClr val="000066"/>
                </a:solidFill>
                <a:latin typeface="Tahoma" pitchFamily="34" charset="0"/>
              </a:rPr>
              <a:t>Her cat was not found by </a:t>
            </a:r>
            <a:r>
              <a:rPr lang="en-US" dirty="0" err="1" smtClean="0">
                <a:solidFill>
                  <a:srgbClr val="000066"/>
                </a:solidFill>
                <a:latin typeface="Tahoma" pitchFamily="34" charset="0"/>
              </a:rPr>
              <a:t>Santi</a:t>
            </a:r>
            <a:r>
              <a:rPr lang="en-US" dirty="0" smtClean="0">
                <a:solidFill>
                  <a:srgbClr val="000066"/>
                </a:solidFill>
                <a:latin typeface="Tahoma" pitchFamily="34" charset="0"/>
              </a:rPr>
              <a:t>.</a:t>
            </a:r>
          </a:p>
          <a:p>
            <a:pPr marL="534988" lvl="1" indent="-260350">
              <a:buClr>
                <a:srgbClr val="CC0000"/>
              </a:buClr>
              <a:buFont typeface="Wingdings" pitchFamily="2" charset="2"/>
              <a:buChar char="§"/>
            </a:pPr>
            <a:r>
              <a:rPr lang="en-US" dirty="0" smtClean="0">
                <a:solidFill>
                  <a:srgbClr val="990033"/>
                </a:solidFill>
                <a:latin typeface="Tahoma" pitchFamily="34" charset="0"/>
              </a:rPr>
              <a:t>People have not watched the film.</a:t>
            </a:r>
          </a:p>
          <a:p>
            <a:pPr marL="534988" lvl="1" indent="-260350">
              <a:buClr>
                <a:srgbClr val="CC0000"/>
              </a:buClr>
              <a:buNone/>
            </a:pPr>
            <a:r>
              <a:rPr lang="en-US" dirty="0" smtClean="0">
                <a:solidFill>
                  <a:srgbClr val="000066"/>
                </a:solidFill>
                <a:latin typeface="Tahoma" pitchFamily="34" charset="0"/>
              </a:rPr>
              <a:t>		The film has not been watched. </a:t>
            </a:r>
          </a:p>
          <a:p>
            <a:pPr marL="534988" lvl="1" indent="-260350">
              <a:buClr>
                <a:srgbClr val="CC0000"/>
              </a:buClr>
              <a:buFont typeface="Wingdings" pitchFamily="2" charset="2"/>
              <a:buChar char="§"/>
            </a:pPr>
            <a:r>
              <a:rPr lang="en-US" dirty="0" smtClean="0">
                <a:solidFill>
                  <a:srgbClr val="990033"/>
                </a:solidFill>
                <a:latin typeface="Tahoma" pitchFamily="34" charset="0"/>
              </a:rPr>
              <a:t>I won’t take the apple.</a:t>
            </a:r>
          </a:p>
          <a:p>
            <a:pPr marL="534988" lvl="1" indent="-260350">
              <a:buClr>
                <a:srgbClr val="CC0000"/>
              </a:buClr>
              <a:buNone/>
            </a:pPr>
            <a:r>
              <a:rPr lang="en-US" dirty="0" smtClean="0">
                <a:solidFill>
                  <a:srgbClr val="000066"/>
                </a:solidFill>
                <a:latin typeface="Tahoma" pitchFamily="34" charset="0"/>
              </a:rPr>
              <a:t>		The apple will not be taken by me</a:t>
            </a:r>
          </a:p>
          <a:p>
            <a:pPr marL="534988" lvl="1" indent="-260350">
              <a:buClr>
                <a:srgbClr val="CC0000"/>
              </a:buClr>
              <a:buNone/>
            </a:pPr>
            <a:endParaRPr lang="en-US" dirty="0" smtClean="0">
              <a:solidFill>
                <a:srgbClr val="000066"/>
              </a:solidFill>
              <a:latin typeface="Tahoma" pitchFamily="34" charset="0"/>
            </a:endParaRPr>
          </a:p>
          <a:p>
            <a:pPr marL="534988" lvl="1" indent="-260350">
              <a:buClr>
                <a:srgbClr val="CC0000"/>
              </a:buClr>
              <a:buNone/>
            </a:pPr>
            <a:r>
              <a:rPr lang="en-US" dirty="0" smtClean="0">
                <a:solidFill>
                  <a:srgbClr val="000066"/>
                </a:solidFill>
                <a:latin typeface="Tahoma" pitchFamily="34" charset="0"/>
              </a:rPr>
              <a:t>Other examples: </a:t>
            </a:r>
          </a:p>
          <a:p>
            <a:pPr>
              <a:buNone/>
            </a:pPr>
            <a:r>
              <a:rPr lang="en-US" dirty="0" smtClean="0"/>
              <a:t>	Active: She has not lent her book to him.</a:t>
            </a:r>
          </a:p>
          <a:p>
            <a:pPr>
              <a:buNone/>
            </a:pPr>
            <a:r>
              <a:rPr lang="en-US" dirty="0" smtClean="0"/>
              <a:t>	Passive: Her book has not been lent by her to him.</a:t>
            </a:r>
          </a:p>
          <a:p>
            <a:pPr>
              <a:buNone/>
            </a:pPr>
            <a:r>
              <a:rPr lang="en-US" dirty="0" smtClean="0"/>
              <a:t>	Active: She did not give me a flower. </a:t>
            </a:r>
          </a:p>
          <a:p>
            <a:pPr>
              <a:buNone/>
            </a:pPr>
            <a:r>
              <a:rPr lang="en-US" dirty="0" smtClean="0"/>
              <a:t>	Passive: A flower was not given to me (by her).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pPr marL="534988" lvl="1" indent="-260350">
              <a:buClr>
                <a:srgbClr val="CC0000"/>
              </a:buClr>
              <a:buNone/>
            </a:pPr>
            <a:endParaRPr lang="en-US" dirty="0" smtClean="0">
              <a:solidFill>
                <a:srgbClr val="000066"/>
              </a:solidFill>
              <a:latin typeface="Tahoma" pitchFamily="34" charset="0"/>
            </a:endParaRPr>
          </a:p>
          <a:p>
            <a:pPr marL="534988" lvl="1" indent="-260350">
              <a:buClr>
                <a:srgbClr val="CC0000"/>
              </a:buClr>
              <a:buNone/>
            </a:pPr>
            <a:endParaRPr lang="en-US" dirty="0" smtClean="0">
              <a:solidFill>
                <a:srgbClr val="000066"/>
              </a:solidFill>
              <a:latin typeface="Tahoma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Change these negative active sentences into negative passive!</a:t>
            </a:r>
            <a:endParaRPr lang="en-US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295400"/>
          <a:ext cx="8229601" cy="5245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5636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ACTIVE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PASSIVE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1. Ms. Hopkins</a:t>
                      </a:r>
                      <a:r>
                        <a:rPr lang="en-US" baseline="0" dirty="0" smtClean="0"/>
                        <a:t> did not invite me to dinner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/>
                        <a:t>I was not invited to dinner by Ms. Hopkins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2. Thomas did not invent the machine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3. Water does not surround the island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4. She will not clean our hotel room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5. A doctor has not examined the sick child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6. The police did not arrest James</a:t>
                      </a:r>
                      <a:r>
                        <a:rPr lang="en-US" baseline="0" dirty="0" smtClean="0"/>
                        <a:t> Swan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7. The secretary is not going to answer the letter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8. Mr. Fox did not wash the windows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9. Jamie</a:t>
                      </a:r>
                      <a:r>
                        <a:rPr lang="en-US" baseline="0" dirty="0" smtClean="0"/>
                        <a:t> will do the work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5636">
                <a:tc>
                  <a:txBody>
                    <a:bodyPr/>
                    <a:lstStyle/>
                    <a:p>
                      <a:r>
                        <a:rPr lang="en-US" dirty="0" smtClean="0"/>
                        <a:t>10.</a:t>
                      </a:r>
                      <a:r>
                        <a:rPr lang="en-US" baseline="0" dirty="0" smtClean="0"/>
                        <a:t> The teacher does not correct our homework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aseline="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FORM OF THE PASSIVE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52425" indent="-352425"/>
            <a:r>
              <a:rPr lang="en-US" sz="2400" b="1" dirty="0" smtClean="0"/>
              <a:t>Do you take those pencils?</a:t>
            </a:r>
          </a:p>
          <a:p>
            <a:pPr marL="352425" indent="-352425">
              <a:buNone/>
            </a:pPr>
            <a:r>
              <a:rPr lang="en-US" sz="2400" b="1" dirty="0" smtClean="0"/>
              <a:t>		</a:t>
            </a:r>
            <a:r>
              <a:rPr lang="en-US" sz="2400" b="1" i="1" dirty="0" smtClean="0"/>
              <a:t>Are those pencils taken by you?</a:t>
            </a:r>
          </a:p>
          <a:p>
            <a:pPr marL="352425" indent="-352425"/>
            <a:r>
              <a:rPr lang="en-US" sz="2400" b="1" dirty="0" smtClean="0"/>
              <a:t>Did Anton pick her up?</a:t>
            </a:r>
          </a:p>
          <a:p>
            <a:pPr marL="352425" indent="-352425">
              <a:buNone/>
            </a:pPr>
            <a:r>
              <a:rPr lang="en-US" sz="2400" b="1" dirty="0" smtClean="0"/>
              <a:t>		</a:t>
            </a:r>
            <a:r>
              <a:rPr lang="en-US" sz="2400" b="1" i="1" dirty="0" smtClean="0"/>
              <a:t>Was she picked up by Anton?</a:t>
            </a:r>
          </a:p>
          <a:p>
            <a:pPr marL="352425" indent="-352425"/>
            <a:r>
              <a:rPr lang="en-US" sz="2400" b="1" dirty="0" smtClean="0"/>
              <a:t>Have you finished your homework?</a:t>
            </a:r>
          </a:p>
          <a:p>
            <a:pPr marL="352425" indent="-352425">
              <a:buNone/>
            </a:pPr>
            <a:r>
              <a:rPr lang="en-US" sz="2400" b="1" dirty="0" smtClean="0"/>
              <a:t>		</a:t>
            </a:r>
            <a:r>
              <a:rPr lang="en-US" sz="2400" b="1" i="1" dirty="0" smtClean="0"/>
              <a:t>Has your homework been finished </a:t>
            </a:r>
          </a:p>
          <a:p>
            <a:pPr marL="352425" indent="-352425">
              <a:buNone/>
            </a:pPr>
            <a:r>
              <a:rPr lang="en-US" sz="2400" b="1" i="1" dirty="0" smtClean="0"/>
              <a:t>		(by you)?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294</TotalTime>
  <Words>1328</Words>
  <Application>Microsoft Office PowerPoint</Application>
  <PresentationFormat>On-screen Show (4:3)</PresentationFormat>
  <Paragraphs>314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Aharoni</vt:lpstr>
      <vt:lpstr>Angsana New</vt:lpstr>
      <vt:lpstr>Bauhaus 93</vt:lpstr>
      <vt:lpstr>Bookman Old Style</vt:lpstr>
      <vt:lpstr>Gill Sans MT</vt:lpstr>
      <vt:lpstr>Tahoma</vt:lpstr>
      <vt:lpstr>Wingdings</vt:lpstr>
      <vt:lpstr>Wingdings 3</vt:lpstr>
      <vt:lpstr>Origin</vt:lpstr>
      <vt:lpstr>The Passive</vt:lpstr>
      <vt:lpstr>PowerPoint Presentation</vt:lpstr>
      <vt:lpstr>PowerPoint Presentation</vt:lpstr>
      <vt:lpstr>PowerPoint Presentation</vt:lpstr>
      <vt:lpstr>PowerPoint Presentation</vt:lpstr>
      <vt:lpstr>Change these active sentences into passive! </vt:lpstr>
      <vt:lpstr>NEGATIVE FORM OF THE PASSIVE</vt:lpstr>
      <vt:lpstr>Change these negative active sentences into negative passive!</vt:lpstr>
      <vt:lpstr>QUESTION FORM OF THE PASSIVE</vt:lpstr>
      <vt:lpstr>Change these active sentences into passive!</vt:lpstr>
      <vt:lpstr>THE PASSIVE FORM OF MODALS AND PHRASAL MODALS</vt:lpstr>
      <vt:lpstr>Change these active sentences into passive!</vt:lpstr>
      <vt:lpstr>Practice!</vt:lpstr>
      <vt:lpstr>PowerPoint Presentation</vt:lpstr>
      <vt:lpstr>Using the passive: form groups of three!</vt:lpstr>
      <vt:lpstr>PowerPoint Presentation</vt:lpstr>
      <vt:lpstr>Using the passive: Use active or passive, in any appropriate tense, for the verbs in parentheses.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II – The Passive</dc:title>
  <dc:creator>Gede Eka Putrawan, S.S., M.Hum</dc:creator>
  <cp:lastModifiedBy>GP</cp:lastModifiedBy>
  <cp:revision>30</cp:revision>
  <dcterms:created xsi:type="dcterms:W3CDTF">2006-08-16T00:00:00Z</dcterms:created>
  <dcterms:modified xsi:type="dcterms:W3CDTF">2020-11-11T09:56:56Z</dcterms:modified>
</cp:coreProperties>
</file>