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d-ID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PENGANTAR HuKUM INTERNASIONAL</a:t>
            </a:r>
            <a:endParaRPr lang="id-ID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id-ID" dirty="0" smtClean="0"/>
              <a:t>_by Widya_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33095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Mata Kuliah	: Pengantar Hukum Internasional</a:t>
            </a:r>
          </a:p>
          <a:p>
            <a:pPr marL="0" indent="0">
              <a:buNone/>
            </a:pPr>
            <a:r>
              <a:rPr lang="id-I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Kopel			: HKI 620-201</a:t>
            </a:r>
          </a:p>
          <a:p>
            <a:pPr marL="0" indent="0">
              <a:buNone/>
            </a:pPr>
            <a:r>
              <a:rPr lang="id-I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Kredit			: 2 (dua) SKS</a:t>
            </a:r>
          </a:p>
          <a:p>
            <a:pPr marL="0" indent="0">
              <a:buNone/>
            </a:pPr>
            <a:endParaRPr lang="id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d-I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Dosen Pengajar :</a:t>
            </a:r>
          </a:p>
          <a:p>
            <a:pPr marL="457200" indent="-457200">
              <a:buAutoNum type="arabicPeriod"/>
            </a:pPr>
            <a:r>
              <a:rPr lang="id-I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Bayu Sujadmiko, S.H., Ph.D.</a:t>
            </a:r>
          </a:p>
          <a:p>
            <a:pPr marL="457200" indent="-457200">
              <a:buAutoNum type="arabicPeriod"/>
            </a:pPr>
            <a:r>
              <a:rPr lang="id-I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Widya Krulinasari, S.H., M.H</a:t>
            </a:r>
            <a:r>
              <a:rPr lang="id-ID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81755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SILLABUS MATA KULIAH</a:t>
            </a:r>
          </a:p>
          <a:p>
            <a:pPr marL="457200" indent="-457200">
              <a:buAutoNum type="arabicPeriod"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Sejara Hubungan Internasional, Teori Hukum Internasional</a:t>
            </a:r>
          </a:p>
          <a:p>
            <a:pPr marL="457200" indent="-457200">
              <a:buAutoNum type="arabicPeriod"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Pengertian Negara, Sejarah Terbentuknya Negara dan Hubungan Internasional</a:t>
            </a:r>
          </a:p>
          <a:p>
            <a:pPr marL="457200" indent="-457200">
              <a:buAutoNum type="arabicPeriod"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Unsur-unsur Negara, Wilayah Negara dan Batas Negara</a:t>
            </a:r>
          </a:p>
          <a:p>
            <a:pPr marL="457200" indent="-457200">
              <a:buAutoNum type="arabicPeriod"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Sejarah Hukum Internasional</a:t>
            </a:r>
          </a:p>
          <a:p>
            <a:pPr marL="457200" indent="-457200">
              <a:buAutoNum type="arabicPeriod"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Sejarah Hukum Internasional Dengan Perkembangan HI dari masa ke masa</a:t>
            </a:r>
          </a:p>
          <a:p>
            <a:pPr marL="457200" indent="-457200">
              <a:buAutoNum type="arabicPeriod"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Sumber-sumber Hukum Internasional</a:t>
            </a:r>
          </a:p>
          <a:p>
            <a:pPr marL="457200" indent="-457200">
              <a:buAutoNum type="arabicPeriod"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Eksistensi Hukum Internasional Dalam Praktek Hubungan antar Negara</a:t>
            </a:r>
            <a:endParaRPr lang="id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988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Menganalisa dan Mengulang 7 sub materi pendahuluan</a:t>
            </a:r>
          </a:p>
          <a:p>
            <a:pPr marL="0" indent="0">
              <a:buNone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Sejarah Perkembangan Subyek Hukum Internasional</a:t>
            </a:r>
          </a:p>
          <a:p>
            <a:pPr marL="0" indent="0">
              <a:buNone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Subyek Hukum Internasional dan Praktek Hubungan Subyek Negara </a:t>
            </a:r>
          </a:p>
          <a:p>
            <a:pPr marL="0" indent="0">
              <a:buNone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Prinsip Fundamental Hukum Internasional (Part 1)</a:t>
            </a:r>
          </a:p>
          <a:p>
            <a:pPr marL="0" indent="0">
              <a:buNone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 Prinsip Fundamental Hukum Internasional (Part 2)</a:t>
            </a:r>
          </a:p>
          <a:p>
            <a:pPr marL="0" indent="0">
              <a:buNone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 Tanggung Jawab Negara (Part 1)</a:t>
            </a:r>
          </a:p>
          <a:p>
            <a:pPr marL="0" indent="0">
              <a:buNone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 Tanggung Jawab Internasional (Part 2)</a:t>
            </a:r>
          </a:p>
          <a:p>
            <a:pPr marL="0" indent="0">
              <a:buNone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15. Lembaga Internasional Publik dan Privat</a:t>
            </a:r>
          </a:p>
          <a:p>
            <a:pPr marL="0" indent="0">
              <a:buNone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16. Menganalisa dan Mengulang 7 sub Materi Pendahuluan</a:t>
            </a:r>
            <a:endParaRPr lang="id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469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d-I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BAHAN PUSTAKA</a:t>
            </a:r>
          </a:p>
          <a:p>
            <a:pPr marL="457200" indent="-457200">
              <a:buAutoNum type="arabicPeriod"/>
            </a:pPr>
            <a:r>
              <a:rPr lang="id-I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Boer Moena, </a:t>
            </a:r>
            <a:r>
              <a:rPr lang="id-ID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Hukum Internasional, Pengertian Peranan dan Fungsi Dalam Era Dinamika Global, </a:t>
            </a:r>
            <a:r>
              <a:rPr lang="id-I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PT. Alumni : Bandung, 2005.</a:t>
            </a:r>
          </a:p>
          <a:p>
            <a:pPr marL="457200" indent="-457200">
              <a:buAutoNum type="arabicPeriod"/>
            </a:pPr>
            <a:r>
              <a:rPr lang="id-I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Christine Gray, </a:t>
            </a:r>
            <a:r>
              <a:rPr lang="id-ID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Law and The Use on Force, </a:t>
            </a:r>
            <a:r>
              <a:rPr lang="id-I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Oxford University Press : Great Britian, 2000.</a:t>
            </a:r>
          </a:p>
          <a:p>
            <a:pPr marL="457200" indent="-457200">
              <a:buAutoNum type="arabicPeriod"/>
            </a:pPr>
            <a:r>
              <a:rPr lang="id-I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D.J Harris, </a:t>
            </a:r>
            <a:r>
              <a:rPr lang="id-ID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Case and Material on International Law, </a:t>
            </a:r>
            <a:r>
              <a:rPr lang="id-I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Sweet and Maxwell : London, 2004.</a:t>
            </a:r>
          </a:p>
          <a:p>
            <a:pPr marL="457200" indent="-457200">
              <a:buAutoNum type="arabicPeriod"/>
            </a:pPr>
            <a:r>
              <a:rPr lang="id-I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J.G Starke, </a:t>
            </a:r>
            <a:r>
              <a:rPr lang="id-ID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Terj.Pengntar Hukum Internasional Jilid 1, 2, </a:t>
            </a:r>
            <a:r>
              <a:rPr lang="id-I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Sinar Grafika : Jakarta, 2004.</a:t>
            </a:r>
          </a:p>
          <a:p>
            <a:pPr marL="457200" indent="-457200">
              <a:buAutoNum type="arabicPeriod"/>
            </a:pPr>
            <a:r>
              <a:rPr lang="id-I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Malcolm N.Shaw, </a:t>
            </a:r>
            <a:r>
              <a:rPr lang="id-ID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Terj. Hukum Internaional, </a:t>
            </a:r>
            <a:r>
              <a:rPr lang="id-I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Nusa Media : Bandung, 2013.</a:t>
            </a:r>
          </a:p>
          <a:p>
            <a:pPr marL="457200" indent="-457200">
              <a:buAutoNum type="arabicPeriod"/>
            </a:pPr>
            <a:r>
              <a:rPr lang="id-I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Moch. Kusumaatmadja, </a:t>
            </a:r>
            <a:r>
              <a:rPr lang="id-ID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Pengantar Hukum Internasional, </a:t>
            </a:r>
            <a:r>
              <a:rPr lang="id-I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Alumni : Bandung, 2003.</a:t>
            </a:r>
          </a:p>
          <a:p>
            <a:pPr marL="457200" indent="-457200">
              <a:buAutoNum type="arabicPeriod"/>
            </a:pPr>
            <a:r>
              <a:rPr lang="id-I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Sefriani, </a:t>
            </a:r>
            <a:r>
              <a:rPr lang="id-ID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Hukum Internasional : Suatu Pengantar, </a:t>
            </a:r>
            <a:r>
              <a:rPr lang="id-I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Rajawali Pers : Jakarta, 2010.</a:t>
            </a:r>
            <a:endParaRPr lang="id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090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d-ID" dirty="0" smtClean="0"/>
              <a:t>KONTRAK KULIAH</a:t>
            </a:r>
          </a:p>
          <a:p>
            <a:pPr marL="457200" indent="-457200">
              <a:buAutoNum type="arabicPeriod"/>
            </a:pPr>
            <a:r>
              <a:rPr lang="id-ID" dirty="0" smtClean="0"/>
              <a:t>Jadwal Kuliah Setiap Hari Jum’at Pukul 08.00-09.40 WIB</a:t>
            </a:r>
          </a:p>
          <a:p>
            <a:pPr marL="457200" indent="-457200">
              <a:buAutoNum type="arabicPeriod"/>
            </a:pPr>
            <a:r>
              <a:rPr lang="id-ID" dirty="0" smtClean="0"/>
              <a:t>Kuliah dilakukan dengan metode daring selama 16 (enam belas) pertemuan</a:t>
            </a:r>
          </a:p>
          <a:p>
            <a:pPr marL="457200" indent="-457200">
              <a:buAutoNum type="arabicPeriod"/>
            </a:pPr>
            <a:r>
              <a:rPr lang="id-ID" dirty="0" smtClean="0"/>
              <a:t>Mahasiswa memiliki hak untuk tidak masuk sebanyak 20% dari seluruh jumlah pertemuan</a:t>
            </a:r>
          </a:p>
          <a:p>
            <a:pPr marL="457200" indent="-457200">
              <a:buAutoNum type="arabicPeriod"/>
            </a:pPr>
            <a:r>
              <a:rPr lang="id-ID" dirty="0" smtClean="0"/>
              <a:t>Komponen Penilaian :</a:t>
            </a:r>
          </a:p>
          <a:p>
            <a:pPr marL="457200" indent="-457200">
              <a:buAutoNum type="alphaLcPeriod"/>
            </a:pPr>
            <a:r>
              <a:rPr lang="id-ID" dirty="0" smtClean="0"/>
              <a:t>Tugas							: 20 %</a:t>
            </a:r>
          </a:p>
          <a:p>
            <a:pPr marL="457200" indent="-457200">
              <a:buAutoNum type="alphaLcPeriod"/>
            </a:pPr>
            <a:r>
              <a:rPr lang="id-ID" dirty="0" smtClean="0"/>
              <a:t>Kuis								: 10 %</a:t>
            </a:r>
          </a:p>
          <a:p>
            <a:pPr marL="457200" indent="-457200">
              <a:buAutoNum type="alphaLcPeriod"/>
            </a:pPr>
            <a:r>
              <a:rPr lang="id-ID" dirty="0" smtClean="0"/>
              <a:t>UTS								: 25 %</a:t>
            </a:r>
          </a:p>
          <a:p>
            <a:pPr marL="457200" indent="-457200">
              <a:buAutoNum type="alphaLcPeriod"/>
            </a:pPr>
            <a:r>
              <a:rPr lang="id-ID" dirty="0" smtClean="0"/>
              <a:t>UAS								: 25 %</a:t>
            </a:r>
          </a:p>
          <a:p>
            <a:pPr marL="457200" indent="-457200">
              <a:buAutoNum type="alphaLcPeriod"/>
            </a:pPr>
            <a:r>
              <a:rPr lang="id-ID" dirty="0" smtClean="0"/>
              <a:t>Kinerja + Aktivitas + Sikap + Absen 	: 20 %</a:t>
            </a:r>
          </a:p>
        </p:txBody>
      </p:sp>
    </p:spTree>
    <p:extLst>
      <p:ext uri="{BB962C8B-B14F-4D97-AF65-F5344CB8AC3E}">
        <p14:creationId xmlns:p14="http://schemas.microsoft.com/office/powerpoint/2010/main" val="54773775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47</TotalTime>
  <Words>304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Century Gothic</vt:lpstr>
      <vt:lpstr>Times New Roman</vt:lpstr>
      <vt:lpstr>Wingdings 3</vt:lpstr>
      <vt:lpstr>Slice</vt:lpstr>
      <vt:lpstr>PENGANTAR HuKUM INTERNASIONAL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HuKUM INTERNASIONAL</dc:title>
  <dc:creator>ASUS</dc:creator>
  <cp:lastModifiedBy>ASUS</cp:lastModifiedBy>
  <cp:revision>5</cp:revision>
  <dcterms:created xsi:type="dcterms:W3CDTF">2021-09-09T22:25:45Z</dcterms:created>
  <dcterms:modified xsi:type="dcterms:W3CDTF">2021-09-09T23:12:47Z</dcterms:modified>
</cp:coreProperties>
</file>