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7" roundtripDataSignature="AMtx7mhFKBuIvKLkkZr2m4honAZGUhvv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4" name="Google Shape;104;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4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5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72" name="Google Shape;72;p5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73" name="Google Shape;73;p5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74" name="Google Shape;74;p5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75" name="Google Shape;75;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5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0" name="Google Shape;80;p5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81" name="Google Shape;81;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5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 name="Google Shape;23;p5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4" name="Google Shape;24;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9" name="Google Shape;29;p4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0" name="Google Shape;30;p4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4" name="Shape 34"/>
        <p:cNvGrpSpPr/>
        <p:nvPr/>
      </p:nvGrpSpPr>
      <p:grpSpPr>
        <a:xfrm>
          <a:off x="0" y="0"/>
          <a:ext cx="0" cy="0"/>
          <a:chOff x="0" y="0"/>
          <a:chExt cx="0" cy="0"/>
        </a:xfrm>
      </p:grpSpPr>
      <p:sp>
        <p:nvSpPr>
          <p:cNvPr id="35" name="Google Shape;35;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5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0" name="Google Shape;40;p5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1" name="Google Shape;41;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6" name="Google Shape;46;p53"/>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7" name="Google Shape;47;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5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2" name="Google Shape;52;p5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53" name="Google Shape;53;p5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4" name="Google Shape;54;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5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9" name="Google Shape;59;p5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0" name="Google Shape;60;p5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1" name="Google Shape;61;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1" name="Google Shape;11;p4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2"/>
          <p:cNvSpPr txBox="1"/>
          <p:nvPr>
            <p:ph type="title"/>
          </p:nvPr>
        </p:nvSpPr>
        <p:spPr>
          <a:xfrm>
            <a:off x="153987" y="746125"/>
            <a:ext cx="7370762"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0" i="0" lang="en-US" sz="4000" u="none">
                <a:solidFill>
                  <a:schemeClr val="dk1"/>
                </a:solidFill>
                <a:latin typeface="Calibri"/>
                <a:ea typeface="Calibri"/>
                <a:cs typeface="Calibri"/>
                <a:sym typeface="Calibri"/>
              </a:rPr>
              <a:t>Deskripsi Hukum Administrasi </a:t>
            </a:r>
            <a:br>
              <a:rPr b="0" i="0" lang="en-US" sz="4000" u="none">
                <a:solidFill>
                  <a:schemeClr val="dk1"/>
                </a:solidFill>
                <a:latin typeface="Calibri"/>
                <a:ea typeface="Calibri"/>
                <a:cs typeface="Calibri"/>
                <a:sym typeface="Calibri"/>
              </a:rPr>
            </a:br>
            <a:r>
              <a:rPr b="0" i="0" lang="en-US" sz="4000" u="none">
                <a:solidFill>
                  <a:schemeClr val="dk1"/>
                </a:solidFill>
                <a:latin typeface="Calibri"/>
                <a:ea typeface="Calibri"/>
                <a:cs typeface="Calibri"/>
                <a:sym typeface="Calibri"/>
              </a:rPr>
              <a:t>(Van Wijk-Konijnenbelt dan P. De Haan)</a:t>
            </a:r>
            <a:endParaRPr/>
          </a:p>
        </p:txBody>
      </p:sp>
      <p:sp>
        <p:nvSpPr>
          <p:cNvPr id="89" name="Google Shape;89;p22"/>
          <p:cNvSpPr txBox="1"/>
          <p:nvPr/>
        </p:nvSpPr>
        <p:spPr>
          <a:xfrm>
            <a:off x="857250" y="3592512"/>
            <a:ext cx="2071687" cy="914400"/>
          </a:xfrm>
          <a:prstGeom prst="rect">
            <a:avLst/>
          </a:prstGeom>
          <a:solidFill>
            <a:srgbClr val="FF0000"/>
          </a:solid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PENGUASA/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PEMERINTAH</a:t>
            </a:r>
            <a:endParaRPr b="0" i="0" sz="1400" u="none" cap="none" strike="noStrike">
              <a:solidFill>
                <a:srgbClr val="000000"/>
              </a:solidFill>
              <a:latin typeface="Arial"/>
              <a:ea typeface="Arial"/>
              <a:cs typeface="Arial"/>
              <a:sym typeface="Arial"/>
            </a:endParaRPr>
          </a:p>
        </p:txBody>
      </p:sp>
      <p:sp>
        <p:nvSpPr>
          <p:cNvPr id="90" name="Google Shape;90;p22"/>
          <p:cNvSpPr txBox="1"/>
          <p:nvPr/>
        </p:nvSpPr>
        <p:spPr>
          <a:xfrm>
            <a:off x="6072187" y="3592512"/>
            <a:ext cx="2071687" cy="914400"/>
          </a:xfrm>
          <a:prstGeom prst="rect">
            <a:avLst/>
          </a:prstGeom>
          <a:solidFill>
            <a:schemeClr val="accent1"/>
          </a:solid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alibri"/>
              <a:buChar char="-"/>
            </a:pPr>
            <a:r>
              <a:rPr b="0" i="0" lang="en-US" sz="1800" u="none" cap="none" strike="noStrike">
                <a:solidFill>
                  <a:srgbClr val="FFFFFF"/>
                </a:solidFill>
                <a:latin typeface="Calibri"/>
                <a:ea typeface="Calibri"/>
                <a:cs typeface="Calibri"/>
                <a:sym typeface="Calibri"/>
              </a:rPr>
              <a:t>MASYARAKAT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FFFFFF"/>
              </a:buClr>
              <a:buSzPts val="1800"/>
              <a:buFont typeface="Calibri"/>
              <a:buChar char="-"/>
            </a:pPr>
            <a:r>
              <a:rPr b="0" i="0" lang="en-US" sz="1800" u="none" cap="none" strike="noStrike">
                <a:solidFill>
                  <a:srgbClr val="FFFFFF"/>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cxnSp>
        <p:nvCxnSpPr>
          <p:cNvPr id="91" name="Google Shape;91;p22"/>
          <p:cNvCxnSpPr/>
          <p:nvPr/>
        </p:nvCxnSpPr>
        <p:spPr>
          <a:xfrm flipH="1" rot="10800000">
            <a:off x="1892300" y="2735412"/>
            <a:ext cx="5180100" cy="857100"/>
          </a:xfrm>
          <a:prstGeom prst="bentConnector2">
            <a:avLst/>
          </a:prstGeom>
          <a:noFill/>
          <a:ln cap="flat" cmpd="sng" w="9525">
            <a:solidFill>
              <a:srgbClr val="4A7EBB"/>
            </a:solidFill>
            <a:prstDash val="solid"/>
            <a:miter lim="800000"/>
            <a:headEnd len="sm" w="sm" type="none"/>
            <a:tailEnd len="sm" w="sm" type="none"/>
          </a:ln>
        </p:spPr>
      </p:cxnSp>
      <p:cxnSp>
        <p:nvCxnSpPr>
          <p:cNvPr id="92" name="Google Shape;92;p22"/>
          <p:cNvCxnSpPr/>
          <p:nvPr/>
        </p:nvCxnSpPr>
        <p:spPr>
          <a:xfrm rot="5400000">
            <a:off x="6644481" y="3163093"/>
            <a:ext cx="857250" cy="1587"/>
          </a:xfrm>
          <a:prstGeom prst="straightConnector1">
            <a:avLst/>
          </a:prstGeom>
          <a:noFill/>
          <a:ln cap="flat" cmpd="sng" w="9525">
            <a:solidFill>
              <a:srgbClr val="4A7EBB"/>
            </a:solidFill>
            <a:prstDash val="solid"/>
            <a:miter lim="800000"/>
            <a:headEnd len="sm" w="sm" type="none"/>
            <a:tailEnd len="sm" w="sm" type="none"/>
          </a:ln>
        </p:spPr>
      </p:cxnSp>
      <p:cxnSp>
        <p:nvCxnSpPr>
          <p:cNvPr id="93" name="Google Shape;93;p22"/>
          <p:cNvCxnSpPr/>
          <p:nvPr/>
        </p:nvCxnSpPr>
        <p:spPr>
          <a:xfrm>
            <a:off x="1892299" y="4506911"/>
            <a:ext cx="5180100" cy="942900"/>
          </a:xfrm>
          <a:prstGeom prst="bentConnector2">
            <a:avLst/>
          </a:prstGeom>
          <a:noFill/>
          <a:ln cap="flat" cmpd="sng" w="9525">
            <a:solidFill>
              <a:srgbClr val="4A7EBB"/>
            </a:solidFill>
            <a:prstDash val="solid"/>
            <a:miter lim="800000"/>
            <a:headEnd len="sm" w="sm" type="none"/>
            <a:tailEnd len="sm" w="sm" type="none"/>
          </a:ln>
        </p:spPr>
      </p:cxnSp>
      <p:cxnSp>
        <p:nvCxnSpPr>
          <p:cNvPr id="94" name="Google Shape;94;p22"/>
          <p:cNvCxnSpPr/>
          <p:nvPr/>
        </p:nvCxnSpPr>
        <p:spPr>
          <a:xfrm flipH="1" rot="5400000">
            <a:off x="6608762" y="4984750"/>
            <a:ext cx="928687" cy="1587"/>
          </a:xfrm>
          <a:prstGeom prst="straightConnector1">
            <a:avLst/>
          </a:prstGeom>
          <a:noFill/>
          <a:ln cap="flat" cmpd="sng" w="9525">
            <a:solidFill>
              <a:srgbClr val="4A7EBB"/>
            </a:solidFill>
            <a:prstDash val="solid"/>
            <a:miter lim="800000"/>
            <a:headEnd len="sm" w="sm" type="none"/>
            <a:tailEnd len="sm" w="sm" type="none"/>
          </a:ln>
        </p:spPr>
      </p:cxnSp>
      <p:cxnSp>
        <p:nvCxnSpPr>
          <p:cNvPr id="95" name="Google Shape;95;p22"/>
          <p:cNvCxnSpPr/>
          <p:nvPr/>
        </p:nvCxnSpPr>
        <p:spPr>
          <a:xfrm rot="10800000">
            <a:off x="3143250" y="4286250"/>
            <a:ext cx="2643187" cy="1587"/>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sp>
        <p:nvSpPr>
          <p:cNvPr id="96" name="Google Shape;96;p22"/>
          <p:cNvSpPr txBox="1"/>
          <p:nvPr/>
        </p:nvSpPr>
        <p:spPr>
          <a:xfrm>
            <a:off x="3429000" y="4357687"/>
            <a:ext cx="2357437" cy="4286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Perlindungan Hukum</a:t>
            </a:r>
            <a:endParaRPr b="0" i="0" sz="1400" u="none" cap="none" strike="noStrike">
              <a:solidFill>
                <a:srgbClr val="000000"/>
              </a:solidFill>
              <a:latin typeface="Arial"/>
              <a:ea typeface="Arial"/>
              <a:cs typeface="Arial"/>
              <a:sym typeface="Arial"/>
            </a:endParaRPr>
          </a:p>
        </p:txBody>
      </p:sp>
      <p:sp>
        <p:nvSpPr>
          <p:cNvPr id="97" name="Google Shape;97;p22"/>
          <p:cNvSpPr txBox="1"/>
          <p:nvPr/>
        </p:nvSpPr>
        <p:spPr>
          <a:xfrm>
            <a:off x="1000125" y="2306637"/>
            <a:ext cx="2357437" cy="4286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1" lang="en-US" sz="1800" u="none" cap="none" strike="noStrike">
                <a:solidFill>
                  <a:schemeClr val="dk1"/>
                </a:solidFill>
                <a:latin typeface="Calibri"/>
                <a:ea typeface="Calibri"/>
                <a:cs typeface="Calibri"/>
                <a:sym typeface="Calibri"/>
              </a:rPr>
              <a:t>sturen</a:t>
            </a:r>
            <a:endParaRPr b="0" i="0" sz="1400" u="none" cap="none" strike="noStrike">
              <a:solidFill>
                <a:srgbClr val="000000"/>
              </a:solidFill>
              <a:latin typeface="Arial"/>
              <a:ea typeface="Arial"/>
              <a:cs typeface="Arial"/>
              <a:sym typeface="Arial"/>
            </a:endParaRPr>
          </a:p>
        </p:txBody>
      </p:sp>
      <p:sp>
        <p:nvSpPr>
          <p:cNvPr id="98" name="Google Shape;98;p22"/>
          <p:cNvSpPr txBox="1"/>
          <p:nvPr/>
        </p:nvSpPr>
        <p:spPr>
          <a:xfrm>
            <a:off x="3429000" y="5592762"/>
            <a:ext cx="2357437" cy="4286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1" lang="en-US" sz="1800" u="none" cap="none" strike="noStrike">
                <a:solidFill>
                  <a:schemeClr val="dk1"/>
                </a:solidFill>
                <a:latin typeface="Calibri"/>
                <a:ea typeface="Calibri"/>
                <a:cs typeface="Calibri"/>
                <a:sym typeface="Calibri"/>
              </a:rPr>
              <a:t>Partisipatie-bijv. Via: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800"/>
              <a:buFont typeface="Calibri"/>
              <a:buNone/>
            </a:pPr>
            <a:r>
              <a:rPr b="0" i="1" lang="en-US" sz="1800" u="none" cap="none" strike="noStrike">
                <a:solidFill>
                  <a:schemeClr val="dk1"/>
                </a:solidFill>
                <a:latin typeface="Calibri"/>
                <a:ea typeface="Calibri"/>
                <a:cs typeface="Calibri"/>
                <a:sym typeface="Calibri"/>
              </a:rPr>
              <a:t>-inspraak; adviering</a:t>
            </a:r>
            <a:endParaRPr b="0" i="0" sz="1400" u="none" cap="none" strike="noStrike">
              <a:solidFill>
                <a:srgbClr val="000000"/>
              </a:solidFill>
              <a:latin typeface="Arial"/>
              <a:ea typeface="Arial"/>
              <a:cs typeface="Arial"/>
              <a:sym typeface="Arial"/>
            </a:endParaRPr>
          </a:p>
        </p:txBody>
      </p:sp>
      <p:sp>
        <p:nvSpPr>
          <p:cNvPr id="99" name="Google Shape;99;p22"/>
          <p:cNvSpPr txBox="1"/>
          <p:nvPr/>
        </p:nvSpPr>
        <p:spPr>
          <a:xfrm>
            <a:off x="5938837" y="2378075"/>
            <a:ext cx="2357437" cy="4286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1" lang="en-US" sz="1800" u="none" cap="none" strike="noStrike">
                <a:solidFill>
                  <a:schemeClr val="dk1"/>
                </a:solidFill>
                <a:latin typeface="Calibri"/>
                <a:ea typeface="Calibri"/>
                <a:cs typeface="Calibri"/>
                <a:sym typeface="Calibri"/>
              </a:rPr>
              <a:t>sancties</a:t>
            </a:r>
            <a:endParaRPr b="0" i="0" sz="1400" u="none" cap="none" strike="noStrike">
              <a:solidFill>
                <a:srgbClr val="000000"/>
              </a:solidFill>
              <a:latin typeface="Arial"/>
              <a:ea typeface="Arial"/>
              <a:cs typeface="Arial"/>
              <a:sym typeface="Arial"/>
            </a:endParaRPr>
          </a:p>
        </p:txBody>
      </p:sp>
      <p:cxnSp>
        <p:nvCxnSpPr>
          <p:cNvPr id="100" name="Google Shape;100;p22"/>
          <p:cNvCxnSpPr/>
          <p:nvPr/>
        </p:nvCxnSpPr>
        <p:spPr>
          <a:xfrm>
            <a:off x="3214687" y="3786187"/>
            <a:ext cx="2571750" cy="1587"/>
          </a:xfrm>
          <a:prstGeom prst="straightConnector1">
            <a:avLst/>
          </a:prstGeom>
          <a:noFill/>
          <a:ln cap="flat" cmpd="sng" w="38100">
            <a:solidFill>
              <a:srgbClr val="4A7EBB"/>
            </a:solidFill>
            <a:prstDash val="solid"/>
            <a:miter lim="800000"/>
            <a:headEnd len="sm" w="sm" type="none"/>
            <a:tailEnd len="med" w="med" type="stealth"/>
          </a:ln>
        </p:spPr>
      </p:cxnSp>
      <p:sp>
        <p:nvSpPr>
          <p:cNvPr id="101" name="Google Shape;101;p22"/>
          <p:cNvSpPr txBox="1"/>
          <p:nvPr/>
        </p:nvSpPr>
        <p:spPr>
          <a:xfrm>
            <a:off x="3214687" y="3214687"/>
            <a:ext cx="2357437" cy="4286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Pembinaan</a:t>
            </a:r>
            <a:endParaRPr b="0" i="0" sz="1400" u="none" cap="none" strike="noStrike">
              <a:solidFill>
                <a:srgbClr val="000000"/>
              </a:solidFill>
              <a:latin typeface="Arial"/>
              <a:ea typeface="Arial"/>
              <a:cs typeface="Arial"/>
              <a:sym typeface="Aria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Times New Roman"/>
                <a:ea typeface="Times New Roman"/>
                <a:cs typeface="Times New Roman"/>
                <a:sym typeface="Times New Roman"/>
              </a:rPr>
              <a:t>HAN 🡪 hukum ttg pengadministrasian Negara yaitu mengenai pemerintahan &amp; segala peraturan di dlmnya serta bagaimana menjalankan fungsi &amp; tugas pemerintahan tsb dlm bidang kehidupan masyarakat dgn tujuan utk meningkatkan kesejahteraan umum</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Times New Roman"/>
                <a:ea typeface="Times New Roman"/>
                <a:cs typeface="Times New Roman"/>
                <a:sym typeface="Times New Roman"/>
              </a:rPr>
              <a:t>Dlm ilmu hukum, pembagian hukum digolongkan menjadi dua macam, yaitu  privat &amp; publik. </a:t>
            </a:r>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156" name="Google Shape;156;p31"/>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2"/>
          <p:cNvSpPr txBox="1"/>
          <p:nvPr>
            <p:ph idx="1" type="body"/>
          </p:nvPr>
        </p:nvSpPr>
        <p:spPr>
          <a:xfrm>
            <a:off x="457200" y="381000"/>
            <a:ext cx="8229600" cy="6019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000"/>
              <a:buFont typeface="Arial"/>
              <a:buChar char="•"/>
            </a:pPr>
            <a:r>
              <a:rPr b="0" i="0" lang="en-US" sz="3000" u="none">
                <a:solidFill>
                  <a:schemeClr val="dk1"/>
                </a:solidFill>
                <a:latin typeface="Times New Roman"/>
                <a:ea typeface="Times New Roman"/>
                <a:cs typeface="Times New Roman"/>
                <a:sym typeface="Times New Roman"/>
              </a:rPr>
              <a:t>Penggolongan tsb tdk lepas dari isi sifat hubungan yg diatur yg bersumber dari kepentingan yang hendak dilindungi. Kalau kepentingan yang dilindungi itu bersifat perseorangan (individu, privat), maka hal itu termasuk dalam lapangan hukum privat/ perdata. Tetapi apabila kepentingan yg dilindungi tersebut bersifat umum (publik), maka hal itu termasuk dalam lapangan hukum publik.</a:t>
            </a:r>
            <a:endParaRPr/>
          </a:p>
          <a:p>
            <a:pPr indent="-342900" lvl="0" marL="342900" marR="0" rtl="0" algn="l">
              <a:lnSpc>
                <a:spcPct val="100000"/>
              </a:lnSpc>
              <a:spcBef>
                <a:spcPts val="600"/>
              </a:spcBef>
              <a:spcAft>
                <a:spcPts val="0"/>
              </a:spcAft>
              <a:buClr>
                <a:schemeClr val="dk1"/>
              </a:buClr>
              <a:buSzPts val="3000"/>
              <a:buFont typeface="Arial"/>
              <a:buChar char="•"/>
            </a:pPr>
            <a:r>
              <a:rPr b="0" i="0" lang="en-US" sz="3000" u="none">
                <a:solidFill>
                  <a:schemeClr val="dk1"/>
                </a:solidFill>
                <a:latin typeface="Times New Roman"/>
                <a:ea typeface="Times New Roman"/>
                <a:cs typeface="Times New Roman"/>
                <a:sym typeface="Times New Roman"/>
              </a:rPr>
              <a:t>HAN termasuk hukum publik oleh karena itu sifat yg melekat pd hukum publik, yaitu mengatur kepentingan umum.</a:t>
            </a:r>
            <a:endParaRPr/>
          </a:p>
        </p:txBody>
      </p:sp>
      <p:sp>
        <p:nvSpPr>
          <p:cNvPr id="162" name="Google Shape;162;p32"/>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3"/>
          <p:cNvSpPr txBox="1"/>
          <p:nvPr>
            <p:ph idx="1" type="body"/>
          </p:nvPr>
        </p:nvSpPr>
        <p:spPr>
          <a:xfrm>
            <a:off x="179387" y="1628775"/>
            <a:ext cx="8064500" cy="3730625"/>
          </a:xfrm>
          <a:prstGeom prst="rect">
            <a:avLst/>
          </a:prstGeom>
          <a:noFill/>
          <a:ln>
            <a:noFill/>
          </a:ln>
        </p:spPr>
        <p:txBody>
          <a:bodyPr anchorCtr="0" anchor="t" bIns="45700" lIns="91425" spcFirstLastPara="1" rIns="91425" wrap="square" tIns="45700">
            <a:normAutofit/>
          </a:bodyPr>
          <a:lstStyle/>
          <a:p>
            <a:pPr indent="-342900" lvl="0" marL="342900" marR="0" rtl="0" algn="l">
              <a:lnSpc>
                <a:spcPct val="9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Mengatur sarana bagi penguasa untuk mengatur dan mengendalikan masyarakat;</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Mengatur cara2 partisipasi warganegara dlm proses pengaturan dan pengendalian tsb;</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Perlindungan hukum (</a:t>
            </a:r>
            <a:r>
              <a:rPr b="0" i="1" lang="en-US" sz="3200" u="none">
                <a:solidFill>
                  <a:schemeClr val="dk1"/>
                </a:solidFill>
                <a:latin typeface="Calibri"/>
                <a:ea typeface="Calibri"/>
                <a:cs typeface="Calibri"/>
                <a:sym typeface="Calibri"/>
              </a:rPr>
              <a:t>rechtsbeschermin</a:t>
            </a:r>
            <a:r>
              <a:rPr b="0" i="0" lang="en-US" sz="3200" u="none">
                <a:solidFill>
                  <a:schemeClr val="dk1"/>
                </a:solidFill>
                <a:latin typeface="Calibri"/>
                <a:ea typeface="Calibri"/>
                <a:cs typeface="Calibri"/>
                <a:sym typeface="Calibri"/>
              </a:rPr>
              <a:t>g);</a:t>
            </a:r>
            <a:endParaRPr/>
          </a:p>
          <a:p>
            <a:pPr indent="-342900" lvl="0" marL="342900" marR="0" rtl="0" algn="l">
              <a:lnSpc>
                <a:spcPct val="9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Norma2 fundamental bagi penguasa untuk pemerintahan yang baik (AUPB)</a:t>
            </a:r>
            <a:endParaRPr/>
          </a:p>
        </p:txBody>
      </p:sp>
      <p:sp>
        <p:nvSpPr>
          <p:cNvPr id="107" name="Google Shape;107;p23"/>
          <p:cNvSpPr txBox="1"/>
          <p:nvPr/>
        </p:nvSpPr>
        <p:spPr>
          <a:xfrm>
            <a:off x="395287" y="620712"/>
            <a:ext cx="78486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Penjelasan Hukum Administrasi</a:t>
            </a:r>
            <a:endParaRPr b="0" i="0" sz="1400" u="none" cap="none" strike="noStrike">
              <a:solidFill>
                <a:srgbClr val="000000"/>
              </a:solidFill>
              <a:latin typeface="Arial"/>
              <a:ea typeface="Arial"/>
              <a:cs typeface="Arial"/>
              <a:sym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4"/>
          <p:cNvSpPr txBox="1"/>
          <p:nvPr>
            <p:ph type="title"/>
          </p:nvPr>
        </p:nvSpPr>
        <p:spPr>
          <a:xfrm>
            <a:off x="457200" y="274637"/>
            <a:ext cx="8229600" cy="939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Negara Hukum &amp; HAN</a:t>
            </a:r>
            <a:endParaRPr/>
          </a:p>
        </p:txBody>
      </p:sp>
      <p:sp>
        <p:nvSpPr>
          <p:cNvPr id="113" name="Google Shape;113;p24"/>
          <p:cNvSpPr txBox="1"/>
          <p:nvPr>
            <p:ph idx="1" type="body"/>
          </p:nvPr>
        </p:nvSpPr>
        <p:spPr>
          <a:xfrm>
            <a:off x="285750" y="1214437"/>
            <a:ext cx="8174037" cy="5310187"/>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Negara hukum 🡪 kehendak pemegang kekuasaan dibatasi oleh ketentuan hukum, artinya pemerintah hrs tunduk pd hukum, bukan sebaliknya</a:t>
            </a:r>
            <a:endParaRPr/>
          </a:p>
          <a:p>
            <a:pPr indent="-514350" lvl="0" marL="51435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Penyelenggaraan tugas2 pemerintahan memerlukan aturan2 hukum ketatanegaraan.</a:t>
            </a:r>
            <a:endParaRPr/>
          </a:p>
          <a:p>
            <a:pPr indent="-514350" lvl="0" marL="51435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HTN tdk sepenuhnya berjalan efektif dlm menghadapi persoalan2 teknis, sehingga dibutuhkan HAN </a:t>
            </a:r>
            <a:endParaRPr/>
          </a:p>
          <a:p>
            <a:pPr indent="-514350" lvl="0" marL="51435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Semua negara di dunia menganut negara hukum, yg menempatkan hukum sbg aturan main dlm penyelenggaraan kekuasaan negara &amp; pemerintahan</a:t>
            </a:r>
            <a:endParaRPr/>
          </a:p>
          <a:p>
            <a:pPr indent="-514350" lvl="0" marL="51435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Atas dasar itulah, sbg negara hukum sudah pasti memiliki HAN, meskipun berbeda2 antara negara yg satu dengan lainnya</a:t>
            </a:r>
            <a:endParaRPr/>
          </a:p>
          <a:p>
            <a:pPr indent="-361950" lvl="0" marL="51435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90500" lvl="0" marL="3429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HAN dlm Pohon Ilmu Hukum</a:t>
            </a:r>
            <a:endParaRPr/>
          </a:p>
        </p:txBody>
      </p:sp>
      <p:pic>
        <p:nvPicPr>
          <p:cNvPr id="119" name="Google Shape;119;p25"/>
          <p:cNvPicPr preferRelativeResize="0"/>
          <p:nvPr>
            <p:ph idx="1" type="body"/>
          </p:nvPr>
        </p:nvPicPr>
        <p:blipFill rotWithShape="1">
          <a:blip r:embed="rId3">
            <a:alphaModFix/>
          </a:blip>
          <a:srcRect b="0" l="0" r="0" t="0"/>
          <a:stretch/>
        </p:blipFill>
        <p:spPr>
          <a:xfrm>
            <a:off x="274637" y="1206500"/>
            <a:ext cx="8667750" cy="5084762"/>
          </a:xfrm>
          <a:prstGeom prst="rect">
            <a:avLst/>
          </a:prstGeom>
          <a:noFill/>
          <a:ln>
            <a:noFill/>
          </a:ln>
        </p:spPr>
      </p:pic>
      <p:sp>
        <p:nvSpPr>
          <p:cNvPr id="120" name="Google Shape;120;p25"/>
          <p:cNvSpPr/>
          <p:nvPr/>
        </p:nvSpPr>
        <p:spPr>
          <a:xfrm>
            <a:off x="571500" y="1357312"/>
            <a:ext cx="1643062" cy="857250"/>
          </a:xfrm>
          <a:prstGeom prst="ellipse">
            <a:avLst/>
          </a:prstGeom>
          <a:solidFill>
            <a:schemeClr val="accent1"/>
          </a:solid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Sebelum Abad 19</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p26"/>
          <p:cNvPicPr preferRelativeResize="0"/>
          <p:nvPr>
            <p:ph idx="1" type="body"/>
          </p:nvPr>
        </p:nvPicPr>
        <p:blipFill rotWithShape="1">
          <a:blip r:embed="rId3">
            <a:alphaModFix/>
          </a:blip>
          <a:srcRect b="0" l="0" r="0" t="0"/>
          <a:stretch/>
        </p:blipFill>
        <p:spPr>
          <a:xfrm>
            <a:off x="201612" y="566737"/>
            <a:ext cx="8674100" cy="5084762"/>
          </a:xfrm>
          <a:prstGeom prst="rect">
            <a:avLst/>
          </a:prstGeom>
          <a:noFill/>
          <a:ln>
            <a:noFill/>
          </a:ln>
        </p:spPr>
      </p:pic>
      <p:sp>
        <p:nvSpPr>
          <p:cNvPr id="126" name="Google Shape;126;p26"/>
          <p:cNvSpPr/>
          <p:nvPr/>
        </p:nvSpPr>
        <p:spPr>
          <a:xfrm>
            <a:off x="642937" y="857250"/>
            <a:ext cx="1643062" cy="857250"/>
          </a:xfrm>
          <a:prstGeom prst="ellipse">
            <a:avLst/>
          </a:prstGeom>
          <a:solidFill>
            <a:schemeClr val="accent1"/>
          </a:solidFill>
          <a:ln cap="flat" cmpd="sng" w="25400">
            <a:solidFill>
              <a:srgbClr val="385D8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Setelah Abad 19</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Pemerintah/Pemerintahan</a:t>
            </a:r>
            <a:endParaRPr/>
          </a:p>
        </p:txBody>
      </p:sp>
      <p:sp>
        <p:nvSpPr>
          <p:cNvPr id="132" name="Google Shape;132;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Pemerintah tdk sama dgn Pemerintahan</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Pemerintah 🡪 organ/alat kelengkapan negara yg menjalankan pemerintahan</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Pemerintahan 🡪 pelaksanaan tugas pemerintah (</a:t>
            </a:r>
            <a:r>
              <a:rPr b="0" i="1" lang="en-US" sz="3200" u="none">
                <a:solidFill>
                  <a:schemeClr val="dk1"/>
                </a:solidFill>
                <a:latin typeface="Calibri"/>
                <a:ea typeface="Calibri"/>
                <a:cs typeface="Calibri"/>
                <a:sym typeface="Calibri"/>
              </a:rPr>
              <a:t>bestuurvoering</a:t>
            </a:r>
            <a:r>
              <a:rPr b="0" i="0" lang="en-US" sz="3200" u="none">
                <a:solidFill>
                  <a:schemeClr val="dk1"/>
                </a:solidFill>
                <a:latin typeface="Calibri"/>
                <a:ea typeface="Calibri"/>
                <a:cs typeface="Calibri"/>
                <a:sym typeface="Calibri"/>
              </a:rPr>
              <a:t>)</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Pemerintah:</a:t>
            </a:r>
            <a:endParaRPr/>
          </a:p>
          <a:p>
            <a:pPr indent="-514350" lvl="1" marL="914400" marR="0" rtl="0" algn="l">
              <a:lnSpc>
                <a:spcPct val="100000"/>
              </a:lnSpc>
              <a:spcBef>
                <a:spcPts val="560"/>
              </a:spcBef>
              <a:spcAft>
                <a:spcPts val="0"/>
              </a:spcAft>
              <a:buClr>
                <a:schemeClr val="dk1"/>
              </a:buClr>
              <a:buSzPts val="2800"/>
              <a:buFont typeface="Arial"/>
              <a:buAutoNum type="alphaLcPeriod"/>
            </a:pPr>
            <a:r>
              <a:rPr b="0" i="0" lang="en-US" sz="2800" u="none" cap="none" strike="noStrike">
                <a:solidFill>
                  <a:schemeClr val="dk1"/>
                </a:solidFill>
                <a:latin typeface="Calibri"/>
                <a:ea typeface="Calibri"/>
                <a:cs typeface="Calibri"/>
                <a:sym typeface="Calibri"/>
              </a:rPr>
              <a:t>Arti luas = eksekutif, legislatif, yudikatif</a:t>
            </a:r>
            <a:endParaRPr/>
          </a:p>
          <a:p>
            <a:pPr indent="-514350" lvl="1" marL="914400" marR="0" rtl="0" algn="l">
              <a:lnSpc>
                <a:spcPct val="100000"/>
              </a:lnSpc>
              <a:spcBef>
                <a:spcPts val="560"/>
              </a:spcBef>
              <a:spcAft>
                <a:spcPts val="0"/>
              </a:spcAft>
              <a:buClr>
                <a:schemeClr val="dk1"/>
              </a:buClr>
              <a:buSzPts val="2800"/>
              <a:buFont typeface="Arial"/>
              <a:buAutoNum type="alphaLcPeriod"/>
            </a:pPr>
            <a:r>
              <a:rPr b="0" i="0" lang="en-US" sz="2800" u="none" cap="none" strike="noStrike">
                <a:solidFill>
                  <a:schemeClr val="dk1"/>
                </a:solidFill>
                <a:latin typeface="Calibri"/>
                <a:ea typeface="Calibri"/>
                <a:cs typeface="Calibri"/>
                <a:sym typeface="Calibri"/>
              </a:rPr>
              <a:t>Arti sempit = eksekutif (pelaksana UU)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Pengertian HAN</a:t>
            </a:r>
            <a:endParaRPr/>
          </a:p>
        </p:txBody>
      </p:sp>
      <p:sp>
        <p:nvSpPr>
          <p:cNvPr id="138" name="Google Shape;138;p28"/>
          <p:cNvSpPr txBox="1"/>
          <p:nvPr>
            <p:ph idx="1" type="body"/>
          </p:nvPr>
        </p:nvSpPr>
        <p:spPr>
          <a:xfrm>
            <a:off x="285750" y="1285875"/>
            <a:ext cx="85725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1" lang="en-US" sz="3200" u="none">
                <a:solidFill>
                  <a:schemeClr val="dk1"/>
                </a:solidFill>
                <a:latin typeface="Calibri"/>
                <a:ea typeface="Calibri"/>
                <a:cs typeface="Calibri"/>
                <a:sym typeface="Calibri"/>
              </a:rPr>
              <a:t>Bestuursrecht</a:t>
            </a:r>
            <a:r>
              <a:rPr b="0" i="0" lang="en-US" sz="3200" u="none">
                <a:solidFill>
                  <a:schemeClr val="dk1"/>
                </a:solidFill>
                <a:latin typeface="Calibri"/>
                <a:ea typeface="Calibri"/>
                <a:cs typeface="Calibri"/>
                <a:sym typeface="Calibri"/>
              </a:rPr>
              <a:t> (hukum pemerintahan)</a:t>
            </a:r>
            <a:endParaRPr/>
          </a:p>
          <a:p>
            <a:pPr indent="-342900" lvl="0" marL="342900" marR="0" rtl="0" algn="l">
              <a:lnSpc>
                <a:spcPct val="100000"/>
              </a:lnSpc>
              <a:spcBef>
                <a:spcPts val="640"/>
              </a:spcBef>
              <a:spcAft>
                <a:spcPts val="0"/>
              </a:spcAft>
              <a:buClr>
                <a:schemeClr val="dk1"/>
              </a:buClr>
              <a:buSzPts val="3200"/>
              <a:buFont typeface="Arial"/>
              <a:buChar char="•"/>
            </a:pPr>
            <a:r>
              <a:rPr b="0" i="1" lang="en-US" sz="3200" u="none">
                <a:solidFill>
                  <a:schemeClr val="dk1"/>
                </a:solidFill>
                <a:latin typeface="Calibri"/>
                <a:ea typeface="Calibri"/>
                <a:cs typeface="Calibri"/>
                <a:sym typeface="Calibri"/>
              </a:rPr>
              <a:t>Administratiefsrecht</a:t>
            </a:r>
            <a:r>
              <a:rPr b="0" i="0" lang="en-US" sz="3200" u="none">
                <a:solidFill>
                  <a:schemeClr val="dk1"/>
                </a:solidFill>
                <a:latin typeface="Calibri"/>
                <a:ea typeface="Calibri"/>
                <a:cs typeface="Calibri"/>
                <a:sym typeface="Calibri"/>
              </a:rPr>
              <a:t> (hukum tata usaha negara)</a:t>
            </a:r>
            <a:endParaRPr/>
          </a:p>
          <a:p>
            <a:pPr indent="-342900" lvl="0" marL="342900" marR="0" rtl="0" algn="l">
              <a:lnSpc>
                <a:spcPct val="100000"/>
              </a:lnSpc>
              <a:spcBef>
                <a:spcPts val="640"/>
              </a:spcBef>
              <a:spcAft>
                <a:spcPts val="0"/>
              </a:spcAft>
              <a:buClr>
                <a:schemeClr val="dk1"/>
              </a:buClr>
              <a:buSzPts val="3200"/>
              <a:buFont typeface="Arial"/>
              <a:buChar char="•"/>
            </a:pPr>
            <a:r>
              <a:rPr b="0" i="1" lang="en-US" sz="3200" u="none">
                <a:solidFill>
                  <a:schemeClr val="dk1"/>
                </a:solidFill>
                <a:latin typeface="Calibri"/>
                <a:ea typeface="Calibri"/>
                <a:cs typeface="Calibri"/>
                <a:sym typeface="Calibri"/>
              </a:rPr>
              <a:t>Administrative Law</a:t>
            </a:r>
            <a:endParaRPr/>
          </a:p>
          <a:p>
            <a:pPr indent="-342900" lvl="0" marL="342900" marR="0" rtl="0" algn="l">
              <a:lnSpc>
                <a:spcPct val="100000"/>
              </a:lnSpc>
              <a:spcBef>
                <a:spcPts val="640"/>
              </a:spcBef>
              <a:spcAft>
                <a:spcPts val="0"/>
              </a:spcAft>
              <a:buClr>
                <a:schemeClr val="dk1"/>
              </a:buClr>
              <a:buSzPts val="3200"/>
              <a:buFont typeface="Arial"/>
              <a:buChar char="•"/>
            </a:pPr>
            <a:r>
              <a:rPr b="0" i="1" lang="en-US" sz="3200" u="none">
                <a:solidFill>
                  <a:schemeClr val="dk1"/>
                </a:solidFill>
                <a:latin typeface="Calibri"/>
                <a:ea typeface="Calibri"/>
                <a:cs typeface="Calibri"/>
                <a:sym typeface="Calibri"/>
              </a:rPr>
              <a:t>Droit Administratief</a:t>
            </a:r>
            <a:endParaRPr/>
          </a:p>
          <a:p>
            <a:pPr indent="-342900" lvl="0" marL="342900" marR="0" rtl="0" algn="l">
              <a:lnSpc>
                <a:spcPct val="100000"/>
              </a:lnSpc>
              <a:spcBef>
                <a:spcPts val="640"/>
              </a:spcBef>
              <a:spcAft>
                <a:spcPts val="0"/>
              </a:spcAft>
              <a:buClr>
                <a:schemeClr val="dk1"/>
              </a:buClr>
              <a:buSzPts val="3200"/>
              <a:buFont typeface="Arial"/>
              <a:buChar char="•"/>
            </a:pPr>
            <a:r>
              <a:rPr b="0" i="1" lang="en-US" sz="3200" u="none">
                <a:solidFill>
                  <a:schemeClr val="dk1"/>
                </a:solidFill>
                <a:latin typeface="Calibri"/>
                <a:ea typeface="Calibri"/>
                <a:cs typeface="Calibri"/>
                <a:sym typeface="Calibri"/>
              </a:rPr>
              <a:t>Verwaltungsrecht</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Utrecht 🡪 HAN mrpkn sekumpulan peraturan yg memberi wewenang kepada administrasi negara utk mengatur masy. </a:t>
            </a:r>
            <a:br>
              <a:rPr b="0" i="0" lang="en-US" sz="3200" u="none">
                <a:solidFill>
                  <a:schemeClr val="dk1"/>
                </a:solidFill>
                <a:latin typeface="Calibri"/>
                <a:ea typeface="Calibri"/>
                <a:cs typeface="Calibri"/>
                <a:sym typeface="Calibri"/>
              </a:rPr>
            </a:b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idx="1" type="body"/>
          </p:nvPr>
        </p:nvSpPr>
        <p:spPr>
          <a:xfrm>
            <a:off x="457200" y="685800"/>
            <a:ext cx="8229600" cy="5791200"/>
          </a:xfrm>
          <a:prstGeom prst="rect">
            <a:avLst/>
          </a:prstGeom>
          <a:noFill/>
          <a:ln>
            <a:noFill/>
          </a:ln>
        </p:spPr>
        <p:txBody>
          <a:bodyPr anchorCtr="0" anchor="t" bIns="45700" lIns="91425" spcFirstLastPara="1" rIns="91425" wrap="square" tIns="45700">
            <a:normAutofit/>
          </a:bodyPr>
          <a:lstStyle/>
          <a:p>
            <a:pPr indent="-411162" lvl="0" marL="547687" marR="0" rtl="0" algn="l">
              <a:lnSpc>
                <a:spcPct val="80000"/>
              </a:lnSpc>
              <a:spcBef>
                <a:spcPts val="0"/>
              </a:spcBef>
              <a:spcAft>
                <a:spcPts val="0"/>
              </a:spcAft>
              <a:buClr>
                <a:srgbClr val="000000"/>
              </a:buClr>
              <a:buSzPts val="3000"/>
              <a:buFont typeface="Noto Sans Symbols"/>
              <a:buChar char="▣"/>
            </a:pPr>
            <a:r>
              <a:rPr b="0" i="0" lang="en-US" sz="3000" u="none">
                <a:solidFill>
                  <a:schemeClr val="dk1"/>
                </a:solidFill>
                <a:latin typeface="Calibri"/>
                <a:ea typeface="Calibri"/>
                <a:cs typeface="Calibri"/>
                <a:sym typeface="Calibri"/>
              </a:rPr>
              <a:t>Oppenheim 🡪 HAN (</a:t>
            </a:r>
            <a:r>
              <a:rPr b="0" i="1" lang="en-US" sz="3000" u="none">
                <a:solidFill>
                  <a:schemeClr val="dk1"/>
                </a:solidFill>
                <a:latin typeface="Calibri"/>
                <a:ea typeface="Calibri"/>
                <a:cs typeface="Calibri"/>
                <a:sym typeface="Calibri"/>
              </a:rPr>
              <a:t>staat in beweging</a:t>
            </a:r>
            <a:r>
              <a:rPr b="0" i="0" lang="en-US" sz="3000" u="none">
                <a:solidFill>
                  <a:schemeClr val="dk1"/>
                </a:solidFill>
                <a:latin typeface="Calibri"/>
                <a:ea typeface="Calibri"/>
                <a:cs typeface="Calibri"/>
                <a:sym typeface="Calibri"/>
              </a:rPr>
              <a:t>) adalah sebagai suatu gabungan ketentuan2 yg mengikat badan2 yg tinggi maupun rendah apabila badan2 itu menggunakan wewenangnya yg telah diberikan kepadanya oleh HTN (</a:t>
            </a:r>
            <a:r>
              <a:rPr b="0" i="1" lang="en-US" sz="3000" u="none">
                <a:solidFill>
                  <a:schemeClr val="dk1"/>
                </a:solidFill>
                <a:latin typeface="Calibri"/>
                <a:ea typeface="Calibri"/>
                <a:cs typeface="Calibri"/>
                <a:sym typeface="Calibri"/>
              </a:rPr>
              <a:t>staat in rust</a:t>
            </a:r>
            <a:r>
              <a:rPr b="0" i="0" lang="en-US" sz="3000" u="none">
                <a:solidFill>
                  <a:schemeClr val="dk1"/>
                </a:solidFill>
                <a:latin typeface="Calibri"/>
                <a:ea typeface="Calibri"/>
                <a:cs typeface="Calibri"/>
                <a:sym typeface="Calibri"/>
              </a:rPr>
              <a:t>)</a:t>
            </a:r>
            <a:endParaRPr/>
          </a:p>
          <a:p>
            <a:pPr indent="-411162" lvl="0" marL="547687" marR="0" rtl="0" algn="l">
              <a:lnSpc>
                <a:spcPct val="8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a:p>
            <a:pPr indent="-411162" lvl="0" marL="547687" marR="0" rtl="0" algn="l">
              <a:lnSpc>
                <a:spcPct val="80000"/>
              </a:lnSpc>
              <a:spcBef>
                <a:spcPts val="600"/>
              </a:spcBef>
              <a:spcAft>
                <a:spcPts val="0"/>
              </a:spcAft>
              <a:buClr>
                <a:srgbClr val="000000"/>
              </a:buClr>
              <a:buSzPts val="3000"/>
              <a:buFont typeface="Noto Sans Symbols"/>
              <a:buChar char="▣"/>
            </a:pPr>
            <a:r>
              <a:rPr b="0" i="0" lang="en-US" sz="3000" u="none">
                <a:solidFill>
                  <a:schemeClr val="dk1"/>
                </a:solidFill>
                <a:latin typeface="Calibri"/>
                <a:ea typeface="Calibri"/>
                <a:cs typeface="Calibri"/>
                <a:sym typeface="Calibri"/>
              </a:rPr>
              <a:t>Van Vollenhoven 🡪 HAN meliputi seluruh kegiatan negara dlm arti luas, tdk hanya terbatas pd tugas pemerintah dlm arti sempit saja (</a:t>
            </a:r>
            <a:r>
              <a:rPr b="0" i="1" lang="en-US" sz="3000" u="none">
                <a:solidFill>
                  <a:schemeClr val="dk1"/>
                </a:solidFill>
                <a:latin typeface="Calibri"/>
                <a:ea typeface="Calibri"/>
                <a:cs typeface="Calibri"/>
                <a:sym typeface="Calibri"/>
              </a:rPr>
              <a:t>bestuursrecht</a:t>
            </a:r>
            <a:r>
              <a:rPr b="0" i="0" lang="en-US" sz="3000" u="none">
                <a:solidFill>
                  <a:schemeClr val="dk1"/>
                </a:solidFill>
                <a:latin typeface="Calibri"/>
                <a:ea typeface="Calibri"/>
                <a:cs typeface="Calibri"/>
                <a:sym typeface="Calibri"/>
              </a:rPr>
              <a:t>), tetapi juga meliputi tugas peradilan (j</a:t>
            </a:r>
            <a:r>
              <a:rPr b="0" i="1" lang="en-US" sz="3000" u="none">
                <a:solidFill>
                  <a:schemeClr val="dk1"/>
                </a:solidFill>
                <a:latin typeface="Calibri"/>
                <a:ea typeface="Calibri"/>
                <a:cs typeface="Calibri"/>
                <a:sym typeface="Calibri"/>
              </a:rPr>
              <a:t>ustitierecht</a:t>
            </a:r>
            <a:r>
              <a:rPr b="0" i="0" lang="en-US" sz="3000" u="none">
                <a:solidFill>
                  <a:schemeClr val="dk1"/>
                </a:solidFill>
                <a:latin typeface="Calibri"/>
                <a:ea typeface="Calibri"/>
                <a:cs typeface="Calibri"/>
                <a:sym typeface="Calibri"/>
              </a:rPr>
              <a:t>), polisi (</a:t>
            </a:r>
            <a:r>
              <a:rPr b="0" i="1" lang="en-US" sz="3000" u="none">
                <a:solidFill>
                  <a:schemeClr val="dk1"/>
                </a:solidFill>
                <a:latin typeface="Calibri"/>
                <a:ea typeface="Calibri"/>
                <a:cs typeface="Calibri"/>
                <a:sym typeface="Calibri"/>
              </a:rPr>
              <a:t>politierecht</a:t>
            </a:r>
            <a:r>
              <a:rPr b="0" i="0" lang="en-US" sz="3000" u="none">
                <a:solidFill>
                  <a:schemeClr val="dk1"/>
                </a:solidFill>
                <a:latin typeface="Calibri"/>
                <a:ea typeface="Calibri"/>
                <a:cs typeface="Calibri"/>
                <a:sym typeface="Calibri"/>
              </a:rPr>
              <a:t>), &amp; tugas pembuat peraturan (</a:t>
            </a:r>
            <a:r>
              <a:rPr b="0" i="1" lang="en-US" sz="3000" u="none">
                <a:solidFill>
                  <a:schemeClr val="dk1"/>
                </a:solidFill>
                <a:latin typeface="Calibri"/>
                <a:ea typeface="Calibri"/>
                <a:cs typeface="Calibri"/>
                <a:sym typeface="Calibri"/>
              </a:rPr>
              <a:t>regelaarsrecht</a:t>
            </a:r>
            <a:r>
              <a:rPr b="0" i="0" lang="en-US" sz="3000" u="none">
                <a:solidFill>
                  <a:schemeClr val="dk1"/>
                </a:solidFill>
                <a:latin typeface="Calibri"/>
                <a:ea typeface="Calibri"/>
                <a:cs typeface="Calibri"/>
                <a:sym typeface="Calibri"/>
              </a:rPr>
              <a:t>). </a:t>
            </a:r>
            <a:br>
              <a:rPr b="0" i="0" lang="en-US" sz="3000" u="none">
                <a:solidFill>
                  <a:schemeClr val="dk1"/>
                </a:solidFill>
                <a:latin typeface="Calibri"/>
                <a:ea typeface="Calibri"/>
                <a:cs typeface="Calibri"/>
                <a:sym typeface="Calibri"/>
              </a:rPr>
            </a:br>
            <a:endParaRPr/>
          </a:p>
        </p:txBody>
      </p:sp>
      <p:sp>
        <p:nvSpPr>
          <p:cNvPr id="144" name="Google Shape;144;p29"/>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idx="1" type="body"/>
          </p:nvPr>
        </p:nvSpPr>
        <p:spPr>
          <a:xfrm>
            <a:off x="457200" y="381000"/>
            <a:ext cx="8382000" cy="6096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Prajudi Atmosudirdjo 🡪 </a:t>
            </a:r>
            <a:r>
              <a:rPr b="0" i="0" lang="en-US" sz="3200" u="none">
                <a:solidFill>
                  <a:schemeClr val="dk1"/>
                </a:solidFill>
                <a:latin typeface="Times New Roman"/>
                <a:ea typeface="Times New Roman"/>
                <a:cs typeface="Times New Roman"/>
                <a:sym typeface="Times New Roman"/>
              </a:rPr>
              <a:t>HAN adalah hukum mengenai pemerintah beserta aparaturnya yang terpenting yakni Administrasi Negara</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Times New Roman"/>
              <a:ea typeface="Times New Roman"/>
              <a:cs typeface="Times New Roman"/>
              <a:sym typeface="Times New Roman"/>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Times New Roman"/>
                <a:ea typeface="Times New Roman"/>
                <a:cs typeface="Times New Roman"/>
                <a:sym typeface="Times New Roman"/>
              </a:rPr>
              <a:t>Logemann 🡪 HAN adalah hukum mengenai hubungan2 antara jabatan2 satu dengan yg lainnya serta hubungan hukum antara jabatan2 Negara itu dgn warga masyarakatnya.</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Times New Roman"/>
              <a:ea typeface="Times New Roman"/>
              <a:cs typeface="Times New Roman"/>
              <a:sym typeface="Times New Roman"/>
            </a:endParaRPr>
          </a:p>
          <a:p>
            <a:pPr indent="-3429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p:txBody>
      </p:sp>
      <p:sp>
        <p:nvSpPr>
          <p:cNvPr id="150" name="Google Shape;150;p30"/>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2010-05-23T14:28:12Z</dcterms:created>
  <dc:creator>Mariajose</dc:creator>
</cp:coreProperties>
</file>