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
 <Relationship Id="rId3" Type="http://schemas.openxmlformats.org/package/2006/relationships/metadata/core-properties" Target="docProps/core.xml" />
 <Relationship Id="rId1" Type="http://schemas.openxmlformats.org/officeDocument/2006/relationships/officeDocument" Target="ppt/presentation.xml" />
 <Relationship Id="rId4" Type="http://schemas.openxmlformats.org/officeDocument/2006/relationships/extended-properties" Target="docProps/app.xml" 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743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14" y="-72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
 <Relationship Id="rId1" Type="http://schemas.openxmlformats.org/officeDocument/2006/relationships/slideMaster" Target="slideMasters/slideMaster1.xml" />
 <Relationship Id="rId2" Type="http://schemas.openxmlformats.org/officeDocument/2006/relationships/slide" Target="slides/slide1.xml" />
 <Relationship Id="rId3" Type="http://schemas.openxmlformats.org/officeDocument/2006/relationships/slide" Target="slides/slide2.xml" />
 <Relationship Id="rId4" Type="http://schemas.openxmlformats.org/officeDocument/2006/relationships/slide" Target="slides/slide3.xml" />
 <Relationship Id="rId5" Type="http://schemas.openxmlformats.org/officeDocument/2006/relationships/slide" Target="slides/slide4.xml" />
 <Relationship Id="rId6" Type="http://schemas.openxmlformats.org/officeDocument/2006/relationships/slide" Target="slides/slide5.xml" />
 <Relationship Id="rId7" Type="http://schemas.openxmlformats.org/officeDocument/2006/relationships/slide" Target="slides/slide6.xml" />
 <Relationship Id="rId8" Type="http://schemas.openxmlformats.org/officeDocument/2006/relationships/slide" Target="slides/slide7.xml" />
 <Relationship Id="rId9" Type="http://schemas.openxmlformats.org/officeDocument/2006/relationships/slide" Target="slides/slide8.xml" />
 <Relationship Id="rId10" Type="http://schemas.openxmlformats.org/officeDocument/2006/relationships/slide" Target="slides/slide9.xml" />
 <Relationship Id="rId11" Type="http://schemas.openxmlformats.org/officeDocument/2006/relationships/slide" Target="slides/slide10.xml" />
 <Relationship Id="rId12" Type="http://schemas.openxmlformats.org/officeDocument/2006/relationships/slide" Target="slides/slide11.xml" />
 <Relationship Id="rId13" Type="http://schemas.openxmlformats.org/officeDocument/2006/relationships/slide" Target="slides/slide12.xml" />
 <Relationship Id="rId14" Type="http://schemas.openxmlformats.org/officeDocument/2006/relationships/slide" Target="slides/slide13.xml" />
 <Relationship Id="rId15" Type="http://schemas.openxmlformats.org/officeDocument/2006/relationships/slide" Target="slides/slide14.xml" />
 <Relationship Id="rId16" Type="http://schemas.openxmlformats.org/officeDocument/2006/relationships/presProps" Target="presProps.xml" />
 <Relationship Id="rId17" Type="http://schemas.openxmlformats.org/officeDocument/2006/relationships/viewProps" Target="viewProps.xml" />
 <Relationship Id="rId18" Type="http://schemas.openxmlformats.org/officeDocument/2006/relationships/theme" Target="theme/theme1.xml" />
 <Relationship Id="rId19" Type="http://schemas.openxmlformats.org/officeDocument/2006/relationships/tableStyles" Target="tableStyles.xml" />
</Relationships>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.jpeg" />
</Relationships>

</file>

<file path=ppt/slides/_rels/slide1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0.jpeg" />
</Relationships>

</file>

<file path=ppt/slides/_rels/slide1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1.jpeg" />
</Relationships>

</file>

<file path=ppt/slides/_rels/slide1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2.jpeg" />
</Relationships>

</file>

<file path=ppt/slides/_rels/slide1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3.jpeg" />
</Relationships>

</file>

<file path=ppt/slides/_rels/slide1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4.jpeg" />
</Relationships>

</file>

<file path=ppt/slides/_rels/slide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.jpeg" />
</Relationships>

</file>

<file path=ppt/slides/_rels/slide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.jpeg" />
</Relationships>

</file>

<file path=ppt/slides/_rels/slide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4.jpeg" />
</Relationships>

</file>

<file path=ppt/slides/_rels/slide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5.jpeg" />
</Relationships>

</file>

<file path=ppt/slides/_rels/slide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6.jpeg" />
</Relationships>

</file>

<file path=ppt/slides/_rels/slide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7.jpeg" />
</Relationships>

</file>

<file path=ppt/slides/_rels/slide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8.jpeg" />
</Relationships>

</file>

<file path=ppt/slides/_rels/slide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9.jpeg" 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61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959100" y="2413000"/>
            <a:ext cx="15328900" cy="151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625"/>
              </a:lnSpc>
            </a:pPr>
            <a:r>
              <a:rPr lang="en-CA" sz="11861" smtClean="0">
                <a:solidFill>
                  <a:srgbClr val="663D2B"/>
                </a:solidFill>
                <a:latin typeface="Arial"/>
                <a:cs typeface="Arial"/>
              </a:rPr>
              <a:t>Identitas Nasional</a:t>
            </a:r>
          </a:p>
          <a:p>
            <a:pPr>
              <a:lnSpc>
                <a:spcPts val="13625"/>
              </a:lnSpc>
            </a:pPr>
            <a:endParaRPr lang="en-CA" sz="1186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711700" y="5054600"/>
            <a:ext cx="135763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999" spc="-10" smtClean="0">
                <a:solidFill>
                  <a:srgbClr val="663D2B"/>
                </a:solidFill>
                <a:latin typeface="Arial"/>
                <a:cs typeface="Arial"/>
              </a:rPr>
              <a:t>BAGAIMANA ESENSI DAN URGENSI IDENTITAS</a:t>
            </a:r>
          </a:p>
          <a:p>
            <a:pPr>
              <a:lnSpc>
                <a:spcPts val="3680"/>
              </a:lnSpc>
            </a:pPr>
            <a:endParaRPr lang="en-CA" sz="322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791200" y="5626100"/>
            <a:ext cx="124968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999" spc="-10" smtClean="0">
                <a:solidFill>
                  <a:srgbClr val="663D2B"/>
                </a:solidFill>
                <a:latin typeface="Arial"/>
                <a:cs typeface="Arial"/>
              </a:rPr>
              <a:t>NASIONAL SEBAGAI SALAH SATU</a:t>
            </a:r>
          </a:p>
          <a:p>
            <a:pPr>
              <a:lnSpc>
                <a:spcPts val="3680"/>
              </a:lnSpc>
            </a:pPr>
            <a:endParaRPr lang="en-CA" sz="322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721600" y="6197600"/>
            <a:ext cx="1056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999" spc="-10" smtClean="0">
                <a:solidFill>
                  <a:srgbClr val="663D2B"/>
                </a:solidFill>
                <a:latin typeface="Arial"/>
                <a:cs typeface="Arial"/>
              </a:rPr>
              <a:t>DETERMINAN</a:t>
            </a:r>
          </a:p>
          <a:p>
            <a:pPr>
              <a:lnSpc>
                <a:spcPts val="3680"/>
              </a:lnSpc>
            </a:pPr>
            <a:endParaRPr lang="en-CA" sz="322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927600" y="6769100"/>
            <a:ext cx="13360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999" spc="-10" smtClean="0">
                <a:solidFill>
                  <a:srgbClr val="663D2B"/>
                </a:solidFill>
                <a:latin typeface="Arial"/>
                <a:cs typeface="Arial"/>
              </a:rPr>
              <a:t>PEMBANGUNAN BANGSA DAN KARAKTER?</a:t>
            </a:r>
          </a:p>
          <a:p>
            <a:pPr>
              <a:lnSpc>
                <a:spcPts val="3680"/>
              </a:lnSpc>
            </a:pPr>
            <a:endParaRPr lang="en-CA" sz="322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61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028700" y="1016000"/>
            <a:ext cx="14478000" cy="152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00"/>
              </a:lnSpc>
            </a:pPr>
            <a:r>
              <a:rPr lang="en-CA" sz="9000" smtClean="0">
                <a:solidFill>
                  <a:srgbClr val="000000"/>
                </a:solidFill>
                <a:latin typeface="Arial"/>
                <a:cs typeface="Arial"/>
              </a:rPr>
              <a:t>TAHUKAH ANDA?</a:t>
            </a:r>
          </a:p>
          <a:p>
            <a:pPr>
              <a:lnSpc>
                <a:spcPts val="10350"/>
              </a:lnSpc>
            </a:pPr>
            <a:endParaRPr lang="en-CA" sz="9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58800" y="2984500"/>
            <a:ext cx="14947900" cy="1257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CA" sz="3347" smtClean="0">
                <a:solidFill>
                  <a:srgbClr val="000000"/>
                </a:solidFill>
                <a:latin typeface="Arial"/>
                <a:cs typeface="Arial"/>
              </a:rPr>
              <a:t>Identitas etnis itu apa? Apa sajakah yang termasuk</a:t>
            </a:r>
            <a:br>
              <a:rPr lang="en-CA" sz="3347" smtClean="0">
                <a:solidFill>
                  <a:srgbClr val="000000"/>
                </a:solidFill>
                <a:latin typeface="Times New Roman"/>
              </a:rPr>
            </a:br>
            <a:r>
              <a:rPr lang="en-CA" sz="3347" smtClean="0">
                <a:solidFill>
                  <a:srgbClr val="000000"/>
                </a:solidFill>
                <a:latin typeface="Arial"/>
                <a:cs typeface="Arial"/>
              </a:rPr>
              <a:t>identitas etnis atau identitas primer tersebut?</a:t>
            </a:r>
          </a:p>
          <a:p>
            <a:pPr>
              <a:lnSpc>
                <a:spcPts val="4325"/>
              </a:lnSpc>
            </a:pPr>
            <a:endParaRPr lang="en-CA" sz="334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58800" y="4279900"/>
            <a:ext cx="14947900" cy="2540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948" b="1" smtClean="0">
                <a:solidFill>
                  <a:srgbClr val="000000"/>
                </a:solidFill>
                <a:latin typeface="Arial Bold"/>
                <a:cs typeface="Arial Bold"/>
              </a:rPr>
              <a:t>Secara historis, khususnya pada tahap embrionik, i</a:t>
            </a:r>
            <a:r>
              <a:rPr lang="en-CA" sz="2938" smtClean="0">
                <a:solidFill>
                  <a:srgbClr val="000000"/>
                </a:solidFill>
                <a:latin typeface="Arial"/>
                <a:cs typeface="Arial"/>
              </a:rPr>
              <a:t>dentitas</a:t>
            </a:r>
            <a:br>
              <a:rPr lang="en-CA" sz="2938" smtClean="0">
                <a:solidFill>
                  <a:srgbClr val="000000"/>
                </a:solidFill>
                <a:latin typeface="Times New Roman"/>
              </a:rPr>
            </a:br>
            <a:r>
              <a:rPr lang="en-CA" sz="2938" smtClean="0">
                <a:solidFill>
                  <a:srgbClr val="000000"/>
                </a:solidFill>
                <a:latin typeface="Arial"/>
                <a:cs typeface="Arial"/>
              </a:rPr>
              <a:t>nasional Indonesia ditandai ketika munculnya kesadaran rakyat</a:t>
            </a:r>
            <a:br>
              <a:rPr lang="en-CA" sz="2938" smtClean="0">
                <a:solidFill>
                  <a:srgbClr val="000000"/>
                </a:solidFill>
                <a:latin typeface="Times New Roman"/>
              </a:rPr>
            </a:br>
            <a:r>
              <a:rPr lang="en-CA" sz="2938" smtClean="0">
                <a:solidFill>
                  <a:srgbClr val="000000"/>
                </a:solidFill>
                <a:latin typeface="Arial"/>
                <a:cs typeface="Arial"/>
              </a:rPr>
              <a:t>Indonesia sebagai bangsa yang sedang dijajah oleh asing pada</a:t>
            </a:r>
            <a:br>
              <a:rPr lang="en-CA" sz="2938" smtClean="0">
                <a:solidFill>
                  <a:srgbClr val="000000"/>
                </a:solidFill>
                <a:latin typeface="Times New Roman"/>
              </a:rPr>
            </a:br>
            <a:r>
              <a:rPr lang="en-CA" sz="2938" smtClean="0">
                <a:solidFill>
                  <a:srgbClr val="000000"/>
                </a:solidFill>
                <a:latin typeface="Arial"/>
                <a:cs typeface="Arial"/>
              </a:rPr>
              <a:t>tahun 1908 yang dikenal dengan masa Kebangkitan Nasional</a:t>
            </a:r>
            <a:br>
              <a:rPr lang="en-CA" sz="2938" smtClean="0">
                <a:solidFill>
                  <a:srgbClr val="000000"/>
                </a:solidFill>
                <a:latin typeface="Times New Roman"/>
              </a:rPr>
            </a:br>
            <a:r>
              <a:rPr lang="en-CA" sz="2938" smtClean="0">
                <a:solidFill>
                  <a:srgbClr val="000000"/>
                </a:solidFill>
                <a:latin typeface="Arial"/>
                <a:cs typeface="Arial"/>
              </a:rPr>
              <a:t>(Bangsa).</a:t>
            </a:r>
          </a:p>
          <a:p>
            <a:pPr>
              <a:lnSpc>
                <a:spcPts val="3775"/>
              </a:lnSpc>
            </a:pPr>
            <a:endParaRPr lang="en-CA" sz="2938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58800" y="7150100"/>
            <a:ext cx="149479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308" smtClean="0">
                <a:solidFill>
                  <a:srgbClr val="000000"/>
                </a:solidFill>
                <a:latin typeface="Arial"/>
                <a:cs typeface="Arial"/>
              </a:rPr>
              <a:t>Sejarah</a:t>
            </a:r>
          </a:p>
          <a:p>
            <a:pPr>
              <a:lnSpc>
                <a:spcPts val="3795"/>
              </a:lnSpc>
            </a:pPr>
            <a:endParaRPr lang="en-CA" sz="3308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58800" y="7785100"/>
            <a:ext cx="14947900" cy="2565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972" smtClean="0">
                <a:solidFill>
                  <a:srgbClr val="000000"/>
                </a:solidFill>
                <a:latin typeface="Arial"/>
                <a:cs typeface="Arial"/>
              </a:rPr>
              <a:t>Kesadaran ini muncul karena pengaruh dari hasil pendidikan yang</a:t>
            </a:r>
            <a:br>
              <a:rPr lang="en-CA" sz="2972" smtClean="0">
                <a:solidFill>
                  <a:srgbClr val="000000"/>
                </a:solidFill>
                <a:latin typeface="Times New Roman"/>
              </a:rPr>
            </a:br>
            <a:r>
              <a:rPr lang="en-CA" sz="2972" smtClean="0">
                <a:solidFill>
                  <a:srgbClr val="000000"/>
                </a:solidFill>
                <a:latin typeface="Arial"/>
                <a:cs typeface="Arial"/>
              </a:rPr>
              <a:t>diterima sebagai dampak dari politik etis (Etiche Politiek). Dengan</a:t>
            </a:r>
            <a:br>
              <a:rPr lang="en-CA" sz="2972" smtClean="0">
                <a:solidFill>
                  <a:srgbClr val="000000"/>
                </a:solidFill>
                <a:latin typeface="Times New Roman"/>
              </a:rPr>
            </a:br>
            <a:r>
              <a:rPr lang="en-CA" sz="2972" smtClean="0">
                <a:solidFill>
                  <a:srgbClr val="000000"/>
                </a:solidFill>
                <a:latin typeface="Arial"/>
                <a:cs typeface="Arial"/>
              </a:rPr>
              <a:t>kata  lain,  unsur  pendidikan  sangatlah  penting  bagi  pembentukan</a:t>
            </a:r>
            <a:br>
              <a:rPr lang="en-CA" sz="2972" smtClean="0">
                <a:solidFill>
                  <a:srgbClr val="000000"/>
                </a:solidFill>
                <a:latin typeface="Times New Roman"/>
              </a:rPr>
            </a:br>
            <a:r>
              <a:rPr lang="en-CA" sz="2972" smtClean="0">
                <a:solidFill>
                  <a:srgbClr val="000000"/>
                </a:solidFill>
                <a:latin typeface="Arial"/>
                <a:cs typeface="Arial"/>
              </a:rPr>
              <a:t>kebudayaan   dan   kesadaran   akan   kebangsaan   sebagai   identitas</a:t>
            </a:r>
            <a:br>
              <a:rPr lang="en-CA" sz="2972" smtClean="0">
                <a:solidFill>
                  <a:srgbClr val="000000"/>
                </a:solidFill>
                <a:latin typeface="Times New Roman"/>
              </a:rPr>
            </a:br>
            <a:r>
              <a:rPr lang="en-CA" sz="2972" smtClean="0">
                <a:solidFill>
                  <a:srgbClr val="000000"/>
                </a:solidFill>
                <a:latin typeface="Arial"/>
                <a:cs typeface="Arial"/>
              </a:rPr>
              <a:t>nasional.</a:t>
            </a:r>
          </a:p>
          <a:p>
            <a:pPr>
              <a:lnSpc>
                <a:spcPts val="3825"/>
              </a:lnSpc>
            </a:pPr>
            <a:endParaRPr lang="en-CA" sz="297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621000" y="1003300"/>
            <a:ext cx="2552700" cy="774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CA" sz="3600" smtClean="0">
                <a:solidFill>
                  <a:srgbClr val="000000"/>
                </a:solidFill>
                <a:latin typeface="Arial"/>
                <a:cs typeface="Arial"/>
              </a:rPr>
              <a:t>Tristan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61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508000" y="127000"/>
            <a:ext cx="17780000" cy="2489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900"/>
              </a:lnSpc>
            </a:pPr>
            <a:r>
              <a:rPr lang="en-CA" sz="4948" smtClean="0">
                <a:solidFill>
                  <a:srgbClr val="000000"/>
                </a:solidFill>
                <a:latin typeface="Arial"/>
                <a:cs typeface="Arial"/>
              </a:rPr>
              <a:t>Bentuk-bentuk identitas nasional Indonesia</a:t>
            </a:r>
            <a:br>
              <a:rPr lang="en-CA" sz="4948" smtClean="0">
                <a:solidFill>
                  <a:srgbClr val="000000"/>
                </a:solidFill>
                <a:latin typeface="Times New Roman"/>
              </a:rPr>
            </a:br>
            <a:r>
              <a:rPr lang="en-CA" sz="4948" smtClean="0">
                <a:solidFill>
                  <a:srgbClr val="000000"/>
                </a:solidFill>
                <a:latin typeface="Arial"/>
                <a:cs typeface="Arial"/>
              </a:rPr>
              <a:t>pernah dikemukakan pula oleh Winarno</a:t>
            </a:r>
            <a:br>
              <a:rPr lang="en-CA" sz="4948" smtClean="0">
                <a:solidFill>
                  <a:srgbClr val="000000"/>
                </a:solidFill>
                <a:latin typeface="Times New Roman"/>
              </a:rPr>
            </a:br>
            <a:r>
              <a:rPr lang="en-CA" sz="4948" smtClean="0">
                <a:solidFill>
                  <a:srgbClr val="000000"/>
                </a:solidFill>
                <a:latin typeface="Arial"/>
                <a:cs typeface="Arial"/>
              </a:rPr>
              <a:t>(2013) sebagai berikut:</a:t>
            </a:r>
          </a:p>
          <a:p>
            <a:pPr>
              <a:lnSpc>
                <a:spcPts val="5900"/>
              </a:lnSpc>
            </a:pPr>
            <a:endParaRPr lang="en-CA" sz="4948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08000" y="2717800"/>
            <a:ext cx="177800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smtClean="0">
                <a:solidFill>
                  <a:srgbClr val="000000"/>
                </a:solidFill>
                <a:latin typeface="Arial"/>
                <a:cs typeface="Arial"/>
              </a:rPr>
              <a:t>Ringkasan Umum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93800" y="3416300"/>
            <a:ext cx="17094200" cy="1168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CA" sz="3184" b="1" smtClean="0">
                <a:solidFill>
                  <a:srgbClr val="000000"/>
                </a:solidFill>
                <a:latin typeface="Arial Bold"/>
                <a:cs typeface="Arial Bold"/>
              </a:rPr>
              <a:t>Bahasa nasional atau bahasa persatuan adalah</a:t>
            </a:r>
            <a:br>
              <a:rPr lang="en-CA" sz="3174" smtClean="0">
                <a:solidFill>
                  <a:srgbClr val="000000"/>
                </a:solidFill>
                <a:latin typeface="Times New Roman"/>
              </a:rPr>
            </a:br>
            <a:r>
              <a:rPr lang="en-CA" sz="3184" b="1" smtClean="0">
                <a:solidFill>
                  <a:srgbClr val="000000"/>
                </a:solidFill>
                <a:latin typeface="Arial Bold"/>
                <a:cs typeface="Arial Bold"/>
              </a:rPr>
              <a:t>Bahasa Indonesia;</a:t>
            </a:r>
          </a:p>
          <a:p>
            <a:pPr>
              <a:lnSpc>
                <a:spcPts val="4100"/>
              </a:lnSpc>
            </a:pPr>
            <a:endParaRPr lang="en-CA" sz="317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93800" y="4508500"/>
            <a:ext cx="170942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20"/>
              </a:lnSpc>
            </a:pPr>
            <a:r>
              <a:rPr lang="en-CA" sz="3184" b="1" smtClean="0">
                <a:solidFill>
                  <a:srgbClr val="000000"/>
                </a:solidFill>
                <a:latin typeface="Arial Bold"/>
                <a:cs typeface="Arial Bold"/>
              </a:rPr>
              <a:t>Bendera, negara adalah Sang Merah Putih;</a:t>
            </a:r>
          </a:p>
          <a:p>
            <a:pPr>
              <a:lnSpc>
                <a:spcPts val="3620"/>
              </a:lnSpc>
            </a:pPr>
            <a:endParaRPr lang="en-CA" sz="317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93800" y="5041900"/>
            <a:ext cx="170942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20"/>
              </a:lnSpc>
            </a:pPr>
            <a:r>
              <a:rPr lang="en-CA" sz="3184" b="1" smtClean="0">
                <a:solidFill>
                  <a:srgbClr val="000000"/>
                </a:solidFill>
                <a:latin typeface="Arial Bold"/>
                <a:cs typeface="Arial Bold"/>
              </a:rPr>
              <a:t>Lagu kebangsaan adalah Indonesia Raya;</a:t>
            </a:r>
          </a:p>
          <a:p>
            <a:pPr>
              <a:lnSpc>
                <a:spcPts val="3620"/>
              </a:lnSpc>
            </a:pPr>
            <a:endParaRPr lang="en-CA" sz="317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93800" y="5562600"/>
            <a:ext cx="170942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20"/>
              </a:lnSpc>
            </a:pPr>
            <a:r>
              <a:rPr lang="en-CA" sz="3184" b="1" smtClean="0">
                <a:solidFill>
                  <a:srgbClr val="000000"/>
                </a:solidFill>
                <a:latin typeface="Arial Bold"/>
                <a:cs typeface="Arial Bold"/>
              </a:rPr>
              <a:t>Lambang negara adalah Garuda Pancasila;</a:t>
            </a:r>
          </a:p>
          <a:p>
            <a:pPr>
              <a:lnSpc>
                <a:spcPts val="3620"/>
              </a:lnSpc>
            </a:pPr>
            <a:endParaRPr lang="en-CA" sz="317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93800" y="6032500"/>
            <a:ext cx="17094200" cy="2222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30"/>
              </a:lnSpc>
            </a:pPr>
            <a:r>
              <a:rPr lang="en-CA" sz="3184" b="1" smtClean="0">
                <a:solidFill>
                  <a:srgbClr val="000000"/>
                </a:solidFill>
                <a:latin typeface="Arial Bold"/>
                <a:cs typeface="Arial Bold"/>
              </a:rPr>
              <a:t>Semboyan negara adalah Bhinneka Tunggal Ika;</a:t>
            </a:r>
            <a:br>
              <a:rPr lang="en-CA" sz="3174" smtClean="0">
                <a:solidFill>
                  <a:srgbClr val="000000"/>
                </a:solidFill>
                <a:latin typeface="Times New Roman"/>
              </a:rPr>
            </a:br>
            <a:r>
              <a:rPr lang="en-CA" sz="3184" b="1" smtClean="0">
                <a:solidFill>
                  <a:srgbClr val="000000"/>
                </a:solidFill>
                <a:latin typeface="Arial Bold"/>
                <a:cs typeface="Arial Bold"/>
              </a:rPr>
              <a:t>Dasar falsafah negara adalah Pancasila;</a:t>
            </a:r>
            <a:br>
              <a:rPr lang="en-CA" sz="3174" smtClean="0">
                <a:solidFill>
                  <a:srgbClr val="000000"/>
                </a:solidFill>
                <a:latin typeface="Times New Roman"/>
              </a:rPr>
            </a:br>
            <a:r>
              <a:rPr lang="en-CA" sz="3184" b="1" smtClean="0">
                <a:solidFill>
                  <a:srgbClr val="000000"/>
                </a:solidFill>
                <a:latin typeface="Arial Bold"/>
                <a:cs typeface="Arial Bold"/>
              </a:rPr>
              <a:t>Konstitusi (Hukum Dasar) Negara adalah UUD NRI</a:t>
            </a:r>
            <a:br>
              <a:rPr lang="en-CA" sz="3174" smtClean="0">
                <a:solidFill>
                  <a:srgbClr val="000000"/>
                </a:solidFill>
                <a:latin typeface="Times New Roman"/>
              </a:rPr>
            </a:br>
            <a:r>
              <a:rPr lang="en-CA" sz="3184" b="1" smtClean="0">
                <a:solidFill>
                  <a:srgbClr val="000000"/>
                </a:solidFill>
                <a:latin typeface="Arial Bold"/>
                <a:cs typeface="Arial Bold"/>
              </a:rPr>
              <a:t>1945;</a:t>
            </a:r>
          </a:p>
          <a:p>
            <a:pPr>
              <a:lnSpc>
                <a:spcPts val="4130"/>
              </a:lnSpc>
            </a:pPr>
            <a:endParaRPr lang="en-CA" sz="3174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93800" y="8128000"/>
            <a:ext cx="17094200" cy="1168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CA" sz="3184" b="1" smtClean="0">
                <a:solidFill>
                  <a:srgbClr val="000000"/>
                </a:solidFill>
                <a:latin typeface="Arial Bold"/>
                <a:cs typeface="Arial Bold"/>
              </a:rPr>
              <a:t>Bentuk Negara Kesatuan Republik Indonesia;</a:t>
            </a:r>
            <a:br>
              <a:rPr lang="en-CA" sz="3174" smtClean="0">
                <a:solidFill>
                  <a:srgbClr val="000000"/>
                </a:solidFill>
                <a:latin typeface="Times New Roman"/>
              </a:rPr>
            </a:br>
            <a:r>
              <a:rPr lang="en-CA" sz="3184" b="1" smtClean="0">
                <a:solidFill>
                  <a:srgbClr val="000000"/>
                </a:solidFill>
                <a:latin typeface="Arial Bold"/>
                <a:cs typeface="Arial Bold"/>
              </a:rPr>
              <a:t>Konsepsi Wawasan Nusantara; dan</a:t>
            </a:r>
          </a:p>
          <a:p>
            <a:pPr>
              <a:lnSpc>
                <a:spcPts val="4100"/>
              </a:lnSpc>
            </a:pPr>
            <a:endParaRPr lang="en-CA" sz="3174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93800" y="9182100"/>
            <a:ext cx="17094200" cy="1168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CA" sz="3184" b="1" smtClean="0">
                <a:solidFill>
                  <a:srgbClr val="000000"/>
                </a:solidFill>
                <a:latin typeface="Arial Bold"/>
                <a:cs typeface="Arial Bold"/>
              </a:rPr>
              <a:t>Kebudayaan daerah yang telah diterima sebagai</a:t>
            </a:r>
            <a:br>
              <a:rPr lang="en-CA" sz="3174" smtClean="0">
                <a:solidFill>
                  <a:srgbClr val="000000"/>
                </a:solidFill>
                <a:latin typeface="Times New Roman"/>
              </a:rPr>
            </a:br>
            <a:r>
              <a:rPr lang="en-CA" sz="3184" b="1" smtClean="0">
                <a:solidFill>
                  <a:srgbClr val="000000"/>
                </a:solidFill>
                <a:latin typeface="Arial Bold"/>
                <a:cs typeface="Arial Bold"/>
              </a:rPr>
              <a:t>kebudayaan nasional.</a:t>
            </a:r>
          </a:p>
          <a:p>
            <a:pPr>
              <a:lnSpc>
                <a:spcPts val="4100"/>
              </a:lnSpc>
            </a:pPr>
            <a:endParaRPr lang="en-CA" sz="3174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61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651000" y="1028700"/>
            <a:ext cx="166370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398" smtClean="0">
                <a:solidFill>
                  <a:srgbClr val="000000"/>
                </a:solidFill>
                <a:latin typeface="Arial"/>
                <a:cs typeface="Arial"/>
              </a:rPr>
              <a:t>TUGAS !</a:t>
            </a:r>
          </a:p>
          <a:p>
            <a:pPr>
              <a:lnSpc>
                <a:spcPts val="6210"/>
              </a:lnSpc>
            </a:pPr>
            <a:endParaRPr lang="en-CA" sz="5398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5800" y="2070100"/>
            <a:ext cx="17602200" cy="4483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en-CA" sz="3454" smtClean="0">
                <a:solidFill>
                  <a:srgbClr val="000000"/>
                </a:solidFill>
                <a:latin typeface="Arial"/>
                <a:cs typeface="Arial"/>
              </a:rPr>
              <a:t>Warna   bendera   negara   memberi</a:t>
            </a:r>
            <a:br>
              <a:rPr lang="en-CA" sz="3454" smtClean="0">
                <a:solidFill>
                  <a:srgbClr val="000000"/>
                </a:solidFill>
                <a:latin typeface="Times New Roman"/>
              </a:rPr>
            </a:br>
            <a:r>
              <a:rPr lang="en-CA" sz="3454" smtClean="0">
                <a:solidFill>
                  <a:srgbClr val="000000"/>
                </a:solidFill>
                <a:latin typeface="Arial"/>
                <a:cs typeface="Arial"/>
              </a:rPr>
              <a:t>makna dan arti tersendiri bagi suatu</a:t>
            </a:r>
            <a:br>
              <a:rPr lang="en-CA" sz="3454" smtClean="0">
                <a:solidFill>
                  <a:srgbClr val="000000"/>
                </a:solidFill>
                <a:latin typeface="Times New Roman"/>
              </a:rPr>
            </a:br>
            <a:r>
              <a:rPr lang="en-CA" sz="3454" smtClean="0">
                <a:solidFill>
                  <a:srgbClr val="000000"/>
                </a:solidFill>
                <a:latin typeface="Arial"/>
                <a:cs typeface="Arial"/>
              </a:rPr>
              <a:t>negara. Kemukakan mengapa bangsa</a:t>
            </a:r>
            <a:br>
              <a:rPr lang="en-CA" sz="3454" smtClean="0">
                <a:solidFill>
                  <a:srgbClr val="000000"/>
                </a:solidFill>
                <a:latin typeface="Times New Roman"/>
              </a:rPr>
            </a:br>
            <a:r>
              <a:rPr lang="en-CA" sz="3454" smtClean="0">
                <a:solidFill>
                  <a:srgbClr val="000000"/>
                </a:solidFill>
                <a:latin typeface="Arial"/>
                <a:cs typeface="Arial"/>
              </a:rPr>
              <a:t>Indonesia memilih warna merah dan</a:t>
            </a:r>
            <a:br>
              <a:rPr lang="en-CA" sz="3454" smtClean="0">
                <a:solidFill>
                  <a:srgbClr val="000000"/>
                </a:solidFill>
                <a:latin typeface="Times New Roman"/>
              </a:rPr>
            </a:br>
            <a:r>
              <a:rPr lang="en-CA" sz="3454" smtClean="0">
                <a:solidFill>
                  <a:srgbClr val="000000"/>
                </a:solidFill>
                <a:latin typeface="Arial"/>
                <a:cs typeface="Arial"/>
              </a:rPr>
              <a:t>putih sebagai warna bendera negara?</a:t>
            </a:r>
            <a:br>
              <a:rPr lang="en-CA" sz="3454" smtClean="0">
                <a:solidFill>
                  <a:srgbClr val="000000"/>
                </a:solidFill>
                <a:latin typeface="Times New Roman"/>
              </a:rPr>
            </a:br>
            <a:r>
              <a:rPr lang="en-CA" sz="3454" smtClean="0">
                <a:solidFill>
                  <a:srgbClr val="000000"/>
                </a:solidFill>
                <a:latin typeface="Arial"/>
                <a:cs typeface="Arial"/>
              </a:rPr>
              <a:t>Jawablah secara indvidual dan</a:t>
            </a:r>
          </a:p>
          <a:p>
            <a:pPr>
              <a:lnSpc>
                <a:spcPts val="5800"/>
              </a:lnSpc>
            </a:pPr>
            <a:endParaRPr lang="en-CA" sz="345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5800" y="6680200"/>
            <a:ext cx="176022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65"/>
              </a:lnSpc>
            </a:pPr>
            <a:r>
              <a:rPr lang="en-CA" sz="3454" smtClean="0">
                <a:solidFill>
                  <a:srgbClr val="000000"/>
                </a:solidFill>
                <a:latin typeface="Arial"/>
                <a:cs typeface="Arial"/>
              </a:rPr>
              <a:t>hasilnya disajikan secara lisan.</a:t>
            </a:r>
          </a:p>
          <a:p>
            <a:pPr>
              <a:lnSpc>
                <a:spcPts val="3965"/>
              </a:lnSpc>
            </a:pPr>
            <a:endParaRPr lang="en-CA" sz="3454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61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8953500" y="977900"/>
            <a:ext cx="9334500" cy="876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290"/>
              </a:lnSpc>
            </a:pPr>
            <a:r>
              <a:rPr lang="en-CA" sz="4603" smtClean="0">
                <a:solidFill>
                  <a:srgbClr val="FFFAEF"/>
                </a:solidFill>
                <a:latin typeface="Arial"/>
                <a:cs typeface="Arial"/>
              </a:rPr>
              <a:t>Membangun Argumen tentang</a:t>
            </a:r>
          </a:p>
          <a:p>
            <a:pPr>
              <a:lnSpc>
                <a:spcPts val="5290"/>
              </a:lnSpc>
            </a:pPr>
            <a:endParaRPr lang="en-CA" sz="4603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854200" y="1803400"/>
            <a:ext cx="6045200" cy="952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2590" b="1" smtClean="0">
                <a:solidFill>
                  <a:srgbClr val="FFFAEF"/>
                </a:solidFill>
                <a:latin typeface="Arial Bold"/>
                <a:cs typeface="Arial Bold"/>
              </a:rPr>
              <a:t>Lunturnya   nilai-nilai   luhur   dalam</a:t>
            </a:r>
            <a:br>
              <a:rPr lang="en-CA" sz="2580" smtClean="0">
                <a:solidFill>
                  <a:srgbClr val="000000"/>
                </a:solidFill>
                <a:latin typeface="Times New Roman"/>
              </a:rPr>
            </a:br>
            <a:r>
              <a:rPr lang="en-CA" sz="2590" b="1" smtClean="0">
                <a:solidFill>
                  <a:srgbClr val="FFFAEF"/>
                </a:solidFill>
                <a:latin typeface="Arial Bold"/>
                <a:cs typeface="Arial Bold"/>
              </a:rPr>
              <a:t>praktik kehidupan berbangsa dan</a:t>
            </a:r>
          </a:p>
          <a:p>
            <a:pPr>
              <a:lnSpc>
                <a:spcPts val="3300"/>
              </a:lnSpc>
            </a:pPr>
            <a:endParaRPr lang="en-CA" sz="258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854200" y="2641600"/>
            <a:ext cx="6045200" cy="1371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  <a:tabLst>
                <a:tab pos="2184400" algn="l"/>
                <a:tab pos="4051300" algn="l"/>
              </a:tabLst>
            </a:pPr>
            <a:r>
              <a:rPr lang="en-CA" sz="2590" b="1" smtClean="0">
                <a:solidFill>
                  <a:srgbClr val="FFFAEF"/>
                </a:solidFill>
                <a:latin typeface="Arial Bold"/>
                <a:cs typeface="Arial Bold"/>
              </a:rPr>
              <a:t>bernegara</a:t>
            </a:r>
            <a:r>
              <a:rPr lang="en-CA" sz="2590" b="1" smtClean="0">
                <a:solidFill>
                  <a:srgbClr val="FFFAEF"/>
                </a:solidFill>
                <a:latin typeface="Arial Bold"/>
                <a:cs typeface="Arial Bold"/>
              </a:rPr>
              <a:t>	(contoh:</a:t>
            </a:r>
            <a:r>
              <a:rPr lang="en-CA" sz="2590" b="1" smtClean="0">
                <a:solidFill>
                  <a:srgbClr val="FFFAEF"/>
                </a:solidFill>
                <a:latin typeface="Arial Bold"/>
                <a:cs typeface="Arial Bold"/>
              </a:rPr>
              <a:t>	rendahnya</a:t>
            </a:r>
            <a:br>
              <a:rPr lang="en-CA" sz="2580" smtClean="0">
                <a:solidFill>
                  <a:srgbClr val="000000"/>
                </a:solidFill>
                <a:latin typeface="Times New Roman"/>
              </a:rPr>
            </a:br>
            <a:r>
              <a:rPr lang="en-CA" sz="2590" b="1" smtClean="0">
                <a:solidFill>
                  <a:srgbClr val="FFFAEF"/>
                </a:solidFill>
                <a:latin typeface="Arial Bold"/>
                <a:cs typeface="Arial Bold"/>
              </a:rPr>
              <a:t>semangat gotong royong, kepatuhan</a:t>
            </a:r>
            <a:br>
              <a:rPr lang="en-CA" sz="2580" smtClean="0">
                <a:solidFill>
                  <a:srgbClr val="000000"/>
                </a:solidFill>
                <a:latin typeface="Times New Roman"/>
              </a:rPr>
            </a:br>
            <a:r>
              <a:rPr lang="en-CA" sz="2590" b="1" smtClean="0">
                <a:solidFill>
                  <a:srgbClr val="FFFAEF"/>
                </a:solidFill>
                <a:latin typeface="Arial Bold"/>
                <a:cs typeface="Arial Bold"/>
              </a:rPr>
              <a:t>hukum, kepatuhan membayar pajak,</a:t>
            </a:r>
          </a:p>
          <a:p>
            <a:pPr>
              <a:lnSpc>
                <a:spcPts val="3300"/>
              </a:lnSpc>
            </a:pPr>
            <a:endParaRPr lang="en-CA" sz="258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54200" y="3898900"/>
            <a:ext cx="6045200" cy="952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  <a:tabLst>
                <a:tab pos="2616200" algn="l"/>
                <a:tab pos="5130800" algn="l"/>
              </a:tabLst>
            </a:pPr>
            <a:r>
              <a:rPr lang="en-CA" sz="2590" b="1" smtClean="0">
                <a:solidFill>
                  <a:srgbClr val="FFFAEF"/>
                </a:solidFill>
                <a:latin typeface="Arial Bold"/>
                <a:cs typeface="Arial Bold"/>
              </a:rPr>
              <a:t>kesantunan,</a:t>
            </a:r>
            <a:r>
              <a:rPr lang="en-CA" sz="2590" b="1" smtClean="0">
                <a:solidFill>
                  <a:srgbClr val="FFFAEF"/>
                </a:solidFill>
                <a:latin typeface="Arial Bold"/>
                <a:cs typeface="Arial Bold"/>
              </a:rPr>
              <a:t>	kepedulian,</a:t>
            </a:r>
            <a:r>
              <a:rPr lang="en-CA" sz="2590" b="1" smtClean="0">
                <a:solidFill>
                  <a:srgbClr val="FFFAEF"/>
                </a:solidFill>
                <a:latin typeface="Arial Bold"/>
                <a:cs typeface="Arial Bold"/>
              </a:rPr>
              <a:t>	dan</a:t>
            </a:r>
            <a:br>
              <a:rPr lang="en-CA" sz="2580" smtClean="0">
                <a:solidFill>
                  <a:srgbClr val="000000"/>
                </a:solidFill>
                <a:latin typeface="Times New Roman"/>
              </a:rPr>
            </a:br>
            <a:r>
              <a:rPr lang="en-CA" sz="2590" b="1" smtClean="0">
                <a:solidFill>
                  <a:srgbClr val="FFFAEF"/>
                </a:solidFill>
                <a:latin typeface="Arial Bold"/>
                <a:cs typeface="Arial Bold"/>
              </a:rPr>
              <a:t>lainlain)</a:t>
            </a:r>
          </a:p>
          <a:p>
            <a:pPr>
              <a:lnSpc>
                <a:spcPts val="3300"/>
              </a:lnSpc>
            </a:pPr>
            <a:endParaRPr lang="en-CA" sz="258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5295900"/>
            <a:ext cx="7353300" cy="965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2599" b="1" smtClean="0">
                <a:solidFill>
                  <a:srgbClr val="FFFAEF"/>
                </a:solidFill>
                <a:latin typeface="Arial Bold"/>
                <a:cs typeface="Arial Bold"/>
              </a:rPr>
              <a:t>Nilai -nilai Pancasila belum menjadi acuan</a:t>
            </a:r>
            <a:br>
              <a:rPr lang="en-CA" sz="2589" smtClean="0">
                <a:solidFill>
                  <a:srgbClr val="000000"/>
                </a:solidFill>
                <a:latin typeface="Times New Roman"/>
              </a:rPr>
            </a:br>
            <a:r>
              <a:rPr lang="en-CA" sz="2599" b="1" smtClean="0">
                <a:solidFill>
                  <a:srgbClr val="FFFAEF"/>
                </a:solidFill>
                <a:latin typeface="Arial Bold"/>
                <a:cs typeface="Arial Bold"/>
              </a:rPr>
              <a:t>sikap dan perilaku sehari-hari</a:t>
            </a:r>
          </a:p>
          <a:p>
            <a:pPr>
              <a:lnSpc>
                <a:spcPts val="3350"/>
              </a:lnSpc>
            </a:pPr>
            <a:endParaRPr lang="en-CA" sz="258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6146800"/>
            <a:ext cx="7353300" cy="181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2599" b="1" smtClean="0">
                <a:solidFill>
                  <a:srgbClr val="FFFAEF"/>
                </a:solidFill>
                <a:latin typeface="Arial Bold"/>
                <a:cs typeface="Arial Bold"/>
              </a:rPr>
              <a:t>(perilaku jalan pintas, tindakan serba instan,</a:t>
            </a:r>
            <a:br>
              <a:rPr lang="en-CA" sz="2589" smtClean="0">
                <a:solidFill>
                  <a:srgbClr val="000000"/>
                </a:solidFill>
                <a:latin typeface="Times New Roman"/>
              </a:rPr>
            </a:br>
            <a:r>
              <a:rPr lang="en-CA" sz="2599" b="1" smtClean="0">
                <a:solidFill>
                  <a:srgbClr val="FFFAEF"/>
                </a:solidFill>
                <a:latin typeface="Arial Bold"/>
                <a:cs typeface="Arial Bold"/>
              </a:rPr>
              <a:t>menyontek, plagiat, tidak disiplin, tidak jujur,</a:t>
            </a:r>
            <a:br>
              <a:rPr lang="en-CA" sz="2589" smtClean="0">
                <a:solidFill>
                  <a:srgbClr val="000000"/>
                </a:solidFill>
                <a:latin typeface="Times New Roman"/>
              </a:rPr>
            </a:br>
            <a:r>
              <a:rPr lang="en-CA" sz="2599" b="1" smtClean="0">
                <a:solidFill>
                  <a:srgbClr val="FFFAEF"/>
                </a:solidFill>
                <a:latin typeface="Arial Bold"/>
                <a:cs typeface="Arial Bold"/>
              </a:rPr>
              <a:t>malas, kebiasaan merokok di tempat umum,</a:t>
            </a:r>
            <a:br>
              <a:rPr lang="en-CA" sz="2589" smtClean="0">
                <a:solidFill>
                  <a:srgbClr val="000000"/>
                </a:solidFill>
                <a:latin typeface="Times New Roman"/>
              </a:rPr>
            </a:br>
            <a:r>
              <a:rPr lang="en-CA" sz="2599" b="1" smtClean="0">
                <a:solidFill>
                  <a:srgbClr val="FFFAEF"/>
                </a:solidFill>
                <a:latin typeface="Arial Bold"/>
                <a:cs typeface="Arial Bold"/>
              </a:rPr>
              <a:t>buang sampah sembarangan, dan lain-lain)</a:t>
            </a:r>
          </a:p>
          <a:p>
            <a:pPr>
              <a:lnSpc>
                <a:spcPts val="3350"/>
              </a:lnSpc>
            </a:pPr>
            <a:endParaRPr lang="en-CA" sz="2589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296400" y="1663700"/>
            <a:ext cx="8877300" cy="173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29964">
              <a:lnSpc>
                <a:spcPts val="5900"/>
              </a:lnSpc>
            </a:pPr>
            <a:r>
              <a:rPr lang="en-CA" sz="4603" smtClean="0">
                <a:solidFill>
                  <a:srgbClr val="FFFAEF"/>
                </a:solidFill>
                <a:latin typeface="Arial"/>
                <a:cs typeface="Arial"/>
              </a:rPr>
              <a:t>Dinamika dan Tantangan</a:t>
            </a:r>
            <a:br>
              <a:rPr lang="en-CA" sz="4603" smtClean="0">
                <a:solidFill>
                  <a:srgbClr val="000000"/>
                </a:solidFill>
                <a:latin typeface="Times New Roman"/>
              </a:rPr>
            </a:br>
            <a:r>
              <a:rPr lang="en-CA" sz="4603" smtClean="0">
                <a:solidFill>
                  <a:srgbClr val="FFFAEF"/>
                </a:solidFill>
                <a:latin typeface="Arial"/>
                <a:cs typeface="Arial"/>
              </a:rPr>
              <a:t>Identitas Nasional Indonesia</a:t>
            </a:r>
          </a:p>
          <a:p>
            <a:pPr>
              <a:lnSpc>
                <a:spcPts val="5925"/>
              </a:lnSpc>
            </a:pPr>
            <a:endParaRPr lang="en-CA" sz="4603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026400" y="3251200"/>
            <a:ext cx="10147300" cy="140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2613" b="1" smtClean="0">
                <a:solidFill>
                  <a:srgbClr val="FFFAEF"/>
                </a:solidFill>
                <a:latin typeface="Arial Bold"/>
                <a:cs typeface="Arial Bold"/>
              </a:rPr>
              <a:t>Rasa nasionalisme dan patriotisme yang luntur dan</a:t>
            </a:r>
            <a:br>
              <a:rPr lang="en-CA" sz="2603" smtClean="0">
                <a:solidFill>
                  <a:srgbClr val="000000"/>
                </a:solidFill>
                <a:latin typeface="Times New Roman"/>
              </a:rPr>
            </a:br>
            <a:r>
              <a:rPr lang="en-CA" sz="2613" b="1" smtClean="0">
                <a:solidFill>
                  <a:srgbClr val="FFFAEF"/>
                </a:solidFill>
                <a:latin typeface="Arial Bold"/>
                <a:cs typeface="Arial Bold"/>
              </a:rPr>
              <a:t>memudar (lebih menghargai dan mencintai bangsa</a:t>
            </a:r>
            <a:br>
              <a:rPr lang="en-CA" sz="2603" smtClean="0">
                <a:solidFill>
                  <a:srgbClr val="000000"/>
                </a:solidFill>
                <a:latin typeface="Times New Roman"/>
              </a:rPr>
            </a:br>
            <a:r>
              <a:rPr lang="en-CA" sz="2613" b="1" smtClean="0">
                <a:solidFill>
                  <a:srgbClr val="FFFAEF"/>
                </a:solidFill>
                <a:latin typeface="Arial Bold"/>
                <a:cs typeface="Arial Bold"/>
              </a:rPr>
              <a:t>asing, lebih mengagungkan prestasi</a:t>
            </a:r>
          </a:p>
          <a:p>
            <a:pPr>
              <a:lnSpc>
                <a:spcPts val="3375"/>
              </a:lnSpc>
            </a:pPr>
            <a:endParaRPr lang="en-CA" sz="2603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026400" y="4533900"/>
            <a:ext cx="10147300" cy="140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2613" b="1" smtClean="0">
                <a:solidFill>
                  <a:srgbClr val="FFFAEF"/>
                </a:solidFill>
                <a:latin typeface="Arial Bold"/>
                <a:cs typeface="Arial Bold"/>
              </a:rPr>
              <a:t>bangsa  lain  dan  tidak  bangga  dengan  prestasi</a:t>
            </a:r>
            <a:br>
              <a:rPr lang="en-CA" sz="2603" smtClean="0">
                <a:solidFill>
                  <a:srgbClr val="000000"/>
                </a:solidFill>
                <a:latin typeface="Times New Roman"/>
              </a:rPr>
            </a:br>
            <a:r>
              <a:rPr lang="en-CA" sz="2613" b="1" smtClean="0">
                <a:solidFill>
                  <a:srgbClr val="FFFAEF"/>
                </a:solidFill>
                <a:latin typeface="Arial Bold"/>
                <a:cs typeface="Arial Bold"/>
              </a:rPr>
              <a:t>bangsa sendiri, lebih bangga menggunakan produk</a:t>
            </a:r>
            <a:br>
              <a:rPr lang="en-CA" sz="2603" smtClean="0">
                <a:solidFill>
                  <a:srgbClr val="000000"/>
                </a:solidFill>
                <a:latin typeface="Times New Roman"/>
              </a:rPr>
            </a:br>
            <a:r>
              <a:rPr lang="en-CA" sz="2613" b="1" smtClean="0">
                <a:solidFill>
                  <a:srgbClr val="FFFAEF"/>
                </a:solidFill>
                <a:latin typeface="Arial Bold"/>
                <a:cs typeface="Arial Bold"/>
              </a:rPr>
              <a:t>asing daripada produk bangsa sendiri, dan</a:t>
            </a:r>
          </a:p>
          <a:p>
            <a:pPr>
              <a:lnSpc>
                <a:spcPts val="3375"/>
              </a:lnSpc>
            </a:pPr>
            <a:endParaRPr lang="en-CA" sz="2603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026400" y="5867400"/>
            <a:ext cx="10147300" cy="558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613" b="1" smtClean="0">
                <a:solidFill>
                  <a:srgbClr val="FFFAEF"/>
                </a:solidFill>
                <a:latin typeface="Arial Bold"/>
                <a:cs typeface="Arial Bold"/>
              </a:rPr>
              <a:t>lain-lain)</a:t>
            </a:r>
          </a:p>
          <a:p>
            <a:pPr>
              <a:lnSpc>
                <a:spcPts val="2990"/>
              </a:lnSpc>
            </a:pPr>
            <a:endParaRPr lang="en-CA" sz="2603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013700" y="7264400"/>
            <a:ext cx="10160000" cy="226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  <a:tabLst>
                <a:tab pos="3670300" algn="l"/>
                <a:tab pos="6032500" algn="l"/>
                <a:tab pos="8051800" algn="l"/>
              </a:tabLst>
            </a:pPr>
            <a:r>
              <a:rPr lang="en-CA" sz="3050" b="1" spc="-10" smtClean="0">
                <a:solidFill>
                  <a:srgbClr val="FFFAEF"/>
                </a:solidFill>
                <a:latin typeface="Arial Bold"/>
                <a:cs typeface="Arial Bold"/>
              </a:rPr>
              <a:t>Lebih  bangga  menggunakan  bendera  asing  dari</a:t>
            </a:r>
            <a:br>
              <a:rPr lang="en-CA" sz="3200" smtClean="0">
                <a:solidFill>
                  <a:srgbClr val="000000"/>
                </a:solidFill>
                <a:latin typeface="Times New Roman"/>
              </a:rPr>
            </a:br>
            <a:r>
              <a:rPr lang="en-CA" sz="3050" b="1" smtClean="0">
                <a:solidFill>
                  <a:srgbClr val="FFFAEF"/>
                </a:solidFill>
                <a:latin typeface="Arial Bold"/>
                <a:cs typeface="Arial Bold"/>
              </a:rPr>
              <a:t>pada   bendera   merah   putih,    lebih    bangga</a:t>
            </a:r>
            <a:br>
              <a:rPr lang="en-CA" sz="3200" smtClean="0">
                <a:solidFill>
                  <a:srgbClr val="000000"/>
                </a:solidFill>
                <a:latin typeface="Times New Roman"/>
              </a:rPr>
            </a:br>
            <a:r>
              <a:rPr lang="en-CA" sz="3050" b="1" spc="-10" smtClean="0">
                <a:solidFill>
                  <a:srgbClr val="FFFAEF"/>
                </a:solidFill>
                <a:latin typeface="Arial Bold"/>
                <a:cs typeface="Arial Bold"/>
              </a:rPr>
              <a:t>menggunakan</a:t>
            </a:r>
            <a:r>
              <a:rPr lang="en-CA" sz="3050" b="1" spc="-10" smtClean="0">
                <a:solidFill>
                  <a:srgbClr val="FFFAEF"/>
                </a:solidFill>
                <a:latin typeface="Arial Bold"/>
                <a:cs typeface="Arial Bold"/>
              </a:rPr>
              <a:t>	bahasa</a:t>
            </a:r>
            <a:r>
              <a:rPr lang="en-CA" sz="3050" b="1" spc="-10" smtClean="0">
                <a:solidFill>
                  <a:srgbClr val="FFFAEF"/>
                </a:solidFill>
                <a:latin typeface="Arial Bold"/>
                <a:cs typeface="Arial Bold"/>
              </a:rPr>
              <a:t>	asing</a:t>
            </a:r>
            <a:r>
              <a:rPr lang="en-CA" sz="3050" b="1" spc="-10" smtClean="0">
                <a:solidFill>
                  <a:srgbClr val="FFFAEF"/>
                </a:solidFill>
                <a:latin typeface="Arial Bold"/>
                <a:cs typeface="Arial Bold"/>
              </a:rPr>
              <a:t>	daripada</a:t>
            </a:r>
            <a:br>
              <a:rPr lang="en-CA" sz="3200" smtClean="0">
                <a:solidFill>
                  <a:srgbClr val="000000"/>
                </a:solidFill>
                <a:latin typeface="Times New Roman"/>
              </a:rPr>
            </a:br>
            <a:r>
              <a:rPr lang="en-CA" sz="3050" b="1" spc="-10" smtClean="0">
                <a:solidFill>
                  <a:srgbClr val="FFFAEF"/>
                </a:solidFill>
                <a:latin typeface="Arial Bold"/>
                <a:cs typeface="Arial Bold"/>
              </a:rPr>
              <a:t>menggunakan bahasa Indonesia.</a:t>
            </a:r>
          </a:p>
          <a:p>
            <a:pPr>
              <a:lnSpc>
                <a:spcPts val="4145"/>
              </a:lnSpc>
            </a:pPr>
            <a:endParaRPr lang="en-CA" sz="3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61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8407400" y="355600"/>
            <a:ext cx="9880600" cy="2438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80"/>
              </a:lnSpc>
            </a:pPr>
            <a:r>
              <a:rPr lang="en-CA" sz="2399" smtClean="0">
                <a:solidFill>
                  <a:srgbClr val="000000"/>
                </a:solidFill>
                <a:latin typeface="Arial"/>
                <a:cs typeface="Arial"/>
              </a:rPr>
              <a:t>Secara politis, bentuk identitas nasional Indonesia menjadi</a:t>
            </a:r>
            <a:br>
              <a:rPr lang="en-CA" sz="2399" smtClean="0">
                <a:solidFill>
                  <a:srgbClr val="000000"/>
                </a:solidFill>
                <a:latin typeface="Times New Roman"/>
              </a:rPr>
            </a:br>
            <a:r>
              <a:rPr lang="en-CA" sz="2399" smtClean="0">
                <a:solidFill>
                  <a:srgbClr val="000000"/>
                </a:solidFill>
                <a:latin typeface="Arial"/>
                <a:cs typeface="Arial"/>
              </a:rPr>
              <a:t>penciri atau pembangun jati diri bangsa Indonesia yang</a:t>
            </a:r>
            <a:br>
              <a:rPr lang="en-CA" sz="2399" smtClean="0">
                <a:solidFill>
                  <a:srgbClr val="000000"/>
                </a:solidFill>
                <a:latin typeface="Times New Roman"/>
              </a:rPr>
            </a:br>
            <a:r>
              <a:rPr lang="en-CA" sz="2399" smtClean="0">
                <a:solidFill>
                  <a:srgbClr val="000000"/>
                </a:solidFill>
                <a:latin typeface="Arial"/>
                <a:cs typeface="Arial"/>
              </a:rPr>
              <a:t>meliputi bendera negara Sang Merah Putih, bahasa</a:t>
            </a:r>
            <a:br>
              <a:rPr lang="en-CA" sz="2399" smtClean="0">
                <a:solidFill>
                  <a:srgbClr val="000000"/>
                </a:solidFill>
                <a:latin typeface="Times New Roman"/>
              </a:rPr>
            </a:br>
            <a:r>
              <a:rPr lang="en-CA" sz="2399" smtClean="0">
                <a:solidFill>
                  <a:srgbClr val="000000"/>
                </a:solidFill>
                <a:latin typeface="Arial"/>
                <a:cs typeface="Arial"/>
              </a:rPr>
              <a:t>Indonesia sebagai bahasa nasional atau bahasa negara,</a:t>
            </a:r>
            <a:br>
              <a:rPr lang="en-CA" sz="2399" smtClean="0">
                <a:solidFill>
                  <a:srgbClr val="000000"/>
                </a:solidFill>
                <a:latin typeface="Times New Roman"/>
              </a:rPr>
            </a:br>
            <a:r>
              <a:rPr lang="en-CA" sz="2399" smtClean="0">
                <a:solidFill>
                  <a:srgbClr val="000000"/>
                </a:solidFill>
                <a:latin typeface="Arial"/>
                <a:cs typeface="Arial"/>
              </a:rPr>
              <a:t>lambang negara Garuda Pancasila, dan lagu kebangsaan</a:t>
            </a:r>
            <a:br>
              <a:rPr lang="en-CA" sz="2399" smtClean="0">
                <a:solidFill>
                  <a:srgbClr val="000000"/>
                </a:solidFill>
                <a:latin typeface="Times New Roman"/>
              </a:rPr>
            </a:br>
            <a:r>
              <a:rPr lang="en-CA" sz="2399" smtClean="0">
                <a:solidFill>
                  <a:srgbClr val="000000"/>
                </a:solidFill>
                <a:latin typeface="Arial"/>
                <a:cs typeface="Arial"/>
              </a:rPr>
              <a:t>Indonesia Raya.</a:t>
            </a:r>
          </a:p>
          <a:p>
            <a:pPr>
              <a:lnSpc>
                <a:spcPts val="3080"/>
              </a:lnSpc>
            </a:pPr>
            <a:endParaRPr lang="en-CA" sz="239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407400" y="3175000"/>
            <a:ext cx="9880600" cy="143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65"/>
              </a:lnSpc>
            </a:pPr>
            <a:r>
              <a:rPr lang="en-CA" sz="2073" smtClean="0">
                <a:solidFill>
                  <a:srgbClr val="000000"/>
                </a:solidFill>
                <a:latin typeface="Arial"/>
                <a:cs typeface="Arial"/>
              </a:rPr>
              <a:t>Pancasila sebagai identitas nasional tidak hanya bersifat fisik seperti</a:t>
            </a:r>
            <a:br>
              <a:rPr lang="en-CA" sz="2073" smtClean="0">
                <a:solidFill>
                  <a:srgbClr val="000000"/>
                </a:solidFill>
                <a:latin typeface="Times New Roman"/>
              </a:rPr>
            </a:br>
            <a:r>
              <a:rPr lang="en-CA" sz="2073" smtClean="0">
                <a:solidFill>
                  <a:srgbClr val="000000"/>
                </a:solidFill>
                <a:latin typeface="Arial"/>
                <a:cs typeface="Arial"/>
              </a:rPr>
              <a:t>simbol atau lambang tetapi merupakan cerminan identitas bangsa</a:t>
            </a:r>
            <a:br>
              <a:rPr lang="en-CA" sz="2073" smtClean="0">
                <a:solidFill>
                  <a:srgbClr val="000000"/>
                </a:solidFill>
                <a:latin typeface="Times New Roman"/>
              </a:rPr>
            </a:br>
            <a:r>
              <a:rPr lang="en-CA" sz="2073" smtClean="0">
                <a:solidFill>
                  <a:srgbClr val="000000"/>
                </a:solidFill>
                <a:latin typeface="Arial"/>
                <a:cs typeface="Arial"/>
              </a:rPr>
              <a:t>dalam wujud psikis (nonfisik), yakni yang mencerminkan watak dan</a:t>
            </a:r>
            <a:br>
              <a:rPr lang="en-CA" sz="2073" smtClean="0">
                <a:solidFill>
                  <a:srgbClr val="000000"/>
                </a:solidFill>
                <a:latin typeface="Times New Roman"/>
              </a:rPr>
            </a:br>
            <a:r>
              <a:rPr lang="en-CA" sz="2073" smtClean="0">
                <a:solidFill>
                  <a:srgbClr val="000000"/>
                </a:solidFill>
                <a:latin typeface="Arial"/>
                <a:cs typeface="Arial"/>
              </a:rPr>
              <a:t>perilaku manusia Indonesia sehingga dapat dibedakan dengan bangsa</a:t>
            </a:r>
          </a:p>
          <a:p>
            <a:pPr>
              <a:lnSpc>
                <a:spcPts val="2665"/>
              </a:lnSpc>
            </a:pPr>
            <a:endParaRPr lang="en-CA" sz="207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4622800"/>
            <a:ext cx="7264400" cy="1219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700"/>
              </a:lnSpc>
            </a:pPr>
            <a:r>
              <a:rPr lang="en-CA" sz="7200" smtClean="0">
                <a:solidFill>
                  <a:srgbClr val="000000"/>
                </a:solidFill>
                <a:latin typeface="Arial"/>
                <a:cs typeface="Arial"/>
              </a:rPr>
              <a:t>RANGKUMAN</a:t>
            </a:r>
          </a:p>
          <a:p>
            <a:pPr>
              <a:lnSpc>
                <a:spcPts val="6740"/>
              </a:lnSpc>
            </a:pPr>
            <a:endParaRPr lang="en-CA" sz="72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407400" y="4559300"/>
            <a:ext cx="97663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73" smtClean="0">
                <a:solidFill>
                  <a:srgbClr val="000000"/>
                </a:solidFill>
                <a:latin typeface="Arial"/>
                <a:cs typeface="Arial"/>
              </a:rPr>
              <a:t>lain.</a:t>
            </a:r>
          </a:p>
          <a:p>
            <a:pPr>
              <a:lnSpc>
                <a:spcPts val="2355"/>
              </a:lnSpc>
            </a:pPr>
            <a:endParaRPr lang="en-CA" sz="2073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94700" y="6134100"/>
            <a:ext cx="9779000" cy="323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399" smtClean="0">
                <a:solidFill>
                  <a:srgbClr val="000000"/>
                </a:solidFill>
                <a:latin typeface="Arial"/>
                <a:cs typeface="Arial"/>
              </a:rPr>
              <a:t>Identitas  nasional  sangat  penting  bagi  bangsa  Indonesia</a:t>
            </a:r>
            <a:br>
              <a:rPr lang="en-CA" sz="2399" smtClean="0">
                <a:solidFill>
                  <a:srgbClr val="000000"/>
                </a:solidFill>
                <a:latin typeface="Times New Roman"/>
              </a:rPr>
            </a:br>
            <a:r>
              <a:rPr lang="en-CA" sz="2399" smtClean="0">
                <a:solidFill>
                  <a:srgbClr val="000000"/>
                </a:solidFill>
                <a:latin typeface="Arial"/>
                <a:cs typeface="Arial"/>
              </a:rPr>
              <a:t>karena (1) bangsa Indonesia dapat dibedakan dan sekaligus</a:t>
            </a:r>
            <a:br>
              <a:rPr lang="en-CA" sz="2399" smtClean="0">
                <a:solidFill>
                  <a:srgbClr val="000000"/>
                </a:solidFill>
                <a:latin typeface="Times New Roman"/>
              </a:rPr>
            </a:br>
            <a:r>
              <a:rPr lang="en-CA" sz="2399" smtClean="0">
                <a:solidFill>
                  <a:srgbClr val="000000"/>
                </a:solidFill>
                <a:latin typeface="Arial"/>
                <a:cs typeface="Arial"/>
              </a:rPr>
              <a:t>dikenal oleh bangsa lain; (2) identitas nasional bagi sebuah</a:t>
            </a:r>
            <a:br>
              <a:rPr lang="en-CA" sz="2399" smtClean="0">
                <a:solidFill>
                  <a:srgbClr val="000000"/>
                </a:solidFill>
                <a:latin typeface="Times New Roman"/>
              </a:rPr>
            </a:br>
            <a:r>
              <a:rPr lang="en-CA" sz="2399" smtClean="0">
                <a:solidFill>
                  <a:srgbClr val="000000"/>
                </a:solidFill>
                <a:latin typeface="Arial"/>
                <a:cs typeface="Arial"/>
              </a:rPr>
              <a:t>negara-bangsa  sangat  penting  bagi  kelangsungan  hidup</a:t>
            </a:r>
            <a:br>
              <a:rPr lang="en-CA" sz="2399" smtClean="0">
                <a:solidFill>
                  <a:srgbClr val="000000"/>
                </a:solidFill>
                <a:latin typeface="Times New Roman"/>
              </a:rPr>
            </a:br>
            <a:r>
              <a:rPr lang="en-CA" sz="2399" smtClean="0">
                <a:solidFill>
                  <a:srgbClr val="000000"/>
                </a:solidFill>
                <a:latin typeface="Arial"/>
                <a:cs typeface="Arial"/>
              </a:rPr>
              <a:t>negara-bangsa   tersebut   karena   dapat   mempersatukan</a:t>
            </a:r>
            <a:br>
              <a:rPr lang="en-CA" sz="2399" smtClean="0">
                <a:solidFill>
                  <a:srgbClr val="000000"/>
                </a:solidFill>
                <a:latin typeface="Times New Roman"/>
              </a:rPr>
            </a:br>
            <a:r>
              <a:rPr lang="en-CA" sz="2399" smtClean="0">
                <a:solidFill>
                  <a:srgbClr val="000000"/>
                </a:solidFill>
                <a:latin typeface="Arial"/>
                <a:cs typeface="Arial"/>
              </a:rPr>
              <a:t>negara-bangsa;  dan</a:t>
            </a:r>
            <a:r>
              <a:rPr lang="en-CA" sz="2399" smtClean="0">
                <a:solidFill>
                  <a:srgbClr val="000000"/>
                </a:solidFill>
                <a:latin typeface="Arial"/>
                <a:cs typeface="Arial"/>
              </a:rPr>
              <a:t>(3)  identitas  nasional  penting  bagi</a:t>
            </a:r>
            <a:br>
              <a:rPr lang="en-CA" sz="2399" smtClean="0">
                <a:solidFill>
                  <a:srgbClr val="000000"/>
                </a:solidFill>
                <a:latin typeface="Times New Roman"/>
              </a:rPr>
            </a:br>
            <a:r>
              <a:rPr lang="en-CA" sz="2399" smtClean="0">
                <a:solidFill>
                  <a:srgbClr val="000000"/>
                </a:solidFill>
                <a:latin typeface="Arial"/>
                <a:cs typeface="Arial"/>
              </a:rPr>
              <a:t>kewibawaan negara dan bangsa Indonesia sebagai ciri khas</a:t>
            </a:r>
            <a:br>
              <a:rPr lang="en-CA" sz="2399" smtClean="0">
                <a:solidFill>
                  <a:srgbClr val="000000"/>
                </a:solidFill>
                <a:latin typeface="Times New Roman"/>
              </a:rPr>
            </a:br>
            <a:r>
              <a:rPr lang="en-CA" sz="2399" smtClean="0">
                <a:solidFill>
                  <a:srgbClr val="000000"/>
                </a:solidFill>
                <a:latin typeface="Arial"/>
                <a:cs typeface="Arial"/>
              </a:rPr>
              <a:t>bangsa</a:t>
            </a:r>
          </a:p>
          <a:p>
            <a:pPr>
              <a:lnSpc>
                <a:spcPts val="3075"/>
              </a:lnSpc>
            </a:pPr>
            <a:endParaRPr lang="en-CA" sz="239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61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3009900" y="825500"/>
            <a:ext cx="15278100" cy="190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400"/>
              </a:lnSpc>
            </a:pPr>
            <a:r>
              <a:rPr lang="en-CA" sz="5842" spc="-10" smtClean="0">
                <a:solidFill>
                  <a:srgbClr val="38484E"/>
                </a:solidFill>
                <a:latin typeface="Arial"/>
                <a:cs typeface="Arial"/>
              </a:rPr>
              <a:t>Konsep dan Urgensi</a:t>
            </a:r>
            <a:br>
              <a:rPr lang="en-CA" sz="6149" smtClean="0">
                <a:solidFill>
                  <a:srgbClr val="000000"/>
                </a:solidFill>
                <a:latin typeface="Times New Roman"/>
              </a:rPr>
            </a:br>
            <a:r>
              <a:rPr lang="en-CA" sz="5842" spc="-10" smtClean="0">
                <a:solidFill>
                  <a:srgbClr val="38484E"/>
                </a:solidFill>
                <a:latin typeface="Arial"/>
                <a:cs typeface="Arial"/>
              </a:rPr>
              <a:t>Identitas Nasional</a:t>
            </a:r>
          </a:p>
          <a:p>
            <a:pPr>
              <a:lnSpc>
                <a:spcPts val="7400"/>
              </a:lnSpc>
            </a:pPr>
            <a:endParaRPr lang="en-CA" sz="614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95400" y="3314700"/>
            <a:ext cx="16992600" cy="5080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CA" sz="4013" smtClean="0">
                <a:solidFill>
                  <a:srgbClr val="38484E"/>
                </a:solidFill>
                <a:latin typeface="Arial"/>
                <a:cs typeface="Arial"/>
              </a:rPr>
              <a:t>identitas menunjuk pada ciri atau penanda</a:t>
            </a:r>
            <a:br>
              <a:rPr lang="en-CA" sz="4013" smtClean="0">
                <a:solidFill>
                  <a:srgbClr val="000000"/>
                </a:solidFill>
                <a:latin typeface="Times New Roman"/>
              </a:rPr>
            </a:br>
            <a:r>
              <a:rPr lang="en-CA" sz="4013" smtClean="0">
                <a:solidFill>
                  <a:srgbClr val="38484E"/>
                </a:solidFill>
                <a:latin typeface="Arial"/>
                <a:cs typeface="Arial"/>
              </a:rPr>
              <a:t>yang dimiliki oleh sesorang, pribadi dan</a:t>
            </a:r>
            <a:br>
              <a:rPr lang="en-CA" sz="4013" smtClean="0">
                <a:solidFill>
                  <a:srgbClr val="000000"/>
                </a:solidFill>
                <a:latin typeface="Times New Roman"/>
              </a:rPr>
            </a:br>
            <a:r>
              <a:rPr lang="en-CA" sz="4013" smtClean="0">
                <a:solidFill>
                  <a:srgbClr val="38484E"/>
                </a:solidFill>
                <a:latin typeface="Arial"/>
                <a:cs typeface="Arial"/>
              </a:rPr>
              <a:t>dapat   pula   kelompok.   Penanda   pribadi</a:t>
            </a:r>
            <a:br>
              <a:rPr lang="en-CA" sz="4013" smtClean="0">
                <a:solidFill>
                  <a:srgbClr val="000000"/>
                </a:solidFill>
                <a:latin typeface="Times New Roman"/>
              </a:rPr>
            </a:br>
            <a:r>
              <a:rPr lang="en-CA" sz="4013" smtClean="0">
                <a:solidFill>
                  <a:srgbClr val="38484E"/>
                </a:solidFill>
                <a:latin typeface="Arial"/>
                <a:cs typeface="Arial"/>
              </a:rPr>
              <a:t>misalkan   diwujudkan   dalam   beberapa</a:t>
            </a:r>
            <a:br>
              <a:rPr lang="en-CA" sz="4013" smtClean="0">
                <a:solidFill>
                  <a:srgbClr val="000000"/>
                </a:solidFill>
                <a:latin typeface="Times New Roman"/>
              </a:rPr>
            </a:br>
            <a:r>
              <a:rPr lang="en-CA" sz="4013" smtClean="0">
                <a:solidFill>
                  <a:srgbClr val="38484E"/>
                </a:solidFill>
                <a:latin typeface="Arial"/>
                <a:cs typeface="Arial"/>
              </a:rPr>
              <a:t>bentuk identitas diri, misal dalam Kartu</a:t>
            </a:r>
            <a:br>
              <a:rPr lang="en-CA" sz="4013" smtClean="0">
                <a:solidFill>
                  <a:srgbClr val="000000"/>
                </a:solidFill>
                <a:latin typeface="Times New Roman"/>
              </a:rPr>
            </a:br>
            <a:r>
              <a:rPr lang="en-CA" sz="4013" smtClean="0">
                <a:solidFill>
                  <a:srgbClr val="38484E"/>
                </a:solidFill>
                <a:latin typeface="Arial"/>
                <a:cs typeface="Arial"/>
              </a:rPr>
              <a:t>Tanda   Penduduk,   ID   Card,   Surat   Ijin</a:t>
            </a:r>
            <a:br>
              <a:rPr lang="en-CA" sz="4013" smtClean="0">
                <a:solidFill>
                  <a:srgbClr val="000000"/>
                </a:solidFill>
                <a:latin typeface="Times New Roman"/>
              </a:rPr>
            </a:br>
            <a:r>
              <a:rPr lang="en-CA" sz="4013" smtClean="0">
                <a:solidFill>
                  <a:srgbClr val="38484E"/>
                </a:solidFill>
                <a:latin typeface="Arial"/>
                <a:cs typeface="Arial"/>
              </a:rPr>
              <a:t>Mengemudi,   Kartu   Pelajar,   dan   Kartu</a:t>
            </a:r>
            <a:br>
              <a:rPr lang="en-CA" sz="4013" smtClean="0">
                <a:solidFill>
                  <a:srgbClr val="000000"/>
                </a:solidFill>
                <a:latin typeface="Times New Roman"/>
              </a:rPr>
            </a:br>
            <a:r>
              <a:rPr lang="en-CA" sz="4013" smtClean="0">
                <a:solidFill>
                  <a:srgbClr val="38484E"/>
                </a:solidFill>
                <a:latin typeface="Arial"/>
                <a:cs typeface="Arial"/>
              </a:rPr>
              <a:t>Mahasiswa.</a:t>
            </a:r>
          </a:p>
          <a:p>
            <a:pPr>
              <a:lnSpc>
                <a:spcPts val="4800"/>
              </a:lnSpc>
            </a:pPr>
            <a:endParaRPr lang="en-CA" sz="4013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61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946400" y="939800"/>
            <a:ext cx="15341600" cy="701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870"/>
              </a:lnSpc>
              <a:tabLst>
                <a:tab pos="10134600" algn="l"/>
              </a:tabLst>
            </a:pPr>
            <a:r>
              <a:rPr lang="en-CA" sz="3920" spc="-10" smtClean="0">
                <a:solidFill>
                  <a:srgbClr val="38484E"/>
                </a:solidFill>
                <a:latin typeface="Arial"/>
                <a:cs typeface="Arial"/>
              </a:rPr>
              <a:t>Dalam  Kamus  Besar  Bahasa  Indonesia,</a:t>
            </a:r>
            <a:r>
              <a:rPr lang="en-CA" sz="3920" smtClean="0">
                <a:solidFill>
                  <a:srgbClr val="38484E"/>
                </a:solidFill>
                <a:latin typeface="Arial"/>
                <a:cs typeface="Arial"/>
              </a:rPr>
              <a:t>	“nasional”</a:t>
            </a:r>
            <a:br>
              <a:rPr lang="en-CA" sz="4126" smtClean="0">
                <a:solidFill>
                  <a:srgbClr val="000000"/>
                </a:solidFill>
                <a:latin typeface="Times New Roman"/>
              </a:rPr>
            </a:br>
            <a:r>
              <a:rPr lang="en-CA" sz="3920" smtClean="0">
                <a:solidFill>
                  <a:srgbClr val="38484E"/>
                </a:solidFill>
                <a:latin typeface="Arial"/>
                <a:cs typeface="Arial"/>
              </a:rPr>
              <a:t>berarti bersifat kebangsaan; berkenaan atau berasal</a:t>
            </a:r>
            <a:br>
              <a:rPr lang="en-CA" sz="4126" smtClean="0">
                <a:solidFill>
                  <a:srgbClr val="000000"/>
                </a:solidFill>
                <a:latin typeface="Times New Roman"/>
              </a:rPr>
            </a:br>
            <a:r>
              <a:rPr lang="en-CA" sz="3920" smtClean="0">
                <a:solidFill>
                  <a:srgbClr val="38484E"/>
                </a:solidFill>
                <a:latin typeface="Arial"/>
                <a:cs typeface="Arial"/>
              </a:rPr>
              <a:t>dari  bangsa  sendiri;  meliputi  suatu  bangsa.  Dalam</a:t>
            </a:r>
            <a:br>
              <a:rPr lang="en-CA" sz="4126" smtClean="0">
                <a:solidFill>
                  <a:srgbClr val="000000"/>
                </a:solidFill>
                <a:latin typeface="Times New Roman"/>
              </a:rPr>
            </a:br>
            <a:r>
              <a:rPr lang="en-CA" sz="3920" smtClean="0">
                <a:solidFill>
                  <a:srgbClr val="38484E"/>
                </a:solidFill>
                <a:latin typeface="Arial"/>
                <a:cs typeface="Arial"/>
              </a:rPr>
              <a:t>konteks    pendidikan    kewarganegaraan,    identitas</a:t>
            </a:r>
            <a:br>
              <a:rPr lang="en-CA" sz="4126" smtClean="0">
                <a:solidFill>
                  <a:srgbClr val="000000"/>
                </a:solidFill>
                <a:latin typeface="Times New Roman"/>
              </a:rPr>
            </a:br>
            <a:r>
              <a:rPr lang="en-CA" sz="3920" smtClean="0">
                <a:solidFill>
                  <a:srgbClr val="38484E"/>
                </a:solidFill>
                <a:latin typeface="Arial"/>
                <a:cs typeface="Arial"/>
              </a:rPr>
              <a:t>nasional lebih dekat dengan arti jati diri yakni ciri-ciri</a:t>
            </a:r>
            <a:br>
              <a:rPr lang="en-CA" sz="4126" smtClean="0">
                <a:solidFill>
                  <a:srgbClr val="000000"/>
                </a:solidFill>
                <a:latin typeface="Times New Roman"/>
              </a:rPr>
            </a:br>
            <a:r>
              <a:rPr lang="en-CA" sz="3920" smtClean="0">
                <a:solidFill>
                  <a:srgbClr val="38484E"/>
                </a:solidFill>
                <a:latin typeface="Arial"/>
                <a:cs typeface="Arial"/>
              </a:rPr>
              <a:t>atau  karakeristik,  perasaan  atau  keyakinan  tentang</a:t>
            </a:r>
            <a:br>
              <a:rPr lang="en-CA" sz="4126" smtClean="0">
                <a:solidFill>
                  <a:srgbClr val="000000"/>
                </a:solidFill>
                <a:latin typeface="Times New Roman"/>
              </a:rPr>
            </a:br>
            <a:r>
              <a:rPr lang="en-CA" sz="3920" spc="-10" smtClean="0">
                <a:solidFill>
                  <a:srgbClr val="38484E"/>
                </a:solidFill>
                <a:latin typeface="Arial"/>
                <a:cs typeface="Arial"/>
              </a:rPr>
              <a:t>kebangsaan   yang   membedakan   bangsa   Indonesia</a:t>
            </a:r>
            <a:br>
              <a:rPr lang="en-CA" sz="4126" smtClean="0">
                <a:solidFill>
                  <a:srgbClr val="000000"/>
                </a:solidFill>
                <a:latin typeface="Times New Roman"/>
              </a:rPr>
            </a:br>
            <a:r>
              <a:rPr lang="en-CA" sz="3920" spc="-10" smtClean="0">
                <a:solidFill>
                  <a:srgbClr val="38484E"/>
                </a:solidFill>
                <a:latin typeface="Arial"/>
                <a:cs typeface="Arial"/>
              </a:rPr>
              <a:t>dengan bangsa lain. Apabila bangsa Indonesia memiliki</a:t>
            </a:r>
            <a:br>
              <a:rPr lang="en-CA" sz="4126" smtClean="0">
                <a:solidFill>
                  <a:srgbClr val="000000"/>
                </a:solidFill>
                <a:latin typeface="Times New Roman"/>
              </a:rPr>
            </a:br>
            <a:r>
              <a:rPr lang="en-CA" sz="3920" spc="-10" smtClean="0">
                <a:solidFill>
                  <a:srgbClr val="38484E"/>
                </a:solidFill>
                <a:latin typeface="Arial"/>
                <a:cs typeface="Arial"/>
              </a:rPr>
              <a:t>identitas nasional maka bangsa lain akan dengan mudah</a:t>
            </a:r>
            <a:br>
              <a:rPr lang="en-CA" sz="4126" smtClean="0">
                <a:solidFill>
                  <a:srgbClr val="000000"/>
                </a:solidFill>
                <a:latin typeface="Times New Roman"/>
              </a:rPr>
            </a:br>
            <a:r>
              <a:rPr lang="en-CA" sz="3920" spc="-10" smtClean="0">
                <a:solidFill>
                  <a:srgbClr val="38484E"/>
                </a:solidFill>
                <a:latin typeface="Arial"/>
                <a:cs typeface="Arial"/>
              </a:rPr>
              <a:t>mengenali dan mampu membedakan bangsa Indonesia</a:t>
            </a:r>
            <a:br>
              <a:rPr lang="en-CA" sz="4126" smtClean="0">
                <a:solidFill>
                  <a:srgbClr val="000000"/>
                </a:solidFill>
                <a:latin typeface="Times New Roman"/>
              </a:rPr>
            </a:br>
            <a:r>
              <a:rPr lang="en-CA" sz="3920" spc="-10" smtClean="0">
                <a:solidFill>
                  <a:srgbClr val="38484E"/>
                </a:solidFill>
                <a:latin typeface="Arial"/>
                <a:cs typeface="Arial"/>
              </a:rPr>
              <a:t>dengan bangsa lain.</a:t>
            </a:r>
          </a:p>
          <a:p>
            <a:pPr>
              <a:lnSpc>
                <a:spcPts val="4870"/>
              </a:lnSpc>
            </a:pPr>
            <a:endParaRPr lang="en-CA" sz="412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61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406400" y="1130300"/>
            <a:ext cx="178816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3407" smtClean="0">
                <a:solidFill>
                  <a:srgbClr val="38484E"/>
                </a:solidFill>
                <a:latin typeface="Arial"/>
                <a:cs typeface="Arial"/>
              </a:rPr>
              <a:t>Cobalah   cari   kembali   definisi,</a:t>
            </a:r>
          </a:p>
          <a:p>
            <a:pPr>
              <a:lnSpc>
                <a:spcPts val="4600"/>
              </a:lnSpc>
            </a:pPr>
            <a:endParaRPr lang="en-CA" sz="4008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06400" y="1701800"/>
            <a:ext cx="12534900" cy="337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3407" spc="-10" smtClean="0">
                <a:solidFill>
                  <a:srgbClr val="38484E"/>
                </a:solidFill>
                <a:latin typeface="Arial"/>
                <a:cs typeface="Arial"/>
              </a:rPr>
              <a:t>pengertian atau pendapat para ahli</a:t>
            </a:r>
            <a:br>
              <a:rPr lang="en-CA" sz="4008" smtClean="0">
                <a:solidFill>
                  <a:srgbClr val="000000"/>
                </a:solidFill>
                <a:latin typeface="Times New Roman"/>
              </a:rPr>
            </a:br>
            <a:r>
              <a:rPr lang="en-CA" sz="3407" smtClean="0">
                <a:solidFill>
                  <a:srgbClr val="38484E"/>
                </a:solidFill>
                <a:latin typeface="Arial"/>
                <a:cs typeface="Arial"/>
              </a:rPr>
              <a:t>tentang konsep identitas nasional.</a:t>
            </a:r>
            <a:br>
              <a:rPr lang="en-CA" sz="4008" smtClean="0">
                <a:solidFill>
                  <a:srgbClr val="000000"/>
                </a:solidFill>
                <a:latin typeface="Times New Roman"/>
              </a:rPr>
            </a:br>
            <a:r>
              <a:rPr lang="en-CA" sz="3407" smtClean="0">
                <a:solidFill>
                  <a:srgbClr val="38484E"/>
                </a:solidFill>
                <a:latin typeface="Arial"/>
                <a:cs typeface="Arial"/>
              </a:rPr>
              <a:t>Hasil   penelusuran   Anda   dapat</a:t>
            </a:r>
            <a:br>
              <a:rPr lang="en-CA" sz="4008" smtClean="0">
                <a:solidFill>
                  <a:srgbClr val="000000"/>
                </a:solidFill>
                <a:latin typeface="Times New Roman"/>
              </a:rPr>
            </a:br>
            <a:r>
              <a:rPr lang="en-CA" sz="3407" smtClean="0">
                <a:solidFill>
                  <a:srgbClr val="38484E"/>
                </a:solidFill>
                <a:latin typeface="Arial"/>
                <a:cs typeface="Arial"/>
              </a:rPr>
              <a:t>dibuat   dalam   pemetaan   tabel</a:t>
            </a:r>
            <a:br>
              <a:rPr lang="en-CA" sz="4008" smtClean="0">
                <a:solidFill>
                  <a:srgbClr val="000000"/>
                </a:solidFill>
                <a:latin typeface="Times New Roman"/>
              </a:rPr>
            </a:br>
            <a:r>
              <a:rPr lang="en-CA" sz="3407" smtClean="0">
                <a:solidFill>
                  <a:srgbClr val="38484E"/>
                </a:solidFill>
                <a:latin typeface="Arial"/>
                <a:cs typeface="Arial"/>
              </a:rPr>
              <a:t>seperti   berikut   ini.   Pengertian</a:t>
            </a:r>
            <a:br>
              <a:rPr lang="en-CA" sz="4008" smtClean="0">
                <a:solidFill>
                  <a:srgbClr val="000000"/>
                </a:solidFill>
                <a:latin typeface="Times New Roman"/>
              </a:rPr>
            </a:br>
            <a:r>
              <a:rPr lang="en-CA" sz="3407" spc="-10" smtClean="0">
                <a:solidFill>
                  <a:srgbClr val="38484E"/>
                </a:solidFill>
                <a:latin typeface="Arial"/>
                <a:cs typeface="Arial"/>
              </a:rPr>
              <a:t>identitas nasional</a:t>
            </a:r>
          </a:p>
          <a:p>
            <a:pPr>
              <a:lnSpc>
                <a:spcPts val="3945"/>
              </a:lnSpc>
            </a:pPr>
            <a:endParaRPr lang="en-CA" sz="4008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99100" y="5854700"/>
            <a:ext cx="7442200" cy="1358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00"/>
              </a:lnSpc>
              <a:tabLst>
                <a:tab pos="1587500" algn="l"/>
              </a:tabLst>
            </a:pPr>
            <a:r>
              <a:rPr lang="en-CA" sz="3404" spc="-10" smtClean="0">
                <a:solidFill>
                  <a:srgbClr val="38484E"/>
                </a:solidFill>
                <a:latin typeface="Arial"/>
                <a:cs typeface="Arial"/>
              </a:rPr>
              <a:t>menurut para ahli</a:t>
            </a:r>
            <a:br>
              <a:rPr lang="en-CA" sz="4005" smtClean="0">
                <a:solidFill>
                  <a:srgbClr val="000000"/>
                </a:solidFill>
                <a:latin typeface="Times New Roman"/>
              </a:rPr>
            </a:br>
            <a:r>
              <a:rPr lang="en-CA" sz="3404" spc="-30" smtClean="0">
                <a:solidFill>
                  <a:srgbClr val="38484E"/>
                </a:solidFill>
                <a:latin typeface="Arial"/>
                <a:cs typeface="Arial"/>
              </a:rPr>
              <a:t>	1</a:t>
            </a:r>
          </a:p>
          <a:p>
            <a:pPr>
              <a:lnSpc>
                <a:spcPts val="3970"/>
              </a:lnSpc>
            </a:pPr>
            <a:endParaRPr lang="en-CA" sz="400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055600" y="1816100"/>
            <a:ext cx="5118100" cy="147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800"/>
              </a:lnSpc>
              <a:tabLst>
                <a:tab pos="1346200" algn="l"/>
              </a:tabLst>
            </a:pPr>
            <a:r>
              <a:rPr lang="en-CA" sz="3289" spc="-10" smtClean="0">
                <a:solidFill>
                  <a:srgbClr val="38484E"/>
                </a:solidFill>
                <a:latin typeface="Arial"/>
                <a:cs typeface="Arial"/>
              </a:rPr>
              <a:t>menurut para ahli</a:t>
            </a:r>
            <a:br>
              <a:rPr lang="en-CA" sz="3462" smtClean="0">
                <a:solidFill>
                  <a:srgbClr val="000000"/>
                </a:solidFill>
                <a:latin typeface="Times New Roman"/>
              </a:rPr>
            </a:br>
            <a:r>
              <a:rPr lang="en-CA" sz="3289" spc="-10" smtClean="0">
                <a:solidFill>
                  <a:srgbClr val="38484E"/>
                </a:solidFill>
                <a:latin typeface="Arial"/>
                <a:cs typeface="Arial"/>
              </a:rPr>
              <a:t>	2</a:t>
            </a:r>
          </a:p>
          <a:p>
            <a:pPr>
              <a:lnSpc>
                <a:spcPts val="5850"/>
              </a:lnSpc>
            </a:pPr>
            <a:endParaRPr lang="en-CA" sz="346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61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397000" y="2209800"/>
            <a:ext cx="16891000" cy="1079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715"/>
              </a:lnSpc>
            </a:pPr>
            <a:r>
              <a:rPr lang="en-CA" sz="8027" b="1" spc="-10" smtClean="0">
                <a:solidFill>
                  <a:srgbClr val="171717"/>
                </a:solidFill>
                <a:latin typeface="Arial Bold"/>
                <a:cs typeface="Arial Bold"/>
              </a:rPr>
              <a:t>Menggali Sumber</a:t>
            </a:r>
          </a:p>
          <a:p>
            <a:pPr>
              <a:lnSpc>
                <a:spcPts val="9715"/>
              </a:lnSpc>
            </a:pPr>
            <a:endParaRPr lang="en-CA" sz="843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97000" y="3416300"/>
            <a:ext cx="16891000" cy="240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400"/>
              </a:lnSpc>
            </a:pPr>
            <a:r>
              <a:rPr lang="en-CA" sz="8027" b="1" spc="-10" smtClean="0">
                <a:solidFill>
                  <a:srgbClr val="171717"/>
                </a:solidFill>
                <a:latin typeface="Arial Bold"/>
                <a:cs typeface="Arial Bold"/>
              </a:rPr>
              <a:t>Historis, Sosiologis,</a:t>
            </a:r>
            <a:br>
              <a:rPr lang="en-CA" sz="8439" smtClean="0">
                <a:solidFill>
                  <a:srgbClr val="000000"/>
                </a:solidFill>
                <a:latin typeface="Times New Roman"/>
              </a:rPr>
            </a:br>
            <a:r>
              <a:rPr lang="en-CA" sz="8027" b="1" spc="-10" smtClean="0">
                <a:solidFill>
                  <a:srgbClr val="171717"/>
                </a:solidFill>
                <a:latin typeface="Arial Bold"/>
                <a:cs typeface="Arial Bold"/>
              </a:rPr>
              <a:t>Politik tentang</a:t>
            </a:r>
          </a:p>
          <a:p>
            <a:pPr>
              <a:lnSpc>
                <a:spcPts val="8400"/>
              </a:lnSpc>
            </a:pPr>
            <a:endParaRPr lang="en-CA" sz="843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97000" y="5562600"/>
            <a:ext cx="16891000" cy="240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400"/>
              </a:lnSpc>
            </a:pPr>
            <a:r>
              <a:rPr lang="en-CA" sz="8027" b="1" spc="-10" smtClean="0">
                <a:solidFill>
                  <a:srgbClr val="171717"/>
                </a:solidFill>
                <a:latin typeface="Arial Bold"/>
                <a:cs typeface="Arial Bold"/>
              </a:rPr>
              <a:t>Identitas Nasional</a:t>
            </a:r>
            <a:br>
              <a:rPr lang="en-CA" sz="8439" smtClean="0">
                <a:solidFill>
                  <a:srgbClr val="000000"/>
                </a:solidFill>
                <a:latin typeface="Times New Roman"/>
              </a:rPr>
            </a:br>
            <a:r>
              <a:rPr lang="en-CA" sz="8027" b="1" spc="-10" smtClean="0">
                <a:solidFill>
                  <a:srgbClr val="171717"/>
                </a:solidFill>
                <a:latin typeface="Arial Bold"/>
                <a:cs typeface="Arial Bold"/>
              </a:rPr>
              <a:t>Indonesia</a:t>
            </a:r>
          </a:p>
          <a:p>
            <a:pPr>
              <a:lnSpc>
                <a:spcPts val="8400"/>
              </a:lnSpc>
            </a:pPr>
            <a:endParaRPr lang="en-CA" sz="843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61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295400" y="1054100"/>
            <a:ext cx="16992600" cy="1016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0"/>
              </a:lnSpc>
            </a:pPr>
            <a:r>
              <a:rPr lang="en-CA" sz="7449" b="1" spc="-10" smtClean="0">
                <a:solidFill>
                  <a:srgbClr val="171717"/>
                </a:solidFill>
                <a:latin typeface="Arial Bold"/>
                <a:cs typeface="Arial Bold"/>
              </a:rPr>
              <a:t>IDENTITAS</a:t>
            </a:r>
          </a:p>
          <a:p>
            <a:pPr>
              <a:lnSpc>
                <a:spcPts val="9200"/>
              </a:lnSpc>
            </a:pPr>
            <a:endParaRPr lang="en-CA" sz="799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95400" y="2222500"/>
            <a:ext cx="7073900" cy="1333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700"/>
              </a:lnSpc>
            </a:pPr>
            <a:r>
              <a:rPr lang="en-CA" sz="7449" b="1" spc="-20" smtClean="0">
                <a:solidFill>
                  <a:srgbClr val="171717"/>
                </a:solidFill>
                <a:latin typeface="Arial Bold"/>
                <a:cs typeface="Arial Bold"/>
              </a:rPr>
              <a:t>PRIMER</a:t>
            </a:r>
          </a:p>
          <a:p>
            <a:pPr>
              <a:lnSpc>
                <a:spcPts val="7690"/>
              </a:lnSpc>
            </a:pPr>
            <a:endParaRPr lang="en-CA" sz="799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95400" y="3200400"/>
            <a:ext cx="7073900" cy="1333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900"/>
              </a:lnSpc>
            </a:pPr>
            <a:r>
              <a:rPr lang="en-CA" sz="7449" b="1" spc="-10" smtClean="0">
                <a:solidFill>
                  <a:srgbClr val="171717"/>
                </a:solidFill>
                <a:latin typeface="Arial Bold"/>
                <a:cs typeface="Arial Bold"/>
              </a:rPr>
              <a:t>DAN</a:t>
            </a:r>
          </a:p>
          <a:p>
            <a:pPr>
              <a:lnSpc>
                <a:spcPts val="7945"/>
              </a:lnSpc>
            </a:pPr>
            <a:endParaRPr lang="en-CA" sz="799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95400" y="4203700"/>
            <a:ext cx="7073900" cy="1333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900"/>
              </a:lnSpc>
            </a:pPr>
            <a:r>
              <a:rPr lang="en-CA" sz="7449" b="1" spc="-20" smtClean="0">
                <a:solidFill>
                  <a:srgbClr val="171717"/>
                </a:solidFill>
                <a:latin typeface="Arial Bold"/>
                <a:cs typeface="Arial Bold"/>
              </a:rPr>
              <a:t>SEKUNDER</a:t>
            </a:r>
          </a:p>
          <a:p>
            <a:pPr>
              <a:lnSpc>
                <a:spcPts val="7950"/>
              </a:lnSpc>
            </a:pPr>
            <a:endParaRPr lang="en-CA" sz="799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483600" y="2717800"/>
            <a:ext cx="9690100" cy="5880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CA" sz="3454" b="1" spc="-10" smtClean="0">
                <a:solidFill>
                  <a:srgbClr val="171717"/>
                </a:solidFill>
                <a:latin typeface="Arial Bold"/>
                <a:cs typeface="Arial Bold"/>
              </a:rPr>
              <a:t>Sebelum kita membahas lebih jauh tentang</a:t>
            </a:r>
            <a:br>
              <a:rPr lang="en-CA" sz="3626" smtClean="0">
                <a:solidFill>
                  <a:srgbClr val="000000"/>
                </a:solidFill>
                <a:latin typeface="Times New Roman"/>
              </a:rPr>
            </a:br>
            <a:r>
              <a:rPr lang="en-CA" sz="3454" b="1" smtClean="0">
                <a:solidFill>
                  <a:srgbClr val="171717"/>
                </a:solidFill>
                <a:latin typeface="Arial Bold"/>
                <a:cs typeface="Arial Bold"/>
              </a:rPr>
              <a:t>identitas    nasional    menurut    sumber</a:t>
            </a:r>
            <a:br>
              <a:rPr lang="en-CA" sz="3626" smtClean="0">
                <a:solidFill>
                  <a:srgbClr val="000000"/>
                </a:solidFill>
                <a:latin typeface="Times New Roman"/>
              </a:rPr>
            </a:br>
            <a:r>
              <a:rPr lang="en-CA" sz="3454" b="1" smtClean="0">
                <a:solidFill>
                  <a:srgbClr val="171717"/>
                </a:solidFill>
                <a:latin typeface="Arial Bold"/>
                <a:cs typeface="Arial Bold"/>
              </a:rPr>
              <a:t>historis,   sosiologis,   dan   politis,   kita</a:t>
            </a:r>
            <a:br>
              <a:rPr lang="en-CA" sz="3626" smtClean="0">
                <a:solidFill>
                  <a:srgbClr val="000000"/>
                </a:solidFill>
                <a:latin typeface="Times New Roman"/>
              </a:rPr>
            </a:br>
            <a:r>
              <a:rPr lang="en-CA" sz="3454" b="1" spc="-10" smtClean="0">
                <a:solidFill>
                  <a:srgbClr val="171717"/>
                </a:solidFill>
                <a:latin typeface="Arial Bold"/>
                <a:cs typeface="Arial Bold"/>
              </a:rPr>
              <a:t>terlebih  dahulu  akan  mencermati  dahulu</a:t>
            </a:r>
            <a:br>
              <a:rPr lang="en-CA" sz="3626" smtClean="0">
                <a:solidFill>
                  <a:srgbClr val="000000"/>
                </a:solidFill>
                <a:latin typeface="Times New Roman"/>
              </a:rPr>
            </a:br>
            <a:r>
              <a:rPr lang="en-CA" sz="3454" b="1" spc="-10" smtClean="0">
                <a:solidFill>
                  <a:srgbClr val="171717"/>
                </a:solidFill>
                <a:latin typeface="Arial Bold"/>
                <a:cs typeface="Arial Bold"/>
              </a:rPr>
              <a:t>dua jenis identitas, yakni identitas primer</a:t>
            </a:r>
            <a:br>
              <a:rPr lang="en-CA" sz="3626" smtClean="0">
                <a:solidFill>
                  <a:srgbClr val="000000"/>
                </a:solidFill>
                <a:latin typeface="Times New Roman"/>
              </a:rPr>
            </a:br>
            <a:r>
              <a:rPr lang="en-CA" sz="3454" b="1" spc="-10" smtClean="0">
                <a:solidFill>
                  <a:srgbClr val="171717"/>
                </a:solidFill>
                <a:latin typeface="Arial Bold"/>
                <a:cs typeface="Arial Bold"/>
              </a:rPr>
              <a:t>dan sekunder (Tilaar, 2007; Winarno, 2013).</a:t>
            </a:r>
            <a:br>
              <a:rPr lang="en-CA" sz="3626" smtClean="0">
                <a:solidFill>
                  <a:srgbClr val="000000"/>
                </a:solidFill>
                <a:latin typeface="Times New Roman"/>
              </a:rPr>
            </a:br>
            <a:r>
              <a:rPr lang="en-CA" sz="3454" b="1" spc="-10" smtClean="0">
                <a:solidFill>
                  <a:srgbClr val="171717"/>
                </a:solidFill>
                <a:latin typeface="Arial Bold"/>
                <a:cs typeface="Arial Bold"/>
              </a:rPr>
              <a:t>Identitas primer dinamakan juga identitas</a:t>
            </a:r>
            <a:br>
              <a:rPr lang="en-CA" sz="3626" smtClean="0">
                <a:solidFill>
                  <a:srgbClr val="000000"/>
                </a:solidFill>
                <a:latin typeface="Times New Roman"/>
              </a:rPr>
            </a:br>
            <a:r>
              <a:rPr lang="en-CA" sz="3454" b="1" spc="-10" smtClean="0">
                <a:solidFill>
                  <a:srgbClr val="171717"/>
                </a:solidFill>
                <a:latin typeface="Arial Bold"/>
                <a:cs typeface="Arial Bold"/>
              </a:rPr>
              <a:t>etnis   yakni   identitas   yang   mengawali</a:t>
            </a:r>
            <a:br>
              <a:rPr lang="en-CA" sz="3626" smtClean="0">
                <a:solidFill>
                  <a:srgbClr val="000000"/>
                </a:solidFill>
                <a:latin typeface="Times New Roman"/>
              </a:rPr>
            </a:br>
            <a:r>
              <a:rPr lang="en-CA" sz="3454" b="1" spc="-10" smtClean="0">
                <a:solidFill>
                  <a:srgbClr val="171717"/>
                </a:solidFill>
                <a:latin typeface="Arial Bold"/>
                <a:cs typeface="Arial Bold"/>
              </a:rPr>
              <a:t>terjadinya identitas sekunder,</a:t>
            </a:r>
          </a:p>
          <a:p>
            <a:pPr>
              <a:lnSpc>
                <a:spcPts val="5020"/>
              </a:lnSpc>
            </a:pPr>
            <a:endParaRPr lang="en-CA" sz="362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61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028700" y="2108200"/>
            <a:ext cx="17259300" cy="142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CA" sz="3893" b="1" spc="-10" smtClean="0">
                <a:solidFill>
                  <a:srgbClr val="171717"/>
                </a:solidFill>
                <a:latin typeface="Arial Bold"/>
                <a:cs typeface="Arial Bold"/>
              </a:rPr>
              <a:t>Bangsa Indonesia yang memiliki identitas</a:t>
            </a:r>
            <a:br>
              <a:rPr lang="en-CA" sz="4568" smtClean="0">
                <a:solidFill>
                  <a:srgbClr val="000000"/>
                </a:solidFill>
                <a:latin typeface="Times New Roman"/>
              </a:rPr>
            </a:br>
            <a:r>
              <a:rPr lang="en-CA" sz="3893" b="1" spc="-10" smtClean="0">
                <a:solidFill>
                  <a:srgbClr val="171717"/>
                </a:solidFill>
                <a:latin typeface="Arial Bold"/>
                <a:cs typeface="Arial Bold"/>
              </a:rPr>
              <a:t>primer atau etnis atau suku bangsa lebih</a:t>
            </a:r>
          </a:p>
          <a:p>
            <a:pPr>
              <a:lnSpc>
                <a:spcPts val="4500"/>
              </a:lnSpc>
            </a:pPr>
            <a:endParaRPr lang="en-CA" sz="4568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3149600"/>
            <a:ext cx="12700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5"/>
              </a:lnSpc>
            </a:pPr>
            <a:r>
              <a:rPr lang="en-CA" sz="3893" b="1" spc="-10" smtClean="0">
                <a:solidFill>
                  <a:srgbClr val="171717"/>
                </a:solidFill>
                <a:latin typeface="Arial Bold"/>
                <a:cs typeface="Arial Bold"/>
              </a:rPr>
              <a:t>dari</a:t>
            </a:r>
          </a:p>
          <a:p>
            <a:pPr>
              <a:lnSpc>
                <a:spcPts val="4605"/>
              </a:lnSpc>
            </a:pPr>
          </a:p>
        </p:txBody>
      </p:sp>
      <p:sp>
        <p:nvSpPr>
          <p:cNvPr id="4" name="TextBox 4"/>
          <p:cNvSpPr txBox="1"/>
          <p:nvPr/>
        </p:nvSpPr>
        <p:spPr>
          <a:xfrm>
            <a:off x="2387600" y="3149600"/>
            <a:ext cx="100330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230"/>
              </a:lnSpc>
            </a:pPr>
            <a:r>
              <a:rPr lang="en-CA" sz="3893" b="1" spc="-10" smtClean="0">
                <a:solidFill>
                  <a:srgbClr val="171717"/>
                </a:solidFill>
                <a:latin typeface="Arial Bold"/>
                <a:cs typeface="Arial Bold"/>
              </a:rPr>
              <a:t>700  suku  bangsa  telah  bersepakat</a:t>
            </a:r>
          </a:p>
          <a:p>
            <a:pPr>
              <a:lnSpc>
                <a:spcPts val="5230"/>
              </a:lnSpc>
            </a:pPr>
          </a:p>
        </p:txBody>
      </p:sp>
      <p:sp>
        <p:nvSpPr>
          <p:cNvPr id="5" name="TextBox 5"/>
          <p:cNvSpPr txBox="1"/>
          <p:nvPr/>
        </p:nvSpPr>
        <p:spPr>
          <a:xfrm>
            <a:off x="1028700" y="3721100"/>
            <a:ext cx="114046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75"/>
              </a:lnSpc>
            </a:pPr>
            <a:r>
              <a:rPr lang="en-CA" sz="3893" b="1" spc="-10" smtClean="0">
                <a:solidFill>
                  <a:srgbClr val="171717"/>
                </a:solidFill>
                <a:latin typeface="Arial Bold"/>
                <a:cs typeface="Arial Bold"/>
              </a:rPr>
              <a:t>untuk    membentuk    Negara    Kesatuan</a:t>
            </a:r>
          </a:p>
          <a:p>
            <a:pPr>
              <a:lnSpc>
                <a:spcPts val="4475"/>
              </a:lnSpc>
            </a:pPr>
          </a:p>
        </p:txBody>
      </p:sp>
      <p:sp>
        <p:nvSpPr>
          <p:cNvPr id="6" name="TextBox 6"/>
          <p:cNvSpPr txBox="1"/>
          <p:nvPr/>
        </p:nvSpPr>
        <p:spPr>
          <a:xfrm>
            <a:off x="1028700" y="4292600"/>
            <a:ext cx="114046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05"/>
              </a:lnSpc>
            </a:pPr>
            <a:r>
              <a:rPr lang="en-CA" sz="3893" b="1" spc="-10" smtClean="0">
                <a:solidFill>
                  <a:srgbClr val="171717"/>
                </a:solidFill>
                <a:latin typeface="Arial Bold"/>
                <a:cs typeface="Arial Bold"/>
              </a:rPr>
              <a:t>Republik  Indonesia  dengan  menyatakan</a:t>
            </a:r>
          </a:p>
          <a:p>
            <a:pPr>
              <a:lnSpc>
                <a:spcPts val="4505"/>
              </a:lnSpc>
            </a:pPr>
          </a:p>
        </p:txBody>
      </p:sp>
      <p:sp>
        <p:nvSpPr>
          <p:cNvPr id="7" name="TextBox 7"/>
          <p:cNvSpPr txBox="1"/>
          <p:nvPr/>
        </p:nvSpPr>
        <p:spPr>
          <a:xfrm>
            <a:off x="1028700" y="4864100"/>
            <a:ext cx="101473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95"/>
              </a:lnSpc>
            </a:pPr>
            <a:r>
              <a:rPr lang="en-CA" sz="3893" b="1" spc="-10" smtClean="0">
                <a:solidFill>
                  <a:srgbClr val="171717"/>
                </a:solidFill>
                <a:latin typeface="Arial Bold"/>
                <a:cs typeface="Arial Bold"/>
              </a:rPr>
              <a:t>proklamasi    kemerdekaan    tanggal</a:t>
            </a:r>
          </a:p>
          <a:p>
            <a:pPr>
              <a:lnSpc>
                <a:spcPts val="4495"/>
              </a:lnSpc>
            </a:pPr>
          </a:p>
        </p:txBody>
      </p:sp>
      <p:sp>
        <p:nvSpPr>
          <p:cNvPr id="8" name="TextBox 8"/>
          <p:cNvSpPr txBox="1"/>
          <p:nvPr/>
        </p:nvSpPr>
        <p:spPr>
          <a:xfrm>
            <a:off x="11671300" y="4864100"/>
            <a:ext cx="7620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230"/>
              </a:lnSpc>
            </a:pPr>
            <a:r>
              <a:rPr lang="en-CA" sz="3893" b="1" spc="-10" smtClean="0">
                <a:solidFill>
                  <a:srgbClr val="171717"/>
                </a:solidFill>
                <a:latin typeface="Arial Bold"/>
                <a:cs typeface="Arial Bold"/>
              </a:rPr>
              <a:t>17</a:t>
            </a:r>
          </a:p>
          <a:p>
            <a:pPr>
              <a:lnSpc>
                <a:spcPts val="5230"/>
              </a:lnSpc>
            </a:pPr>
          </a:p>
        </p:txBody>
      </p:sp>
      <p:sp>
        <p:nvSpPr>
          <p:cNvPr id="9" name="TextBox 9"/>
          <p:cNvSpPr txBox="1"/>
          <p:nvPr/>
        </p:nvSpPr>
        <p:spPr>
          <a:xfrm>
            <a:off x="1028700" y="5435600"/>
            <a:ext cx="24257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CA" sz="3893" b="1" spc="-10" smtClean="0">
                <a:solidFill>
                  <a:srgbClr val="171717"/>
                </a:solidFill>
                <a:latin typeface="Arial Bold"/>
                <a:cs typeface="Arial Bold"/>
              </a:rPr>
              <a:t>Agustus</a:t>
            </a:r>
          </a:p>
          <a:p>
            <a:pPr>
              <a:lnSpc>
                <a:spcPts val="4500"/>
              </a:lnSpc>
            </a:pPr>
          </a:p>
        </p:txBody>
      </p:sp>
      <p:sp>
        <p:nvSpPr>
          <p:cNvPr id="10" name="TextBox 10"/>
          <p:cNvSpPr txBox="1"/>
          <p:nvPr/>
        </p:nvSpPr>
        <p:spPr>
          <a:xfrm>
            <a:off x="3873500" y="5435600"/>
            <a:ext cx="8547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230"/>
              </a:lnSpc>
            </a:pPr>
            <a:r>
              <a:rPr lang="en-CA" sz="3893" b="1" spc="-10" smtClean="0">
                <a:solidFill>
                  <a:srgbClr val="171717"/>
                </a:solidFill>
                <a:latin typeface="Arial Bold"/>
                <a:cs typeface="Arial Bold"/>
              </a:rPr>
              <a:t>1945.   Identitas   etnis   yang</a:t>
            </a:r>
          </a:p>
          <a:p>
            <a:pPr>
              <a:lnSpc>
                <a:spcPts val="5230"/>
              </a:lnSpc>
            </a:pPr>
          </a:p>
        </p:txBody>
      </p:sp>
      <p:sp>
        <p:nvSpPr>
          <p:cNvPr id="11" name="TextBox 11"/>
          <p:cNvSpPr txBox="1"/>
          <p:nvPr/>
        </p:nvSpPr>
        <p:spPr>
          <a:xfrm>
            <a:off x="1028700" y="6108700"/>
            <a:ext cx="17259300" cy="313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CA" sz="3893" b="1" spc="-10" smtClean="0">
                <a:solidFill>
                  <a:srgbClr val="171717"/>
                </a:solidFill>
                <a:latin typeface="Arial Bold"/>
                <a:cs typeface="Arial Bold"/>
              </a:rPr>
              <a:t>terwujud antara lain dalam bentuk budaya</a:t>
            </a:r>
            <a:br>
              <a:rPr lang="en-CA" sz="4568" smtClean="0">
                <a:solidFill>
                  <a:srgbClr val="000000"/>
                </a:solidFill>
                <a:latin typeface="Times New Roman"/>
              </a:rPr>
            </a:br>
            <a:r>
              <a:rPr lang="en-CA" sz="3893" b="1" spc="-10" smtClean="0">
                <a:solidFill>
                  <a:srgbClr val="171717"/>
                </a:solidFill>
                <a:latin typeface="Arial Bold"/>
                <a:cs typeface="Arial Bold"/>
              </a:rPr>
              <a:t>etnis  yang  dikembangkan  agar  memberi</a:t>
            </a:r>
            <a:br>
              <a:rPr lang="en-CA" sz="4568" smtClean="0">
                <a:solidFill>
                  <a:srgbClr val="000000"/>
                </a:solidFill>
                <a:latin typeface="Times New Roman"/>
              </a:rPr>
            </a:br>
            <a:r>
              <a:rPr lang="en-CA" sz="3893" b="1" spc="-10" smtClean="0">
                <a:solidFill>
                  <a:srgbClr val="171717"/>
                </a:solidFill>
                <a:latin typeface="Arial Bold"/>
                <a:cs typeface="Arial Bold"/>
              </a:rPr>
              <a:t>sumbangan   bagi   pembentukan   budaya</a:t>
            </a:r>
            <a:br>
              <a:rPr lang="en-CA" sz="4568" smtClean="0">
                <a:solidFill>
                  <a:srgbClr val="000000"/>
                </a:solidFill>
                <a:latin typeface="Times New Roman"/>
              </a:rPr>
            </a:br>
            <a:r>
              <a:rPr lang="en-CA" sz="3893" b="1" spc="-10" smtClean="0">
                <a:solidFill>
                  <a:srgbClr val="171717"/>
                </a:solidFill>
                <a:latin typeface="Arial Bold"/>
                <a:cs typeface="Arial Bold"/>
              </a:rPr>
              <a:t>nasional  dan  akhirnya  menjadi  identitas</a:t>
            </a:r>
            <a:br>
              <a:rPr lang="en-CA" sz="4568" smtClean="0">
                <a:solidFill>
                  <a:srgbClr val="000000"/>
                </a:solidFill>
                <a:latin typeface="Times New Roman"/>
              </a:rPr>
            </a:br>
            <a:r>
              <a:rPr lang="en-CA" sz="3893" b="1" spc="-10" smtClean="0">
                <a:solidFill>
                  <a:srgbClr val="171717"/>
                </a:solidFill>
                <a:latin typeface="Arial Bold"/>
                <a:cs typeface="Arial Bold"/>
              </a:rPr>
              <a:t>nasional.</a:t>
            </a:r>
          </a:p>
          <a:p>
            <a:pPr>
              <a:lnSpc>
                <a:spcPts val="4500"/>
              </a:lnSpc>
            </a:pPr>
            <a:endParaRPr lang="en-CA" sz="4568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61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5621000" y="1003300"/>
            <a:ext cx="26670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smtClean="0">
                <a:solidFill>
                  <a:srgbClr val="000000"/>
                </a:solidFill>
                <a:latin typeface="Arial"/>
                <a:cs typeface="Arial"/>
              </a:rPr>
              <a:t>Tristan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3213100"/>
            <a:ext cx="172593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smtClean="0">
                <a:solidFill>
                  <a:srgbClr val="000000"/>
                </a:solidFill>
                <a:latin typeface="Arial"/>
                <a:cs typeface="Arial"/>
              </a:rPr>
              <a:t>Ringkasan Umum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3975100"/>
            <a:ext cx="172593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4" smtClean="0">
                <a:solidFill>
                  <a:srgbClr val="000000"/>
                </a:solidFill>
                <a:latin typeface="Arial"/>
                <a:cs typeface="Arial"/>
              </a:rPr>
              <a:t>Presentasi dengan mudah dan pikat audiens dengan</a:t>
            </a:r>
          </a:p>
          <a:p>
            <a:pPr>
              <a:lnSpc>
                <a:spcPts val="2700"/>
              </a:lnSpc>
            </a:pPr>
            <a:endParaRPr lang="en-CA" sz="237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4368800"/>
            <a:ext cx="172593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4" smtClean="0">
                <a:solidFill>
                  <a:srgbClr val="000000"/>
                </a:solidFill>
                <a:latin typeface="Arial"/>
                <a:cs typeface="Arial"/>
              </a:rPr>
              <a:t>Presentasi Canva. Pilih dari lebih dari seribu templat</a:t>
            </a:r>
          </a:p>
          <a:p>
            <a:pPr>
              <a:lnSpc>
                <a:spcPts val="2700"/>
              </a:lnSpc>
            </a:pPr>
            <a:endParaRPr lang="en-CA" sz="237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4749800"/>
            <a:ext cx="172593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74" smtClean="0">
                <a:solidFill>
                  <a:srgbClr val="000000"/>
                </a:solidFill>
                <a:latin typeface="Arial"/>
                <a:cs typeface="Arial"/>
              </a:rPr>
              <a:t>profesional dan sesuaikan dengan segala sasaran atau topik.</a:t>
            </a:r>
          </a:p>
          <a:p>
            <a:pPr>
              <a:lnSpc>
                <a:spcPts val="2700"/>
              </a:lnSpc>
            </a:pPr>
            <a:endParaRPr lang="en-CA" sz="237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5981700"/>
            <a:ext cx="172593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smtClean="0">
                <a:solidFill>
                  <a:srgbClr val="000000"/>
                </a:solidFill>
                <a:latin typeface="Arial"/>
                <a:cs typeface="Arial"/>
              </a:rPr>
              <a:t>Sejarah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6731000"/>
            <a:ext cx="172593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599" smtClean="0">
                <a:solidFill>
                  <a:srgbClr val="000000"/>
                </a:solidFill>
                <a:latin typeface="Arial"/>
                <a:cs typeface="Arial"/>
              </a:rPr>
              <a:t>Dengan Presentasi Canva, Anda dapat berkolaborasi</a:t>
            </a:r>
          </a:p>
          <a:p>
            <a:pPr>
              <a:lnSpc>
                <a:spcPts val="2990"/>
              </a:lnSpc>
            </a:pPr>
            <a:endParaRPr lang="en-CA" sz="2599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7162800"/>
            <a:ext cx="172593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599" smtClean="0">
                <a:solidFill>
                  <a:srgbClr val="000000"/>
                </a:solidFill>
                <a:latin typeface="Arial"/>
                <a:cs typeface="Arial"/>
              </a:rPr>
              <a:t>secara real-time dengan rekan satu tim atau rekan</a:t>
            </a:r>
          </a:p>
          <a:p>
            <a:pPr>
              <a:lnSpc>
                <a:spcPts val="2990"/>
              </a:lnSpc>
            </a:pPr>
            <a:endParaRPr lang="en-CA" sz="2599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7556500"/>
            <a:ext cx="17259300" cy="952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2599" smtClean="0">
                <a:solidFill>
                  <a:srgbClr val="000000"/>
                </a:solidFill>
                <a:latin typeface="Arial"/>
                <a:cs typeface="Arial"/>
              </a:rPr>
              <a:t>presenter. Berbagi tugas dan bekerja secara bersamaan</a:t>
            </a:r>
            <a:br>
              <a:rPr lang="en-CA" sz="2599" smtClean="0">
                <a:solidFill>
                  <a:srgbClr val="000000"/>
                </a:solidFill>
                <a:latin typeface="Times New Roman"/>
              </a:rPr>
            </a:br>
            <a:r>
              <a:rPr lang="en-CA" sz="2599" smtClean="0">
                <a:solidFill>
                  <a:srgbClr val="000000"/>
                </a:solidFill>
                <a:latin typeface="Arial"/>
                <a:cs typeface="Arial"/>
              </a:rPr>
              <a:t>untuk membuat presentasi yang hebat.</a:t>
            </a:r>
          </a:p>
          <a:p>
            <a:pPr>
              <a:lnSpc>
                <a:spcPts val="3300"/>
              </a:lnSpc>
            </a:pPr>
            <a:endParaRPr lang="en-CA" sz="259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61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4064000" y="1117600"/>
            <a:ext cx="14224000" cy="1016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0"/>
              </a:lnSpc>
            </a:pPr>
            <a:r>
              <a:rPr lang="en-CA" sz="7449" b="1" spc="-10" smtClean="0">
                <a:solidFill>
                  <a:srgbClr val="171717"/>
                </a:solidFill>
                <a:latin typeface="Arial Bold"/>
                <a:cs typeface="Arial Bold"/>
              </a:rPr>
              <a:t>IDENTITAS NASIONAL</a:t>
            </a:r>
          </a:p>
          <a:p>
            <a:pPr>
              <a:lnSpc>
                <a:spcPts val="9200"/>
              </a:lnSpc>
            </a:pPr>
            <a:endParaRPr lang="en-CA" sz="799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83500" y="7899400"/>
            <a:ext cx="10604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65"/>
              </a:lnSpc>
            </a:pPr>
            <a:r>
              <a:rPr lang="en-CA" sz="1415" b="1" spc="-10" smtClean="0">
                <a:solidFill>
                  <a:srgbClr val="171717"/>
                </a:solidFill>
                <a:latin typeface="Arial Bold"/>
                <a:cs typeface="Arial Bold"/>
              </a:rPr>
              <a:t>Sebuah suku dengan pakaian</a:t>
            </a:r>
          </a:p>
          <a:p>
            <a:pPr>
              <a:lnSpc>
                <a:spcPts val="1665"/>
              </a:lnSpc>
            </a:pPr>
            <a:endParaRPr lang="en-CA" sz="147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683500" y="8115300"/>
            <a:ext cx="106045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415" b="1" spc="-10" smtClean="0">
                <a:solidFill>
                  <a:srgbClr val="171717"/>
                </a:solidFill>
                <a:latin typeface="Arial Bold"/>
                <a:cs typeface="Arial Bold"/>
              </a:rPr>
              <a:t>adatnya, identitas primer</a:t>
            </a:r>
            <a:br>
              <a:rPr lang="en-CA" sz="1479" smtClean="0">
                <a:solidFill>
                  <a:srgbClr val="000000"/>
                </a:solidFill>
                <a:latin typeface="Times New Roman"/>
              </a:rPr>
            </a:br>
            <a:r>
              <a:rPr lang="en-CA" sz="1415" b="1" spc="-10" smtClean="0">
                <a:solidFill>
                  <a:srgbClr val="171717"/>
                </a:solidFill>
                <a:latin typeface="Arial Bold"/>
                <a:cs typeface="Arial Bold"/>
              </a:rPr>
              <a:t>atau sekunder?</a:t>
            </a:r>
          </a:p>
          <a:p>
            <a:pPr>
              <a:lnSpc>
                <a:spcPts val="2200"/>
              </a:lnSpc>
            </a:pPr>
            <a:endParaRPr lang="en-CA" sz="147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683500" y="8724900"/>
            <a:ext cx="10604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65"/>
              </a:lnSpc>
            </a:pPr>
            <a:r>
              <a:rPr lang="en-CA" sz="1415" b="1" spc="-10" smtClean="0">
                <a:solidFill>
                  <a:srgbClr val="171717"/>
                </a:solidFill>
                <a:latin typeface="Arial Bold"/>
                <a:cs typeface="Arial Bold"/>
              </a:rPr>
              <a:t>Sumber: http://juntak-</a:t>
            </a:r>
          </a:p>
          <a:p>
            <a:pPr>
              <a:lnSpc>
                <a:spcPts val="1665"/>
              </a:lnSpc>
            </a:pPr>
            <a:endParaRPr lang="en-CA" sz="147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683500" y="9004300"/>
            <a:ext cx="10604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65"/>
              </a:lnSpc>
            </a:pPr>
            <a:r>
              <a:rPr lang="en-CA" sz="1415" b="1" spc="-10" smtClean="0">
                <a:solidFill>
                  <a:srgbClr val="171717"/>
                </a:solidFill>
                <a:latin typeface="Arial Bold"/>
                <a:cs typeface="Arial Bold"/>
              </a:rPr>
              <a:t>radio.blogspot.com/2012/05</a:t>
            </a:r>
          </a:p>
          <a:p>
            <a:pPr>
              <a:lnSpc>
                <a:spcPts val="1665"/>
              </a:lnSpc>
            </a:pPr>
            <a:endParaRPr lang="en-CA" sz="147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Privet1</vt:lpstr>
    </vt:vector>
  </TitlesOfParts>
  <Company>Investintech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A2E_Engine</dc:creator>
  <cp:lastModifiedBy>A2E_Engine</cp:lastModifiedBy>
  <dcterms:created xsi:type="dcterms:W3CDTF">2022-01-24T09:35:00Z</dcterms:created>
  <dcterms:modified xsi:type="dcterms:W3CDTF">2022-01-24T09:35:00Z</dcterms:modified>
</cp:coreProperties>
</file>