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PENYELESAIAN SENGKETA DI LUAR MEKANISME PERADILAN (NON LITIGASI )</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fontScale="50000"/>
          </a:bodyPr>
          <a:p>
            <a:pPr marL="0" indent="0">
              <a:buNone/>
            </a:pPr>
            <a:r>
              <a:rPr lang="en-US"/>
              <a:t>SEBAGAI MEDIATOR</a:t>
            </a:r>
            <a:endParaRPr lang="en-US"/>
          </a:p>
          <a:p>
            <a:pPr marL="0" indent="0">
              <a:buNone/>
            </a:pPr>
            <a:r>
              <a:rPr lang="en-US"/>
              <a:t>Pada waktu pertemuan pertama dengan salah satu pihak yang bersengketa, temukan/kumpulkan semua informasi yang berkaitan dengan sengketa.</a:t>
            </a:r>
            <a:endParaRPr lang="en-US"/>
          </a:p>
          <a:p>
            <a:pPr marL="0" indent="0">
              <a:buNone/>
            </a:pPr>
            <a:r>
              <a:rPr lang="en-US"/>
              <a:t>Kalau ada kaitan dengan biaya, janjikan berapa biaya dan atas beban siapa.</a:t>
            </a:r>
            <a:endParaRPr lang="en-US"/>
          </a:p>
          <a:p>
            <a:pPr marL="0" indent="0">
              <a:buNone/>
            </a:pPr>
            <a:r>
              <a:rPr lang="en-US"/>
              <a:t>Kalau ada kehendak untuk ditanggung bersama, tentukan kesepakatan kalau pihak lawan tak bersedia, kalau terjadi penolakan pihak lawan, harus dibuat kesepakatan bahwa atas beban pihak pengaju Kalau pihak klien tak bersedia,buat klausula perjanjian dengan mediator akhir.</a:t>
            </a:r>
            <a:endParaRPr lang="en-US"/>
          </a:p>
          <a:p>
            <a:pPr marL="0" indent="0">
              <a:buNone/>
            </a:pPr>
            <a:r>
              <a:rPr lang="en-US"/>
              <a:t>Catatan :</a:t>
            </a:r>
            <a:endParaRPr lang="en-US"/>
          </a:p>
          <a:p>
            <a:pPr marL="0" indent="0">
              <a:buNone/>
            </a:pPr>
            <a:r>
              <a:rPr lang="en-US"/>
              <a:t>Boleh tarik uang dengan persentase tertentu</a:t>
            </a:r>
            <a:endParaRPr lang="en-US"/>
          </a:p>
          <a:p>
            <a:pPr marL="0" indent="0">
              <a:buNone/>
            </a:pPr>
            <a:r>
              <a:rPr lang="en-US"/>
              <a:t>Temukan pihak lawan untuk meminta persetujuan /penunjukan sebagai mediator sipakan surat penunjukkannya.</a:t>
            </a:r>
            <a:endParaRPr lang="en-US"/>
          </a:p>
          <a:p>
            <a:pPr marL="0" indent="0">
              <a:buNone/>
            </a:pPr>
            <a:r>
              <a:rPr lang="en-US"/>
              <a:t>Gali informasi dari pihak lawan</a:t>
            </a:r>
            <a:endParaRPr lang="en-US"/>
          </a:p>
          <a:p>
            <a:pPr marL="0" indent="0">
              <a:buNone/>
            </a:pPr>
            <a:r>
              <a:rPr lang="en-US"/>
              <a:t>Gunakan teknik untuk :</a:t>
            </a:r>
            <a:endParaRPr lang="en-US"/>
          </a:p>
          <a:p>
            <a:pPr marL="0" indent="0">
              <a:buNone/>
            </a:pPr>
            <a:r>
              <a:rPr lang="en-US"/>
              <a:t>Pembingkaian kembali ( Refressing )</a:t>
            </a:r>
            <a:endParaRPr lang="en-US"/>
          </a:p>
          <a:p>
            <a:pPr marL="0" indent="0">
              <a:buNone/>
            </a:pPr>
            <a:r>
              <a:rPr lang="en-US"/>
              <a:t>Tentukan kepentingan dan tujuan</a:t>
            </a:r>
            <a:endParaRPr lang="en-US"/>
          </a:p>
          <a:p>
            <a:pPr marL="0" indent="0">
              <a:buNone/>
            </a:pPr>
            <a:r>
              <a:rPr lang="en-US"/>
              <a:t>Wujud kerja mediator sebagai perdamaian</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t>KONSEP DASAR</a:t>
            </a:r>
            <a:endParaRPr lang="en-US"/>
          </a:p>
          <a:p>
            <a:pPr marL="0" indent="0">
              <a:buNone/>
            </a:pPr>
            <a:r>
              <a:rPr lang="en-US"/>
              <a:t>HUKUM :</a:t>
            </a:r>
            <a:endParaRPr lang="en-US"/>
          </a:p>
          <a:p>
            <a:pPr marL="0" indent="0">
              <a:buNone/>
            </a:pPr>
            <a:r>
              <a:rPr lang="en-US"/>
              <a:t>Seperangkat aturan yang fungsinya sebagai acuan perilaku</a:t>
            </a:r>
            <a:endParaRPr lang="en-US"/>
          </a:p>
          <a:p>
            <a:pPr marL="0" indent="0">
              <a:buNone/>
            </a:pPr>
            <a:r>
              <a:rPr lang="en-US"/>
              <a:t>Seperangkat aturan yang diwujudkan dalam perilaku riil :</a:t>
            </a:r>
            <a:endParaRPr lang="en-US"/>
          </a:p>
          <a:p>
            <a:pPr marL="0" indent="0">
              <a:buNone/>
            </a:pPr>
            <a:r>
              <a:rPr lang="en-US"/>
              <a:t>Tindakan sekali-kali</a:t>
            </a:r>
            <a:endParaRPr lang="en-US"/>
          </a:p>
          <a:p>
            <a:pPr marL="0" indent="0">
              <a:buNone/>
            </a:pPr>
            <a:r>
              <a:rPr lang="en-US"/>
              <a:t>Tindakan /pernyataan yang mana yang dikatakan hukum atas suatu pelanggaran hukum.</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t>PELANGGARAN ATURAN HUKUM</a:t>
            </a:r>
            <a:endParaRPr lang="en-US"/>
          </a:p>
          <a:p>
            <a:pPr marL="0" indent="0">
              <a:buNone/>
            </a:pPr>
            <a:r>
              <a:rPr lang="en-US"/>
              <a:t>1. Pelanggaran Aturan Hukum Publik</a:t>
            </a:r>
            <a:endParaRPr lang="en-US"/>
          </a:p>
          <a:p>
            <a:pPr marL="0" indent="0">
              <a:buNone/>
            </a:pPr>
            <a:r>
              <a:rPr lang="en-US"/>
              <a:t>Harus diselesaiakan oleh aparatur negara yang diberi wewenang untuk itu</a:t>
            </a:r>
            <a:endParaRPr lang="en-US"/>
          </a:p>
          <a:p>
            <a:pPr marL="0" indent="0">
              <a:buNone/>
            </a:pPr>
            <a:r>
              <a:rPr lang="en-US"/>
              <a:t>2. Pelanggaran Aturan Hukum Perdata</a:t>
            </a:r>
            <a:endParaRPr lang="en-US"/>
          </a:p>
          <a:p>
            <a:pPr marL="0" indent="0">
              <a:buNone/>
            </a:pPr>
            <a:r>
              <a:rPr lang="en-US"/>
              <a:t>Dapat diselesaikan oleh para pihak itu sendiri</a:t>
            </a:r>
            <a:endParaRPr lang="en-US"/>
          </a:p>
          <a:p>
            <a:pPr marL="0" indent="0">
              <a:buNone/>
            </a:pPr>
            <a:r>
              <a:rPr lang="en-US"/>
              <a:t>Catatan :</a:t>
            </a:r>
            <a:endParaRPr lang="en-US"/>
          </a:p>
          <a:p>
            <a:pPr marL="0" indent="0">
              <a:buNone/>
            </a:pPr>
            <a:r>
              <a:rPr lang="en-US"/>
              <a:t>Konsep Non Litigasi ( Penyelesaian sengketa perdata tidak melalui proses litigasi ) hanyalah untuk pelangran hak-hak keperdataan</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fontScale="90000" lnSpcReduction="20000"/>
          </a:bodyPr>
          <a:p>
            <a:pPr marL="0" indent="0">
              <a:buNone/>
            </a:pPr>
            <a:r>
              <a:rPr lang="en-US"/>
              <a:t>Hak-hak keperdataan Bersumber dari aturan hukum tentang orang</a:t>
            </a:r>
            <a:endParaRPr lang="en-US"/>
          </a:p>
          <a:p>
            <a:pPr marL="0" indent="0">
              <a:buNone/>
            </a:pPr>
            <a:r>
              <a:rPr lang="en-US"/>
              <a:t>Hak ini hak perorangan</a:t>
            </a:r>
            <a:endParaRPr lang="en-US"/>
          </a:p>
          <a:p>
            <a:pPr marL="0" indent="0">
              <a:buNone/>
            </a:pPr>
            <a:r>
              <a:rPr lang="en-US"/>
              <a:t>Dapat diselesaikan malalui non litigasi menyangkut hak pengurusan anak , Pelepasan atas hak terhadap harta bersama, membatalkan permohonan atau gugatan perceraian</a:t>
            </a:r>
            <a:endParaRPr lang="en-US"/>
          </a:p>
          <a:p>
            <a:pPr marL="0" indent="0">
              <a:buNone/>
            </a:pPr>
            <a:r>
              <a:rPr lang="en-US"/>
              <a:t>Bersumber dari aturan yang menyangkut penguasaan benda/barang</a:t>
            </a:r>
            <a:endParaRPr lang="en-US"/>
          </a:p>
          <a:p>
            <a:pPr marL="0" indent="0">
              <a:buNone/>
            </a:pPr>
            <a:r>
              <a:rPr lang="en-US"/>
              <a:t>Hak ini lazim disebut hak kebendaan baik yang bersumber dari buku II, Buku III KUH Perdata maupun aturan khusus lainnya seperti :</a:t>
            </a:r>
            <a:endParaRPr lang="en-US"/>
          </a:p>
          <a:p>
            <a:pPr marL="0" indent="0">
              <a:buNone/>
            </a:pPr>
            <a:r>
              <a:rPr lang="en-US"/>
              <a:t>Hak Tangungan</a:t>
            </a:r>
            <a:endParaRPr lang="en-US"/>
          </a:p>
          <a:p>
            <a:pPr marL="0" indent="0">
              <a:buNone/>
            </a:pPr>
            <a:r>
              <a:rPr lang="en-US"/>
              <a:t>Fidusia</a:t>
            </a:r>
            <a:endParaRPr lang="en-US"/>
          </a:p>
          <a:p>
            <a:pPr marL="0" indent="0">
              <a:buNone/>
            </a:pPr>
            <a:r>
              <a:rPr lang="en-US"/>
              <a:t>Transakasi –Transaksi atas dasar hukum adat</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t> LITIGASI</a:t>
            </a:r>
            <a:endParaRPr lang="en-US"/>
          </a:p>
          <a:p>
            <a:pPr marL="0" indent="0">
              <a:buNone/>
            </a:pPr>
            <a:r>
              <a:rPr lang="en-US"/>
              <a:t>Percaya pada institusi Pengadilan dapat melindungi hak-hak para pencari keadilan</a:t>
            </a:r>
            <a:endParaRPr lang="en-US"/>
          </a:p>
          <a:p>
            <a:pPr marL="0" indent="0">
              <a:buNone/>
            </a:pPr>
            <a:r>
              <a:rPr lang="en-US"/>
              <a:t>Sebagai institusi “ The Last Resart” artinya cara/bendeng akhir Untuk memperjuangkan hak.</a:t>
            </a:r>
            <a:endParaRPr lang="en-US"/>
          </a:p>
          <a:p>
            <a:pPr marL="0" indent="0">
              <a:buNone/>
            </a:pPr>
            <a:r>
              <a:rPr lang="en-US"/>
              <a:t>Pendekatan positivistik dogmatisme perundangan- undangan dan Farmalisme</a:t>
            </a:r>
            <a:endParaRPr lang="en-US"/>
          </a:p>
          <a:p>
            <a:pPr marL="0" indent="0">
              <a:buNone/>
            </a:pPr>
            <a:r>
              <a:rPr lang="en-US"/>
              <a:t>Kesanggupan mengeluarkan biaya, waktu, tenaga dan pengorbanan lainnya.</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t>NON LITIGASI Penyelesaian perkara diluar Pengadilan</a:t>
            </a:r>
            <a:endParaRPr lang="en-US"/>
          </a:p>
          <a:p>
            <a:pPr marL="0" indent="0">
              <a:buNone/>
            </a:pPr>
            <a:r>
              <a:rPr lang="en-US"/>
              <a:t>Melalui media tertentu :</a:t>
            </a:r>
            <a:endParaRPr lang="en-US"/>
          </a:p>
          <a:p>
            <a:pPr marL="0" indent="0">
              <a:buNone/>
            </a:pPr>
            <a:r>
              <a:rPr lang="en-US"/>
              <a:t>a.Negosiasi</a:t>
            </a:r>
            <a:endParaRPr lang="en-US"/>
          </a:p>
          <a:p>
            <a:pPr marL="0" indent="0">
              <a:buNone/>
            </a:pPr>
            <a:r>
              <a:rPr lang="en-US"/>
              <a:t>b. Mediasi</a:t>
            </a:r>
            <a:endParaRPr lang="en-US"/>
          </a:p>
          <a:p>
            <a:pPr marL="0" indent="0">
              <a:buNone/>
            </a:pPr>
            <a:r>
              <a:rPr lang="en-US"/>
              <a:t>c. Arbitrase</a:t>
            </a:r>
            <a:endParaRPr lang="en-US"/>
          </a:p>
          <a:p>
            <a:pPr marL="0" indent="0">
              <a:buNone/>
            </a:pPr>
            <a:r>
              <a:rPr lang="en-US"/>
              <a:t>Catatan :</a:t>
            </a:r>
            <a:endParaRPr lang="en-US"/>
          </a:p>
          <a:p>
            <a:pPr marL="0" indent="0">
              <a:buNone/>
            </a:pPr>
            <a:r>
              <a:rPr lang="en-US"/>
              <a:t>Ada rekonsiliasi tapi jarang digunakan dan kurang dipahami</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fontScale="50000"/>
          </a:bodyPr>
          <a:p>
            <a:pPr marL="0" indent="0">
              <a:buNone/>
            </a:pPr>
            <a:r>
              <a:rPr lang="en-US"/>
              <a:t>NEGOSIASI SEBAGAI INSTRUMEN PENYELESAIAN SENGKETA</a:t>
            </a:r>
            <a:endParaRPr lang="en-US"/>
          </a:p>
          <a:p>
            <a:pPr marL="0" indent="0">
              <a:buNone/>
            </a:pPr>
            <a:r>
              <a:rPr lang="en-US"/>
              <a:t>Harus jelas ada masalah yang disengketakan oleh karena itu masing-masing pihak harus dapat mengemukan fakta hukum dalam bentuk suatu peristiwa yang menjadi dasar tuntutan hak maupun bantahan terhadap tuntutan hak.</a:t>
            </a:r>
            <a:endParaRPr lang="en-US"/>
          </a:p>
          <a:p>
            <a:pPr marL="0" indent="0">
              <a:buNone/>
            </a:pPr>
            <a:r>
              <a:rPr lang="en-US"/>
              <a:t>Harus jelas apa yang dituntut dengan argumentasi masing- masing</a:t>
            </a:r>
            <a:endParaRPr lang="en-US"/>
          </a:p>
          <a:p>
            <a:pPr marL="0" indent="0">
              <a:buNone/>
            </a:pPr>
            <a:r>
              <a:rPr lang="en-US"/>
              <a:t>Bertolak pada kedudukan pihak lawan untuk kemudian melapisinnya dengan perkataan lain kepentingan kita terbungkus dalam kedudukan /posisi pihak lawan.</a:t>
            </a:r>
            <a:endParaRPr lang="en-US"/>
          </a:p>
          <a:p>
            <a:pPr marL="0" indent="0">
              <a:buNone/>
            </a:pPr>
            <a:r>
              <a:rPr lang="en-US"/>
              <a:t>Catatan :</a:t>
            </a:r>
            <a:endParaRPr lang="en-US"/>
          </a:p>
          <a:p>
            <a:pPr marL="0" indent="0">
              <a:buNone/>
            </a:pPr>
            <a:r>
              <a:rPr lang="en-US"/>
              <a:t>Tampilan</a:t>
            </a:r>
            <a:endParaRPr lang="en-US"/>
          </a:p>
          <a:p>
            <a:pPr marL="0" indent="0">
              <a:buNone/>
            </a:pPr>
            <a:r>
              <a:rPr lang="en-US"/>
              <a:t>Sebebarnya Untuk mengerti mengapa pihak lawan sedemikan</a:t>
            </a:r>
            <a:endParaRPr lang="en-US"/>
          </a:p>
          <a:p>
            <a:pPr marL="0" indent="0">
              <a:buNone/>
            </a:pPr>
            <a:r>
              <a:rPr lang="en-US"/>
              <a:t>Lakukan penawaran yang sifatnya tidak kaku.</a:t>
            </a:r>
            <a:endParaRPr lang="en-US"/>
          </a:p>
          <a:p>
            <a:pPr marL="0" indent="0">
              <a:buNone/>
            </a:pPr>
            <a:r>
              <a:rPr lang="en-US"/>
              <a:t>Tentukan target tertinggi dan terendah dalam rangka pengajuan penawaran.</a:t>
            </a:r>
            <a:endParaRPr lang="en-US"/>
          </a:p>
          <a:p>
            <a:pPr marL="0" indent="0">
              <a:buNone/>
            </a:pPr>
            <a:r>
              <a:rPr lang="en-US"/>
              <a:t>Ungkapkan argumentasi penawaran.</a:t>
            </a:r>
            <a:endParaRPr lang="en-US"/>
          </a:p>
          <a:p>
            <a:pPr marL="0" indent="0">
              <a:buNone/>
            </a:pPr>
            <a:r>
              <a:rPr lang="en-US"/>
              <a:t>Bila sudah di atas target terendah ikat dengan perjanjian perdamaian.</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t>MEDIASI Ada dua Kedudukan :</a:t>
            </a:r>
            <a:endParaRPr lang="en-US"/>
          </a:p>
          <a:p>
            <a:pPr marL="0" indent="0">
              <a:buNone/>
            </a:pPr>
            <a:r>
              <a:rPr lang="en-US"/>
              <a:t>Pihak yang bersengketa yang akan menunjukan mediator</a:t>
            </a:r>
            <a:endParaRPr lang="en-US"/>
          </a:p>
          <a:p>
            <a:pPr marL="0" indent="0">
              <a:buNone/>
            </a:pPr>
            <a:r>
              <a:rPr lang="en-US"/>
              <a:t>Sebagai Mediator</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t>SEBAGAI PIHAK YANG BERSENGKETA</a:t>
            </a:r>
            <a:endParaRPr lang="en-US"/>
          </a:p>
          <a:p>
            <a:pPr marL="0" indent="0">
              <a:buNone/>
            </a:pPr>
            <a:r>
              <a:rPr lang="en-US"/>
              <a:t>Cari informasi seputar calon mediator</a:t>
            </a:r>
            <a:endParaRPr lang="en-US"/>
          </a:p>
          <a:p>
            <a:pPr marL="0" indent="0">
              <a:buNone/>
            </a:pPr>
            <a:r>
              <a:rPr lang="en-US"/>
              <a:t>Ketahui integritas dan dedikasi mediator</a:t>
            </a:r>
            <a:endParaRPr lang="en-US"/>
          </a:p>
          <a:p>
            <a:pPr marL="0" indent="0">
              <a:buNone/>
            </a:pPr>
            <a:r>
              <a:rPr lang="en-US"/>
              <a:t>Tentukan rencana kerja untuk ditawarkan dengan pihak lawan maupun mediator yang meliputi :</a:t>
            </a:r>
            <a:endParaRPr lang="en-US"/>
          </a:p>
          <a:p>
            <a:pPr marL="0" indent="0">
              <a:buNone/>
            </a:pPr>
            <a:r>
              <a:rPr lang="en-US"/>
              <a:t>Berapa kali pertemuan</a:t>
            </a:r>
            <a:endParaRPr lang="en-US"/>
          </a:p>
          <a:p>
            <a:pPr marL="0" indent="0">
              <a:buNone/>
            </a:pPr>
            <a:r>
              <a:rPr lang="en-US"/>
              <a:t>Apa yang ingin harus di bicarakan pada masing- masing pertemuan</a:t>
            </a:r>
            <a:endParaRPr lang="en-US"/>
          </a:p>
          <a:p>
            <a:pPr marL="0" indent="0">
              <a:buNone/>
            </a:pPr>
            <a:r>
              <a:rPr lang="en-US"/>
              <a:t>Apa target manimal dan maksimal ( jangan diketahui mediator )</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3645</Words>
  <Application>WPS Presentation</Application>
  <PresentationFormat>Widescreen</PresentationFormat>
  <Paragraphs>77</Paragraphs>
  <Slides>10</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Arial</vt:lpstr>
      <vt:lpstr>SimSun</vt:lpstr>
      <vt:lpstr>Wingdings</vt:lpstr>
      <vt:lpstr>Calibri Light</vt:lpstr>
      <vt:lpstr>Calibri</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PENYELESAIAN SENGKETA DI LUAR MEKANISME PERADILAN (NON LITIGASI )</dc:title>
  <dc:creator/>
  <cp:lastModifiedBy>google1567252867</cp:lastModifiedBy>
  <cp:revision>1</cp:revision>
  <dcterms:created xsi:type="dcterms:W3CDTF">2021-11-02T07:21:20Z</dcterms:created>
  <dcterms:modified xsi:type="dcterms:W3CDTF">2021-11-02T07:21:20Z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0DC80CF044514C4B89B285334C6257C8</vt:lpwstr>
  </property>
  <property fmtid="{D5CDD505-2E9C-101B-9397-08002B2CF9AE}" pid="3" name="KSOProductBuildVer">
    <vt:lpwstr>1033-11.2.0.10351</vt:lpwstr>
  </property>
</Properties>
</file>