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340FE-8F30-4E8F-A91A-531333F0FF53}" type="datetimeFigureOut">
              <a:rPr lang="id-ID" smtClean="0"/>
              <a:t>21/10/2021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00468-61CB-4D7F-92E5-D1A434AA50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060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DC2C4-2B7B-4F42-AFB2-28897A954D7F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12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66D6-F646-4868-B55F-092903B00C5B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535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17D55-74F4-42A9-9A74-F80AF850C507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621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6E5B-2500-4175-B32E-B57540438319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535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09E9-44CD-4CC9-8B31-5307E0C27846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386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83112-55BA-4149-BCA1-0F72B7581CF7}" type="datetime1">
              <a:rPr lang="id-ID" smtClean="0"/>
              <a:t>21/10/2021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801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8C7B-BE34-4F9B-B694-D50F12859F6E}" type="datetime1">
              <a:rPr lang="id-ID" smtClean="0"/>
              <a:t>21/10/2021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67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DFE13-02ED-489F-A2BF-77316F78CDC2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9034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7DD0-5F28-4B19-B7C6-7A7103ABEBF0}" type="datetime1">
              <a:rPr lang="id-ID" smtClean="0"/>
              <a:t>21/10/2021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7109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C6F1-30DF-4F16-8451-B5CEAA5FBD48}" type="datetime1">
              <a:rPr lang="id-ID" smtClean="0"/>
              <a:t>21/10/2021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19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5594-C647-468A-80B0-DEB88FEF0CD0}" type="datetime1">
              <a:rPr lang="id-ID" smtClean="0"/>
              <a:t>21/10/2021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563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BEA2B-0320-480C-B75C-11FC8B1C30BD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40E59-542A-4D54-B49C-912EE7602F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772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C00000"/>
                </a:solidFill>
              </a:rPr>
              <a:t>DIFERENSIAL FUNGSI TERHADAP FUNGSI</a:t>
            </a:r>
            <a:endParaRPr lang="id-ID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Oleh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AMIR SUPRIYANTO</a:t>
            </a:r>
          </a:p>
          <a:p>
            <a:r>
              <a:rPr lang="en-US" b="1" dirty="0">
                <a:solidFill>
                  <a:schemeClr val="tx1"/>
                </a:solidFill>
              </a:rPr>
              <a:t>FISIKA-FMIPA-UNILA</a:t>
            </a:r>
            <a:endParaRPr lang="id-ID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E9D36-B116-47C1-ABAE-5A4E7C72F478}" type="datetime1">
              <a:rPr lang="id-ID" smtClean="0"/>
              <a:t>21/10/2021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549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;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diferensialnya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𝑑𝑣</m:t>
                          </m:r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𝑑𝑣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𝑢𝑣𝑤</m:t>
                    </m:r>
                  </m:oMath>
                </a14:m>
                <a:r>
                  <a:rPr lang="en-US" dirty="0"/>
                  <a:t>; </a:t>
                </a:r>
                <a:r>
                  <a:rPr lang="en-US" dirty="0" err="1"/>
                  <a:t>Bila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;  v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;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𝑤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diferensialnya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𝑣𝑤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𝑢𝑤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𝑑𝑣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𝑢𝑣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𝑑𝑤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 t="-129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5146B-985C-4D44-9C51-BF256A406EBC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879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Contoh</a:t>
                </a:r>
                <a:r>
                  <a:rPr lang="en-US" dirty="0"/>
                  <a:t>:  </a:t>
                </a:r>
                <a:endParaRPr lang="id-ID" dirty="0"/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diketahui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</m:e>
                        </m:d>
                      </m:e>
                    </m:func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di </a:t>
                </a:r>
                <a:r>
                  <a:rPr lang="en-US" dirty="0" err="1"/>
                  <a:t>atas</a:t>
                </a:r>
                <a:r>
                  <a:rPr lang="en-US" dirty="0" smtClean="0"/>
                  <a:t>:</a:t>
                </a:r>
              </a:p>
              <a:p>
                <a:pPr marL="400050" lvl="1" indent="0">
                  <a:buNone/>
                </a:pPr>
                <a:endParaRPr lang="id-ID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u</m:t>
                        </m:r>
                        <m:r>
                          <a:rPr lang="en-US">
                            <a:latin typeface="Cambria Math"/>
                          </a:rPr>
                          <m:t>=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endParaRPr lang="en-US" dirty="0" smtClean="0"/>
              </a:p>
              <a:p>
                <a:pPr marL="400050" lvl="1" indent="0">
                  <a:buNone/>
                </a:pPr>
                <a:endParaRPr lang="id-ID" dirty="0"/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𝑢</m:t>
                              </m:r>
                            </m:e>
                          </m:func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𝑑𝑢</m:t>
                          </m:r>
                        </m:den>
                      </m:f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𝑠𝑖𝑛</m:t>
                          </m:r>
                          <m:r>
                            <a:rPr lang="en-US" i="1">
                              <a:latin typeface="Cambria Math"/>
                            </a:rPr>
                            <m:t> 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. 2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=2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=2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cot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(2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926" t="-138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BAE4B-4E61-4834-AFE1-C47A3D79FD43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359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976664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eriod" startAt="2"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diketahui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=2 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di </a:t>
                </a:r>
                <a:r>
                  <a:rPr lang="en-US" dirty="0" err="1"/>
                  <a:t>atas</a:t>
                </a:r>
                <a:r>
                  <a:rPr lang="en-US" dirty="0"/>
                  <a:t> </a:t>
                </a:r>
                <a:r>
                  <a:rPr lang="en-US" dirty="0" err="1"/>
                  <a:t>ada</a:t>
                </a:r>
                <a:r>
                  <a:rPr lang="en-US" dirty="0"/>
                  <a:t> </a:t>
                </a:r>
                <a:r>
                  <a:rPr lang="en-US" dirty="0" err="1"/>
                  <a:t>dua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, </a:t>
                </a:r>
                <a:r>
                  <a:rPr lang="en-US" dirty="0" err="1"/>
                  <a:t>misalkan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=2 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x</m:t>
                        </m:r>
                        <m:r>
                          <a:rPr lang="en-US">
                            <a:latin typeface="Cambria Math"/>
                          </a:rPr>
                          <m:t>=</m:t>
                        </m:r>
                      </m:fName>
                      <m:e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endParaRPr lang="en-US" dirty="0" smtClean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=4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𝑑𝑡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=</m:t>
                        </m:r>
                      </m:fName>
                      <m:e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</m:oMath>
                </a14:m>
                <a:endParaRPr lang="en-US" dirty="0" smtClean="0"/>
              </a:p>
              <a:p>
                <a:pPr marL="400050" lvl="1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𝑑𝑧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.4 </m:t>
                      </m:r>
                      <m:r>
                        <a:rPr lang="en-US" i="1">
                          <a:latin typeface="Cambria Math"/>
                        </a:rPr>
                        <m:t>𝑡</m:t>
                      </m:r>
                      <m:r>
                        <a:rPr lang="en-US" i="1">
                          <a:latin typeface="Cambria Math"/>
                        </a:rPr>
                        <m:t>+2 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=2</m:t>
                      </m:r>
                      <m:r>
                        <a:rPr lang="en-US" i="1">
                          <a:latin typeface="Cambria Math"/>
                        </a:rPr>
                        <m:t>𝑡</m:t>
                      </m:r>
                      <m:r>
                        <a:rPr lang="en-US" i="1">
                          <a:latin typeface="Cambria Math"/>
                        </a:rPr>
                        <m:t>(2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𝑡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976664"/>
              </a:xfrm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D9C6-F713-4662-A875-701B801B2D04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33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6336704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eriod" startAt="3"/>
                </a:pPr>
                <a:r>
                  <a:rPr lang="en-US" dirty="0" smtClean="0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diketahui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dimana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tan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arctan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𝑑𝑧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𝑑𝑥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𝑧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𝑑𝑦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𝑑𝑥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𝑑𝑦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𝑑𝑡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𝑑𝑡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𝑑𝑧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latin typeface="Cambria Math"/>
                        </a:rPr>
                        <m:t>𝑑𝑡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sup>
                      </m:sSup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func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err="1"/>
                  <a:t>Diperoleh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𝑑𝑧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sup>
                    </m:sSup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p>
                    </m:sSup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6336704"/>
              </a:xfrm>
              <a:blipFill rotWithShape="1">
                <a:blip r:embed="rId2"/>
                <a:stretch>
                  <a:fillRect l="-1926" r="-2148" b="-519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9381-454C-40B5-BFC8-91BB8CD58563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850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6408712"/>
              </a:xfrm>
            </p:spPr>
            <p:txBody>
              <a:bodyPr>
                <a:normAutofit fontScale="92500" lnSpcReduction="20000"/>
              </a:bodyPr>
              <a:lstStyle/>
              <a:p>
                <a:pPr marL="514350" lvl="0" indent="-514350">
                  <a:buFont typeface="+mj-lt"/>
                  <a:buAutoNum type="arabicPeriod" startAt="4"/>
                </a:pP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𝑑𝑤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𝑑𝑝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diketahui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𝑤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𝑣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dimana</a:t>
                </a:r>
                <a:endParaRPr lang="id-ID" dirty="0"/>
              </a:p>
              <a:p>
                <a:pPr marL="400050" lvl="1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𝑢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func>
                                  <m:func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tan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𝑝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𝜋</m:t>
                                            </m:r>
                                          </m:num>
                                          <m:den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  <m:r>
                                  <a:rPr lang="en-US" i="1">
                                    <a:latin typeface="Cambria Math"/>
                                  </a:rPr>
                                  <m:t> </m:t>
                                </m:r>
                              </m:e>
                            </m:func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𝑣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func>
                                  <m:func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latin typeface="Cambria Math"/>
                                      </a:rPr>
                                      <m:t>tan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𝑝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+</m:t>
                                        </m:r>
                                        <m:f>
                                          <m:f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𝜋</m:t>
                                            </m:r>
                                          </m:num>
                                          <m:den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  <m:r>
                                  <a:rPr lang="en-US" i="1">
                                    <a:latin typeface="Cambria Math"/>
                                  </a:rPr>
                                  <m:t> </m:t>
                                </m:r>
                              </m:e>
                            </m:func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Misalkan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ln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tan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𝑝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𝜋</m:t>
                                        </m:r>
                                      </m:num>
                                      <m:den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4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func>
                          </m:e>
                        </m:d>
                        <m:r>
                          <a:rPr lang="en-US" i="1">
                            <a:latin typeface="Cambria Math"/>
                          </a:rPr>
                          <m:t> 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func>
                  </m:oMath>
                </a14:m>
                <a:r>
                  <a:rPr lang="en-US" dirty="0"/>
                  <a:t>;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𝑑𝑤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𝑑𝑤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𝑑𝑢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𝑑𝑢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𝑑𝑤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𝑑𝑣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/>
                        </a:rPr>
                        <m:t>𝑑𝑣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𝑑𝑢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𝑑𝑣</m:t>
                      </m:r>
                    </m:oMath>
                  </m:oMathPara>
                </a14:m>
                <a:endParaRPr lang="id-ID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𝑑𝑢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𝑑𝑥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𝑑𝑣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i="1">
                        <a:latin typeface="Cambria Math"/>
                      </a:rPr>
                      <m:t>𝑑𝑥</m:t>
                    </m:r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𝑑𝑥</m:t>
                    </m:r>
                  </m:oMath>
                </a14:m>
                <a:r>
                  <a:rPr lang="en-US" dirty="0"/>
                  <a:t>	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sec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𝑑𝑝</m:t>
                    </m:r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6408712"/>
              </a:xfrm>
              <a:blipFill rotWithShape="1">
                <a:blip r:embed="rId2"/>
                <a:stretch>
                  <a:fillRect l="-1704" t="-1047" r="-118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2B62-AE90-4466-94C0-13081A5B569B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94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Diperoleh</a:t>
            </a:r>
            <a:r>
              <a:rPr lang="en-US" dirty="0" smtClean="0"/>
              <a:t>: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620688"/>
                <a:ext cx="8856984" cy="6237312"/>
              </a:xfrm>
            </p:spPr>
            <p:txBody>
              <a:bodyPr>
                <a:normAutofit fontScale="850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𝑑𝑤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i="1">
                        <a:latin typeface="Cambria Math"/>
                      </a:rPr>
                      <m:t>𝑑𝑢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i="1">
                        <a:latin typeface="Cambria Math"/>
                      </a:rPr>
                      <m:t>𝑑𝑣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sec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𝑑𝑝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</m:func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sec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𝑑𝑝</m:t>
                    </m:r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tan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+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id-ID" i="1">
                                                    <a:latin typeface="Cambria Math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𝜋</m:t>
                                                </m:r>
                                              </m:num>
                                              <m:den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4</m:t>
                                                </m:r>
                                              </m:den>
                                            </m:f>
                                          </m:e>
                                        </m:d>
                                      </m:e>
                                    </m:func>
                                  </m:e>
                                </m:d>
                                <m:r>
                                  <a:rPr lang="en-US" i="1">
                                    <a:latin typeface="Cambria Math"/>
                                  </a:rPr>
                                  <m:t> </m:t>
                                </m:r>
                              </m:e>
                            </m:func>
                          </m:e>
                        </m:d>
                      </m:e>
                    </m:func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den>
                    </m:f>
                    <m:r>
                      <a:rPr lang="en-US" i="1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sec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𝑑𝑝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latin typeface="Cambria Math"/>
                          </a:rPr>
                          <m:t>𝑣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𝑢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id-ID" i="1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>
                                            <a:latin typeface="Cambria Math"/>
                                          </a:rPr>
                                          <m:t>tan</m:t>
                                        </m:r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id-ID" i="1">
                                                <a:latin typeface="Cambria Math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𝑝</m:t>
                                            </m:r>
                                            <m:r>
                                              <a:rPr lang="en-US" i="1">
                                                <a:latin typeface="Cambria Math"/>
                                              </a:rPr>
                                              <m:t>+</m:t>
                                            </m:r>
                                            <m:f>
                                              <m:fPr>
                                                <m:ctrlPr>
                                                  <a:rPr lang="id-ID" i="1">
                                                    <a:latin typeface="Cambria Math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𝜋</m:t>
                                                </m:r>
                                              </m:num>
                                              <m:den>
                                                <m:r>
                                                  <a:rPr lang="en-US" i="1">
                                                    <a:latin typeface="Cambria Math"/>
                                                  </a:rPr>
                                                  <m:t>4</m:t>
                                                </m:r>
                                              </m:den>
                                            </m:f>
                                          </m:e>
                                        </m:d>
                                      </m:e>
                                    </m:func>
                                  </m:e>
                                </m:d>
                                <m:r>
                                  <a:rPr lang="en-US" i="1">
                                    <a:latin typeface="Cambria Math"/>
                                  </a:rPr>
                                  <m:t> </m:t>
                                </m:r>
                              </m:e>
                            </m:func>
                          </m:e>
                        </m:d>
                      </m:e>
                    </m:func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id-ID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den>
                    </m:f>
                    <m:func>
                      <m:funcPr>
                        <m:ctrlPr>
                          <a:rPr lang="id-ID" i="1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</a:rPr>
                              <m:t>sec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i="1">
                        <a:latin typeface="Cambria Math"/>
                      </a:rPr>
                      <m:t>𝑑𝑝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620688"/>
                <a:ext cx="8856984" cy="6237312"/>
              </a:xfrm>
              <a:blipFill rotWithShape="1">
                <a:blip r:embed="rId2"/>
                <a:stretch>
                  <a:fillRect l="-1583" r="-2478" b="-987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C2E6-80E5-4F00-8D41-0D48B0B07694}" type="datetime1">
              <a:rPr lang="id-ID" smtClean="0"/>
              <a:t>21/10/2021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254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260648"/>
                <a:ext cx="8784976" cy="640871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𝑑𝑤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𝑑𝑝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i="1"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  <m:func>
                        <m:funcPr>
                          <m:ctrlPr>
                            <a:rPr lang="id-ID" i="1"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id-ID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d-ID" i="1">
                              <a:latin typeface="Cambria Math"/>
                            </a:rPr>
                          </m:ctrlPr>
                        </m:radPr>
                        <m:deg/>
                        <m:e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func>
                                        <m:func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 </m:t>
                                      </m:r>
                                    </m:e>
                                  </m:func>
                                </m:e>
                              </m:d>
                            </m:e>
                          </m:func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func>
                                        <m:func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 </m:t>
                                      </m:r>
                                    </m:e>
                                  </m:func>
                                </m:e>
                              </m:d>
                            </m:e>
                          </m:func>
                        </m:e>
                      </m:rad>
                      <m:r>
                        <a:rPr lang="en-US" i="1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260648"/>
                <a:ext cx="8784976" cy="6408712"/>
              </a:xfrm>
              <a:blipFill rotWithShape="1">
                <a:blip r:embed="rId2"/>
                <a:stretch>
                  <a:fillRect l="-1666" r="-2359" b="-114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BF94F-E597-4FDA-8CEE-7B6E9EAC9E8D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945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2008" y="332656"/>
                <a:ext cx="8964488" cy="396044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𝑑𝑤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𝑑𝑝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=−2</m:t>
                      </m:r>
                      <m:func>
                        <m:funcPr>
                          <m:ctrlPr>
                            <a:rPr lang="id-ID" sz="24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id-ID" sz="2400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sz="2400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sz="2400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400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func>
                        <m:funcPr>
                          <m:ctrlPr>
                            <a:rPr lang="id-ID" sz="24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id-ID" sz="2400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sz="2400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sz="2400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400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f>
                        <m:fPr>
                          <m:ctrlPr>
                            <a:rPr lang="id-ID" sz="2400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sz="2400" i="1">
                          <a:latin typeface="Cambria Math"/>
                        </a:rPr>
                        <m:t> +2</m:t>
                      </m:r>
                      <m:func>
                        <m:funcPr>
                          <m:ctrlPr>
                            <a:rPr lang="id-ID" sz="24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id-ID" sz="2400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sz="2400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sz="2400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400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func>
                        <m:funcPr>
                          <m:ctrlPr>
                            <a:rPr lang="id-ID" sz="24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id-ID" sz="2400" i="1">
                                              <a:latin typeface="Cambria Math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id-ID" sz="2400" i="1"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  <m:r>
                                                <a:rPr lang="en-US" sz="2400" i="1">
                                                  <a:latin typeface="Cambria Math"/>
                                                </a:rPr>
                                                <m:t>+</m:t>
                                              </m:r>
                                              <m:f>
                                                <m:fPr>
                                                  <m:ctrlPr>
                                                    <a:rPr lang="id-ID" sz="2400" i="1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𝜋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sz="2400" i="1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  <m:r>
                                    <a:rPr lang="en-US" sz="2400" i="1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d>
                        </m:e>
                      </m:func>
                      <m:f>
                        <m:fPr>
                          <m:ctrlPr>
                            <a:rPr lang="id-ID" sz="2400" i="1"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id-ID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id-ID" sz="24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id-ID" sz="24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sz="24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8" y="332656"/>
                <a:ext cx="8964488" cy="396044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378A-FF21-4EAF-B316-DBE917909965}" type="datetime1">
              <a:rPr lang="id-ID" smtClean="0"/>
              <a:t>21/10/2021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40E59-542A-4D54-B49C-912EE7602FB6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103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1352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DIFERENSIAL FUNGSI TERHADAP FUNGSI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Diperoleh: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Diferensial Fungsi terhadap Fungsi</dc:title>
  <dc:creator>User</dc:creator>
  <cp:lastModifiedBy>User</cp:lastModifiedBy>
  <cp:revision>9</cp:revision>
  <dcterms:created xsi:type="dcterms:W3CDTF">2020-11-01T03:18:17Z</dcterms:created>
  <dcterms:modified xsi:type="dcterms:W3CDTF">2021-10-21T05:54:31Z</dcterms:modified>
</cp:coreProperties>
</file>