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Glacial Indifference Bold" charset="1" panose="00000800000000000000"/>
      <p:regular r:id="rId16"/>
    </p:embeddedFont>
    <p:embeddedFont>
      <p:font typeface="Glacial Indifference" charset="1" panose="00000000000000000000"/>
      <p:regular r:id="rId17"/>
    </p:embeddedFont>
    <p:embeddedFont>
      <p:font typeface="Anton" charset="1" panose="000005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2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2" Target="../media/image2.png" Type="http://schemas.openxmlformats.org/officeDocument/2006/relationships/image"/><Relationship Id="rId3" Target="../media/image1.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967055">
            <a:off x="-2133261" y="7541937"/>
            <a:ext cx="7259671" cy="5490126"/>
          </a:xfrm>
          <a:custGeom>
            <a:avLst/>
            <a:gdLst/>
            <a:ahLst/>
            <a:cxnLst/>
            <a:rect r="r" b="b" t="t" l="l"/>
            <a:pathLst>
              <a:path h="5490126" w="7259671">
                <a:moveTo>
                  <a:pt x="0" y="0"/>
                </a:moveTo>
                <a:lnTo>
                  <a:pt x="7259672" y="0"/>
                </a:lnTo>
                <a:lnTo>
                  <a:pt x="7259672" y="5490126"/>
                </a:lnTo>
                <a:lnTo>
                  <a:pt x="0" y="5490126"/>
                </a:lnTo>
                <a:lnTo>
                  <a:pt x="0" y="0"/>
                </a:lnTo>
                <a:close/>
              </a:path>
            </a:pathLst>
          </a:custGeom>
          <a:blipFill>
            <a:blip r:embed="rId2"/>
            <a:stretch>
              <a:fillRect l="0" t="0" r="0" b="0"/>
            </a:stretch>
          </a:blipFill>
        </p:spPr>
      </p:sp>
      <p:sp>
        <p:nvSpPr>
          <p:cNvPr name="Freeform 3" id="3"/>
          <p:cNvSpPr/>
          <p:nvPr/>
        </p:nvSpPr>
        <p:spPr>
          <a:xfrm flipH="false" flipV="false" rot="0">
            <a:off x="8247031" y="6819389"/>
            <a:ext cx="10792534" cy="2833040"/>
          </a:xfrm>
          <a:custGeom>
            <a:avLst/>
            <a:gdLst/>
            <a:ahLst/>
            <a:cxnLst/>
            <a:rect r="r" b="b" t="t" l="l"/>
            <a:pathLst>
              <a:path h="2833040" w="10792534">
                <a:moveTo>
                  <a:pt x="0" y="0"/>
                </a:moveTo>
                <a:lnTo>
                  <a:pt x="10792534" y="0"/>
                </a:lnTo>
                <a:lnTo>
                  <a:pt x="10792534" y="2833040"/>
                </a:lnTo>
                <a:lnTo>
                  <a:pt x="0" y="2833040"/>
                </a:lnTo>
                <a:lnTo>
                  <a:pt x="0" y="0"/>
                </a:lnTo>
                <a:close/>
              </a:path>
            </a:pathLst>
          </a:custGeom>
          <a:blipFill>
            <a:blip r:embed="rId3"/>
            <a:stretch>
              <a:fillRect l="0" t="0" r="0" b="0"/>
            </a:stretch>
          </a:blipFill>
        </p:spPr>
      </p:sp>
      <p:grpSp>
        <p:nvGrpSpPr>
          <p:cNvPr name="Group 4" id="4"/>
          <p:cNvGrpSpPr/>
          <p:nvPr/>
        </p:nvGrpSpPr>
        <p:grpSpPr>
          <a:xfrm rot="0">
            <a:off x="130434" y="1854655"/>
            <a:ext cx="10288054" cy="6989185"/>
            <a:chOff x="0" y="0"/>
            <a:chExt cx="2709611" cy="1840773"/>
          </a:xfrm>
        </p:grpSpPr>
        <p:sp>
          <p:nvSpPr>
            <p:cNvPr name="Freeform 5" id="5"/>
            <p:cNvSpPr/>
            <p:nvPr/>
          </p:nvSpPr>
          <p:spPr>
            <a:xfrm flipH="false" flipV="false" rot="0">
              <a:off x="0" y="0"/>
              <a:ext cx="2709611" cy="1840773"/>
            </a:xfrm>
            <a:custGeom>
              <a:avLst/>
              <a:gdLst/>
              <a:ahLst/>
              <a:cxnLst/>
              <a:rect r="r" b="b" t="t" l="l"/>
              <a:pathLst>
                <a:path h="1840773" w="2709611">
                  <a:moveTo>
                    <a:pt x="38378" y="0"/>
                  </a:moveTo>
                  <a:lnTo>
                    <a:pt x="2671233" y="0"/>
                  </a:lnTo>
                  <a:cubicBezTo>
                    <a:pt x="2681411" y="0"/>
                    <a:pt x="2691173" y="4043"/>
                    <a:pt x="2698370" y="11241"/>
                  </a:cubicBezTo>
                  <a:cubicBezTo>
                    <a:pt x="2705568" y="18438"/>
                    <a:pt x="2709611" y="28200"/>
                    <a:pt x="2709611" y="38378"/>
                  </a:cubicBezTo>
                  <a:lnTo>
                    <a:pt x="2709611" y="1802395"/>
                  </a:lnTo>
                  <a:cubicBezTo>
                    <a:pt x="2709611" y="1812573"/>
                    <a:pt x="2705568" y="1822335"/>
                    <a:pt x="2698370" y="1829532"/>
                  </a:cubicBezTo>
                  <a:cubicBezTo>
                    <a:pt x="2691173" y="1836730"/>
                    <a:pt x="2681411" y="1840773"/>
                    <a:pt x="2671233" y="1840773"/>
                  </a:cubicBezTo>
                  <a:lnTo>
                    <a:pt x="38378" y="1840773"/>
                  </a:lnTo>
                  <a:cubicBezTo>
                    <a:pt x="28200" y="1840773"/>
                    <a:pt x="18438" y="1836730"/>
                    <a:pt x="11241" y="1829532"/>
                  </a:cubicBezTo>
                  <a:cubicBezTo>
                    <a:pt x="4043" y="1822335"/>
                    <a:pt x="0" y="1812573"/>
                    <a:pt x="0" y="1802395"/>
                  </a:cubicBezTo>
                  <a:lnTo>
                    <a:pt x="0" y="38378"/>
                  </a:lnTo>
                  <a:cubicBezTo>
                    <a:pt x="0" y="28200"/>
                    <a:pt x="4043" y="18438"/>
                    <a:pt x="11241" y="11241"/>
                  </a:cubicBezTo>
                  <a:cubicBezTo>
                    <a:pt x="18438" y="4043"/>
                    <a:pt x="28200" y="0"/>
                    <a:pt x="38378" y="0"/>
                  </a:cubicBezTo>
                  <a:close/>
                </a:path>
              </a:pathLst>
            </a:custGeom>
            <a:solidFill>
              <a:srgbClr val="932D25"/>
            </a:solidFill>
          </p:spPr>
        </p:sp>
        <p:sp>
          <p:nvSpPr>
            <p:cNvPr name="TextBox 6" id="6"/>
            <p:cNvSpPr txBox="true"/>
            <p:nvPr/>
          </p:nvSpPr>
          <p:spPr>
            <a:xfrm>
              <a:off x="0" y="-38100"/>
              <a:ext cx="2709611" cy="1878873"/>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2721721" y="9258300"/>
            <a:ext cx="6083641" cy="1201519"/>
          </a:xfrm>
          <a:custGeom>
            <a:avLst/>
            <a:gdLst/>
            <a:ahLst/>
            <a:cxnLst/>
            <a:rect r="r" b="b" t="t" l="l"/>
            <a:pathLst>
              <a:path h="1201519" w="6083641">
                <a:moveTo>
                  <a:pt x="0" y="0"/>
                </a:moveTo>
                <a:lnTo>
                  <a:pt x="6083641" y="0"/>
                </a:lnTo>
                <a:lnTo>
                  <a:pt x="6083641" y="1201519"/>
                </a:lnTo>
                <a:lnTo>
                  <a:pt x="0" y="1201519"/>
                </a:lnTo>
                <a:lnTo>
                  <a:pt x="0" y="0"/>
                </a:lnTo>
                <a:close/>
              </a:path>
            </a:pathLst>
          </a:custGeom>
          <a:blipFill>
            <a:blip r:embed="rId4">
              <a:alphaModFix amt="76000"/>
            </a:blip>
            <a:stretch>
              <a:fillRect l="0" t="0" r="0" b="0"/>
            </a:stretch>
          </a:blipFill>
        </p:spPr>
      </p:sp>
      <p:sp>
        <p:nvSpPr>
          <p:cNvPr name="Freeform 8" id="8"/>
          <p:cNvSpPr/>
          <p:nvPr/>
        </p:nvSpPr>
        <p:spPr>
          <a:xfrm flipH="false" flipV="false" rot="-10233416">
            <a:off x="-4049586" y="-3311439"/>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1170103">
            <a:off x="-2359310" y="-3702587"/>
            <a:ext cx="7434452" cy="5366323"/>
          </a:xfrm>
          <a:custGeom>
            <a:avLst/>
            <a:gdLst/>
            <a:ahLst/>
            <a:cxnLst/>
            <a:rect r="r" b="b" t="t" l="l"/>
            <a:pathLst>
              <a:path h="5366323" w="7434452">
                <a:moveTo>
                  <a:pt x="0" y="0"/>
                </a:moveTo>
                <a:lnTo>
                  <a:pt x="7434453" y="0"/>
                </a:lnTo>
                <a:lnTo>
                  <a:pt x="7434453" y="5366323"/>
                </a:lnTo>
                <a:lnTo>
                  <a:pt x="0" y="53663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4120285">
            <a:off x="13872117" y="-683757"/>
            <a:ext cx="6713157" cy="5076825"/>
          </a:xfrm>
          <a:custGeom>
            <a:avLst/>
            <a:gdLst/>
            <a:ahLst/>
            <a:cxnLst/>
            <a:rect r="r" b="b" t="t" l="l"/>
            <a:pathLst>
              <a:path h="5076825" w="6713157">
                <a:moveTo>
                  <a:pt x="0" y="0"/>
                </a:moveTo>
                <a:lnTo>
                  <a:pt x="6713157" y="0"/>
                </a:lnTo>
                <a:lnTo>
                  <a:pt x="6713157" y="5076825"/>
                </a:lnTo>
                <a:lnTo>
                  <a:pt x="0" y="5076825"/>
                </a:lnTo>
                <a:lnTo>
                  <a:pt x="0" y="0"/>
                </a:lnTo>
                <a:close/>
              </a:path>
            </a:pathLst>
          </a:custGeom>
          <a:blipFill>
            <a:blip r:embed="rId2"/>
            <a:stretch>
              <a:fillRect l="0" t="0" r="0" b="0"/>
            </a:stretch>
          </a:blipFill>
        </p:spPr>
      </p:sp>
      <p:sp>
        <p:nvSpPr>
          <p:cNvPr name="Freeform 11" id="11"/>
          <p:cNvSpPr/>
          <p:nvPr/>
        </p:nvSpPr>
        <p:spPr>
          <a:xfrm flipH="false" flipV="false" rot="1635910">
            <a:off x="12806688" y="6598628"/>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9823432">
            <a:off x="12270936" y="8757278"/>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3137010" y="791684"/>
            <a:ext cx="2489407" cy="9067376"/>
          </a:xfrm>
          <a:custGeom>
            <a:avLst/>
            <a:gdLst/>
            <a:ahLst/>
            <a:cxnLst/>
            <a:rect r="r" b="b" t="t" l="l"/>
            <a:pathLst>
              <a:path h="9067376" w="2489407">
                <a:moveTo>
                  <a:pt x="0" y="0"/>
                </a:moveTo>
                <a:lnTo>
                  <a:pt x="2489407" y="0"/>
                </a:lnTo>
                <a:lnTo>
                  <a:pt x="2489407" y="9067376"/>
                </a:lnTo>
                <a:lnTo>
                  <a:pt x="0" y="90673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6760888" y="-299768"/>
            <a:ext cx="7315200" cy="3297031"/>
          </a:xfrm>
          <a:custGeom>
            <a:avLst/>
            <a:gdLst/>
            <a:ahLst/>
            <a:cxnLst/>
            <a:rect r="r" b="b" t="t" l="l"/>
            <a:pathLst>
              <a:path h="3297031" w="7315200">
                <a:moveTo>
                  <a:pt x="0" y="0"/>
                </a:moveTo>
                <a:lnTo>
                  <a:pt x="7315200" y="0"/>
                </a:lnTo>
                <a:lnTo>
                  <a:pt x="7315200" y="3297031"/>
                </a:lnTo>
                <a:lnTo>
                  <a:pt x="0" y="329703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5" id="15"/>
          <p:cNvSpPr txBox="true"/>
          <p:nvPr/>
        </p:nvSpPr>
        <p:spPr>
          <a:xfrm rot="0">
            <a:off x="1028700" y="4909617"/>
            <a:ext cx="8361088" cy="1838374"/>
          </a:xfrm>
          <a:prstGeom prst="rect">
            <a:avLst/>
          </a:prstGeom>
        </p:spPr>
        <p:txBody>
          <a:bodyPr anchor="t" rtlCol="false" tIns="0" lIns="0" bIns="0" rIns="0">
            <a:spAutoFit/>
          </a:bodyPr>
          <a:lstStyle/>
          <a:p>
            <a:pPr algn="r">
              <a:lnSpc>
                <a:spcPts val="7092"/>
              </a:lnSpc>
            </a:pPr>
            <a:r>
              <a:rPr lang="en-US" b="true" sz="7092">
                <a:solidFill>
                  <a:srgbClr val="FFFFFF"/>
                </a:solidFill>
                <a:latin typeface="Glacial Indifference Bold"/>
                <a:ea typeface="Glacial Indifference Bold"/>
                <a:cs typeface="Glacial Indifference Bold"/>
                <a:sym typeface="Glacial Indifference Bold"/>
              </a:rPr>
              <a:t>WARISAN BUDAYA  </a:t>
            </a:r>
          </a:p>
          <a:p>
            <a:pPr algn="r">
              <a:lnSpc>
                <a:spcPts val="7092"/>
              </a:lnSpc>
            </a:pPr>
            <a:r>
              <a:rPr lang="en-US" b="true" sz="7092">
                <a:solidFill>
                  <a:srgbClr val="FFFFFF"/>
                </a:solidFill>
                <a:latin typeface="Glacial Indifference Bold"/>
                <a:ea typeface="Glacial Indifference Bold"/>
                <a:cs typeface="Glacial Indifference Bold"/>
                <a:sym typeface="Glacial Indifference Bold"/>
              </a:rPr>
              <a:t>&amp; PELESTARIAN NYA</a:t>
            </a:r>
          </a:p>
        </p:txBody>
      </p:sp>
      <p:sp>
        <p:nvSpPr>
          <p:cNvPr name="TextBox 16" id="16"/>
          <p:cNvSpPr txBox="true"/>
          <p:nvPr/>
        </p:nvSpPr>
        <p:spPr>
          <a:xfrm rot="0">
            <a:off x="-61077" y="2705100"/>
            <a:ext cx="5936140" cy="670051"/>
          </a:xfrm>
          <a:prstGeom prst="rect">
            <a:avLst/>
          </a:prstGeom>
        </p:spPr>
        <p:txBody>
          <a:bodyPr anchor="t" rtlCol="false" tIns="0" lIns="0" bIns="0" rIns="0">
            <a:spAutoFit/>
          </a:bodyPr>
          <a:lstStyle/>
          <a:p>
            <a:pPr algn="r">
              <a:lnSpc>
                <a:spcPts val="5007"/>
              </a:lnSpc>
            </a:pPr>
            <a:r>
              <a:rPr lang="en-US" sz="5007">
                <a:solidFill>
                  <a:srgbClr val="FFFFFF"/>
                </a:solidFill>
                <a:latin typeface="Glacial Indifference"/>
                <a:ea typeface="Glacial Indifference"/>
                <a:cs typeface="Glacial Indifference"/>
                <a:sym typeface="Glacial Indifference"/>
              </a:rPr>
              <a:t>Kelompok 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5400000">
            <a:off x="-2601136" y="4672579"/>
            <a:ext cx="7259671" cy="5490126"/>
          </a:xfrm>
          <a:custGeom>
            <a:avLst/>
            <a:gdLst/>
            <a:ahLst/>
            <a:cxnLst/>
            <a:rect r="r" b="b" t="t" l="l"/>
            <a:pathLst>
              <a:path h="5490126" w="7259671">
                <a:moveTo>
                  <a:pt x="0" y="0"/>
                </a:moveTo>
                <a:lnTo>
                  <a:pt x="7259672" y="0"/>
                </a:lnTo>
                <a:lnTo>
                  <a:pt x="7259672" y="5490126"/>
                </a:lnTo>
                <a:lnTo>
                  <a:pt x="0" y="5490126"/>
                </a:lnTo>
                <a:lnTo>
                  <a:pt x="0" y="0"/>
                </a:lnTo>
                <a:close/>
              </a:path>
            </a:pathLst>
          </a:custGeom>
          <a:blipFill>
            <a:blip r:embed="rId3"/>
            <a:stretch>
              <a:fillRect l="0" t="0" r="0" b="0"/>
            </a:stretch>
          </a:blipFill>
        </p:spPr>
      </p:sp>
      <p:sp>
        <p:nvSpPr>
          <p:cNvPr name="TextBox 7" id="7"/>
          <p:cNvSpPr txBox="true"/>
          <p:nvPr/>
        </p:nvSpPr>
        <p:spPr>
          <a:xfrm rot="0">
            <a:off x="2880035" y="2443472"/>
            <a:ext cx="13416672" cy="4821332"/>
          </a:xfrm>
          <a:prstGeom prst="rect">
            <a:avLst/>
          </a:prstGeom>
        </p:spPr>
        <p:txBody>
          <a:bodyPr anchor="t" rtlCol="false" tIns="0" lIns="0" bIns="0" rIns="0">
            <a:spAutoFit/>
          </a:bodyPr>
          <a:lstStyle/>
          <a:p>
            <a:pPr algn="l">
              <a:lnSpc>
                <a:spcPts val="7566"/>
              </a:lnSpc>
            </a:pPr>
            <a:r>
              <a:rPr lang="en-US" sz="7566" b="true">
                <a:solidFill>
                  <a:srgbClr val="FFFFFF"/>
                </a:solidFill>
                <a:latin typeface="Glacial Indifference Bold"/>
                <a:ea typeface="Glacial Indifference Bold"/>
                <a:cs typeface="Glacial Indifference Bold"/>
                <a:sym typeface="Glacial Indifference Bold"/>
              </a:rPr>
              <a:t> Terimakasi Telah memperhatikan presentasi kelompok kami ,maaf jika ada salah kata maupun ucapan yg melukai;)</a:t>
            </a:r>
          </a:p>
        </p:txBody>
      </p:sp>
      <p:sp>
        <p:nvSpPr>
          <p:cNvPr name="Freeform 8" id="8"/>
          <p:cNvSpPr/>
          <p:nvPr/>
        </p:nvSpPr>
        <p:spPr>
          <a:xfrm flipH="false" flipV="false" rot="-10233416">
            <a:off x="-3832539" y="-3600450"/>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4120285">
            <a:off x="13699720" y="-902818"/>
            <a:ext cx="6713157" cy="5076825"/>
          </a:xfrm>
          <a:custGeom>
            <a:avLst/>
            <a:gdLst/>
            <a:ahLst/>
            <a:cxnLst/>
            <a:rect r="r" b="b" t="t" l="l"/>
            <a:pathLst>
              <a:path h="5076825" w="6713157">
                <a:moveTo>
                  <a:pt x="0" y="0"/>
                </a:moveTo>
                <a:lnTo>
                  <a:pt x="6713157" y="0"/>
                </a:lnTo>
                <a:lnTo>
                  <a:pt x="6713157" y="5076826"/>
                </a:lnTo>
                <a:lnTo>
                  <a:pt x="0" y="5076826"/>
                </a:lnTo>
                <a:lnTo>
                  <a:pt x="0" y="0"/>
                </a:lnTo>
                <a:close/>
              </a:path>
            </a:pathLst>
          </a:custGeom>
          <a:blipFill>
            <a:blip r:embed="rId3"/>
            <a:stretch>
              <a:fillRect l="0" t="0" r="0" b="0"/>
            </a:stretch>
          </a:blipFill>
        </p:spPr>
      </p:sp>
      <p:sp>
        <p:nvSpPr>
          <p:cNvPr name="Freeform 10" id="10"/>
          <p:cNvSpPr/>
          <p:nvPr/>
        </p:nvSpPr>
        <p:spPr>
          <a:xfrm flipH="false" flipV="false" rot="1635910">
            <a:off x="12806688" y="6598628"/>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170103">
            <a:off x="-2359310" y="-3702587"/>
            <a:ext cx="7434452" cy="5366323"/>
          </a:xfrm>
          <a:custGeom>
            <a:avLst/>
            <a:gdLst/>
            <a:ahLst/>
            <a:cxnLst/>
            <a:rect r="r" b="b" t="t" l="l"/>
            <a:pathLst>
              <a:path h="5366323" w="7434452">
                <a:moveTo>
                  <a:pt x="0" y="0"/>
                </a:moveTo>
                <a:lnTo>
                  <a:pt x="7434453" y="0"/>
                </a:lnTo>
                <a:lnTo>
                  <a:pt x="7434453" y="5366323"/>
                </a:lnTo>
                <a:lnTo>
                  <a:pt x="0" y="53663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9823432">
            <a:off x="11082210" y="8578950"/>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5400000">
            <a:off x="-2601136" y="4672579"/>
            <a:ext cx="7259671" cy="5490126"/>
          </a:xfrm>
          <a:custGeom>
            <a:avLst/>
            <a:gdLst/>
            <a:ahLst/>
            <a:cxnLst/>
            <a:rect r="r" b="b" t="t" l="l"/>
            <a:pathLst>
              <a:path h="5490126" w="7259671">
                <a:moveTo>
                  <a:pt x="0" y="0"/>
                </a:moveTo>
                <a:lnTo>
                  <a:pt x="7259672" y="0"/>
                </a:lnTo>
                <a:lnTo>
                  <a:pt x="7259672" y="5490126"/>
                </a:lnTo>
                <a:lnTo>
                  <a:pt x="0" y="5490126"/>
                </a:lnTo>
                <a:lnTo>
                  <a:pt x="0" y="0"/>
                </a:lnTo>
                <a:close/>
              </a:path>
            </a:pathLst>
          </a:custGeom>
          <a:blipFill>
            <a:blip r:embed="rId3"/>
            <a:stretch>
              <a:fillRect l="0" t="0" r="0" b="0"/>
            </a:stretch>
          </a:blipFill>
        </p:spPr>
      </p:sp>
      <p:sp>
        <p:nvSpPr>
          <p:cNvPr name="TextBox 7" id="7"/>
          <p:cNvSpPr txBox="true"/>
          <p:nvPr/>
        </p:nvSpPr>
        <p:spPr>
          <a:xfrm rot="0">
            <a:off x="2880035" y="3801191"/>
            <a:ext cx="14379265" cy="4289438"/>
          </a:xfrm>
          <a:prstGeom prst="rect">
            <a:avLst/>
          </a:prstGeom>
        </p:spPr>
        <p:txBody>
          <a:bodyPr anchor="t" rtlCol="false" tIns="0" lIns="0" bIns="0" rIns="0">
            <a:spAutoFit/>
          </a:bodyPr>
          <a:lstStyle/>
          <a:p>
            <a:pPr algn="just" marL="1054659" indent="-527329" lvl="1">
              <a:lnSpc>
                <a:spcPts val="6838"/>
              </a:lnSpc>
              <a:buFont typeface="Arial"/>
              <a:buChar char="•"/>
            </a:pPr>
            <a:r>
              <a:rPr lang="en-US" sz="4884">
                <a:solidFill>
                  <a:srgbClr val="FFFFFF"/>
                </a:solidFill>
                <a:latin typeface="Glacial Indifference"/>
                <a:ea typeface="Glacial Indifference"/>
                <a:cs typeface="Glacial Indifference"/>
                <a:sym typeface="Glacial Indifference"/>
              </a:rPr>
              <a:t>Anisa Rahmawati             2313033009</a:t>
            </a:r>
          </a:p>
          <a:p>
            <a:pPr algn="just" marL="1054659" indent="-527329" lvl="1">
              <a:lnSpc>
                <a:spcPts val="6838"/>
              </a:lnSpc>
              <a:buFont typeface="Arial"/>
              <a:buChar char="•"/>
            </a:pPr>
            <a:r>
              <a:rPr lang="en-US" sz="4884">
                <a:solidFill>
                  <a:srgbClr val="FFFFFF"/>
                </a:solidFill>
                <a:latin typeface="Glacial Indifference"/>
                <a:ea typeface="Glacial Indifference"/>
                <a:cs typeface="Glacial Indifference"/>
                <a:sym typeface="Glacial Indifference"/>
              </a:rPr>
              <a:t>Ikhda Wahyu                    2313033026</a:t>
            </a:r>
          </a:p>
          <a:p>
            <a:pPr algn="just" marL="1054659" indent="-527329" lvl="1">
              <a:lnSpc>
                <a:spcPts val="6838"/>
              </a:lnSpc>
              <a:buFont typeface="Arial"/>
              <a:buChar char="•"/>
            </a:pPr>
            <a:r>
              <a:rPr lang="en-US" sz="4884">
                <a:solidFill>
                  <a:srgbClr val="FFFFFF"/>
                </a:solidFill>
                <a:latin typeface="Glacial Indifference"/>
                <a:ea typeface="Glacial Indifference"/>
                <a:cs typeface="Glacial Indifference"/>
                <a:sym typeface="Glacial Indifference"/>
              </a:rPr>
              <a:t>Gita Chintia Rahmayani 2313033031 </a:t>
            </a:r>
          </a:p>
          <a:p>
            <a:pPr algn="just" marL="1054659" indent="-527329" lvl="1">
              <a:lnSpc>
                <a:spcPts val="6838"/>
              </a:lnSpc>
              <a:buFont typeface="Arial"/>
              <a:buChar char="•"/>
            </a:pPr>
            <a:r>
              <a:rPr lang="en-US" sz="4884">
                <a:solidFill>
                  <a:srgbClr val="FFFFFF"/>
                </a:solidFill>
                <a:latin typeface="Glacial Indifference"/>
                <a:ea typeface="Glacial Indifference"/>
                <a:cs typeface="Glacial Indifference"/>
                <a:sym typeface="Glacial Indifference"/>
              </a:rPr>
              <a:t>Nessa Salwa                    2313033052</a:t>
            </a:r>
          </a:p>
          <a:p>
            <a:pPr algn="just" marL="1054659" indent="-527329" lvl="1">
              <a:lnSpc>
                <a:spcPts val="6838"/>
              </a:lnSpc>
              <a:buFont typeface="Arial"/>
              <a:buChar char="•"/>
            </a:pPr>
            <a:r>
              <a:rPr lang="en-US" sz="4884">
                <a:solidFill>
                  <a:srgbClr val="FFFFFF"/>
                </a:solidFill>
                <a:latin typeface="Glacial Indifference"/>
                <a:ea typeface="Glacial Indifference"/>
                <a:cs typeface="Glacial Indifference"/>
                <a:sym typeface="Glacial Indifference"/>
              </a:rPr>
              <a:t>Delta Dwi Amboro Wati    2313033076</a:t>
            </a:r>
          </a:p>
        </p:txBody>
      </p:sp>
      <p:sp>
        <p:nvSpPr>
          <p:cNvPr name="TextBox 8" id="8"/>
          <p:cNvSpPr txBox="true"/>
          <p:nvPr/>
        </p:nvSpPr>
        <p:spPr>
          <a:xfrm rot="0">
            <a:off x="3436778" y="2321282"/>
            <a:ext cx="13265779" cy="1001807"/>
          </a:xfrm>
          <a:prstGeom prst="rect">
            <a:avLst/>
          </a:prstGeom>
        </p:spPr>
        <p:txBody>
          <a:bodyPr anchor="t" rtlCol="false" tIns="0" lIns="0" bIns="0" rIns="0">
            <a:spAutoFit/>
          </a:bodyPr>
          <a:lstStyle/>
          <a:p>
            <a:pPr algn="l">
              <a:lnSpc>
                <a:spcPts val="7566"/>
              </a:lnSpc>
            </a:pPr>
            <a:r>
              <a:rPr lang="en-US" sz="7566">
                <a:solidFill>
                  <a:srgbClr val="FFFFFF"/>
                </a:solidFill>
                <a:latin typeface="Anton"/>
                <a:ea typeface="Anton"/>
                <a:cs typeface="Anton"/>
                <a:sym typeface="Anton"/>
              </a:rPr>
              <a:t>Nama anggota kelompok </a:t>
            </a:r>
          </a:p>
        </p:txBody>
      </p:sp>
      <p:sp>
        <p:nvSpPr>
          <p:cNvPr name="Freeform 9" id="9"/>
          <p:cNvSpPr/>
          <p:nvPr/>
        </p:nvSpPr>
        <p:spPr>
          <a:xfrm flipH="false" flipV="false" rot="-10233416">
            <a:off x="-3832539" y="-3600450"/>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4120285">
            <a:off x="13699720" y="-902818"/>
            <a:ext cx="6713157" cy="5076825"/>
          </a:xfrm>
          <a:custGeom>
            <a:avLst/>
            <a:gdLst/>
            <a:ahLst/>
            <a:cxnLst/>
            <a:rect r="r" b="b" t="t" l="l"/>
            <a:pathLst>
              <a:path h="5076825" w="6713157">
                <a:moveTo>
                  <a:pt x="0" y="0"/>
                </a:moveTo>
                <a:lnTo>
                  <a:pt x="6713157" y="0"/>
                </a:lnTo>
                <a:lnTo>
                  <a:pt x="6713157" y="5076826"/>
                </a:lnTo>
                <a:lnTo>
                  <a:pt x="0" y="5076826"/>
                </a:lnTo>
                <a:lnTo>
                  <a:pt x="0" y="0"/>
                </a:lnTo>
                <a:close/>
              </a:path>
            </a:pathLst>
          </a:custGeom>
          <a:blipFill>
            <a:blip r:embed="rId3"/>
            <a:stretch>
              <a:fillRect l="0" t="0" r="0" b="0"/>
            </a:stretch>
          </a:blipFill>
        </p:spPr>
      </p:sp>
      <p:sp>
        <p:nvSpPr>
          <p:cNvPr name="Freeform 11" id="11"/>
          <p:cNvSpPr/>
          <p:nvPr/>
        </p:nvSpPr>
        <p:spPr>
          <a:xfrm flipH="false" flipV="false" rot="1635910">
            <a:off x="12806688" y="6598628"/>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170103">
            <a:off x="-2359310" y="-3702587"/>
            <a:ext cx="7434452" cy="5366323"/>
          </a:xfrm>
          <a:custGeom>
            <a:avLst/>
            <a:gdLst/>
            <a:ahLst/>
            <a:cxnLst/>
            <a:rect r="r" b="b" t="t" l="l"/>
            <a:pathLst>
              <a:path h="5366323" w="7434452">
                <a:moveTo>
                  <a:pt x="0" y="0"/>
                </a:moveTo>
                <a:lnTo>
                  <a:pt x="7434453" y="0"/>
                </a:lnTo>
                <a:lnTo>
                  <a:pt x="7434453" y="5366323"/>
                </a:lnTo>
                <a:lnTo>
                  <a:pt x="0" y="53663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9823432">
            <a:off x="11082210" y="8578950"/>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gradFill rotWithShape="true">
              <a:gsLst>
                <a:gs pos="0">
                  <a:srgbClr val="320501">
                    <a:alpha val="100000"/>
                  </a:srgbClr>
                </a:gs>
                <a:gs pos="100000">
                  <a:srgbClr val="B64E4E">
                    <a:alpha val="100000"/>
                  </a:srgbClr>
                </a:gs>
              </a:gsLst>
              <a:path path="circle">
                <a:fillToRect l="0" r="100000" t="0" b="100000"/>
              </a:path>
              <a:tileRect r="0" l="-100000" b="0" t="-100000"/>
            </a:gra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true" flipV="false" rot="5764904">
            <a:off x="-2469317" y="-1544525"/>
            <a:ext cx="6293168" cy="4759208"/>
          </a:xfrm>
          <a:custGeom>
            <a:avLst/>
            <a:gdLst/>
            <a:ahLst/>
            <a:cxnLst/>
            <a:rect r="r" b="b" t="t" l="l"/>
            <a:pathLst>
              <a:path h="4759208" w="6293168">
                <a:moveTo>
                  <a:pt x="6293168" y="0"/>
                </a:moveTo>
                <a:lnTo>
                  <a:pt x="0" y="0"/>
                </a:lnTo>
                <a:lnTo>
                  <a:pt x="0" y="4759208"/>
                </a:lnTo>
                <a:lnTo>
                  <a:pt x="6293168" y="4759208"/>
                </a:lnTo>
                <a:lnTo>
                  <a:pt x="6293168" y="0"/>
                </a:lnTo>
                <a:close/>
              </a:path>
            </a:pathLst>
          </a:custGeom>
          <a:blipFill>
            <a:blip r:embed="rId3"/>
            <a:stretch>
              <a:fillRect l="0" t="0" r="0" b="0"/>
            </a:stretch>
          </a:blipFill>
        </p:spPr>
      </p:sp>
      <p:sp>
        <p:nvSpPr>
          <p:cNvPr name="TextBox 7" id="7"/>
          <p:cNvSpPr txBox="true"/>
          <p:nvPr/>
        </p:nvSpPr>
        <p:spPr>
          <a:xfrm rot="0">
            <a:off x="1667434" y="3071377"/>
            <a:ext cx="12527931" cy="5244825"/>
          </a:xfrm>
          <a:prstGeom prst="rect">
            <a:avLst/>
          </a:prstGeom>
        </p:spPr>
        <p:txBody>
          <a:bodyPr anchor="t" rtlCol="false" tIns="0" lIns="0" bIns="0" rIns="0">
            <a:spAutoFit/>
          </a:bodyPr>
          <a:lstStyle/>
          <a:p>
            <a:pPr algn="just">
              <a:lnSpc>
                <a:spcPts val="5958"/>
              </a:lnSpc>
            </a:pPr>
            <a:r>
              <a:rPr lang="en-US" sz="4256">
                <a:solidFill>
                  <a:srgbClr val="FFFFFF"/>
                </a:solidFill>
                <a:latin typeface="Glacial Indifference"/>
                <a:ea typeface="Glacial Indifference"/>
                <a:cs typeface="Glacial Indifference"/>
                <a:sym typeface="Glacial Indifference"/>
              </a:rPr>
              <a:t>Warisan budaya tidak hanya berguna untuk pengembangan dan peningkatan sumber daya manusia  itu sendiri, namun penting untuk melestarikan warisan budaya agar selalu menjaga eksistensinya sebagai warisan budaya  dan hasil aktivitas manusia masa lalu. berarti memeliharanya setiap saat.</a:t>
            </a:r>
          </a:p>
        </p:txBody>
      </p:sp>
      <p:sp>
        <p:nvSpPr>
          <p:cNvPr name="Freeform 8" id="8"/>
          <p:cNvSpPr/>
          <p:nvPr/>
        </p:nvSpPr>
        <p:spPr>
          <a:xfrm flipH="false" flipV="false" rot="-6073382">
            <a:off x="12806688" y="-4057281"/>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640006">
            <a:off x="-3018209" y="6416550"/>
            <a:ext cx="7975596" cy="7091030"/>
          </a:xfrm>
          <a:custGeom>
            <a:avLst/>
            <a:gdLst/>
            <a:ahLst/>
            <a:cxnLst/>
            <a:rect r="r" b="b" t="t" l="l"/>
            <a:pathLst>
              <a:path h="7091030" w="7975596">
                <a:moveTo>
                  <a:pt x="0" y="0"/>
                </a:moveTo>
                <a:lnTo>
                  <a:pt x="7975596" y="0"/>
                </a:lnTo>
                <a:lnTo>
                  <a:pt x="7975596" y="7091030"/>
                </a:lnTo>
                <a:lnTo>
                  <a:pt x="0" y="7091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416941">
            <a:off x="-1996345" y="8391391"/>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0555981">
            <a:off x="10643584" y="-4909584"/>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4195364" y="3168112"/>
            <a:ext cx="4681651" cy="6793953"/>
          </a:xfrm>
          <a:custGeom>
            <a:avLst/>
            <a:gdLst/>
            <a:ahLst/>
            <a:cxnLst/>
            <a:rect r="r" b="b" t="t" l="l"/>
            <a:pathLst>
              <a:path h="6793953" w="4681651">
                <a:moveTo>
                  <a:pt x="0" y="0"/>
                </a:moveTo>
                <a:lnTo>
                  <a:pt x="4681652" y="0"/>
                </a:lnTo>
                <a:lnTo>
                  <a:pt x="4681652" y="6793953"/>
                </a:lnTo>
                <a:lnTo>
                  <a:pt x="0" y="679395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4053318" y="1127244"/>
            <a:ext cx="8760967" cy="1303173"/>
          </a:xfrm>
          <a:prstGeom prst="rect">
            <a:avLst/>
          </a:prstGeom>
        </p:spPr>
        <p:txBody>
          <a:bodyPr anchor="t" rtlCol="false" tIns="0" lIns="0" bIns="0" rIns="0">
            <a:spAutoFit/>
          </a:bodyPr>
          <a:lstStyle/>
          <a:p>
            <a:pPr algn="l">
              <a:lnSpc>
                <a:spcPts val="10592"/>
              </a:lnSpc>
            </a:pPr>
            <a:r>
              <a:rPr lang="en-US" sz="7566" b="true">
                <a:solidFill>
                  <a:srgbClr val="FFFFFF"/>
                </a:solidFill>
                <a:latin typeface="Glacial Indifference Bold"/>
                <a:ea typeface="Glacial Indifference Bold"/>
                <a:cs typeface="Glacial Indifference Bold"/>
                <a:sym typeface="Glacial Indifference Bold"/>
              </a:rPr>
              <a:t>LATAR BELAKANG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true" flipV="false" rot="5764904">
            <a:off x="-2469317" y="-1544525"/>
            <a:ext cx="6293168" cy="4759208"/>
          </a:xfrm>
          <a:custGeom>
            <a:avLst/>
            <a:gdLst/>
            <a:ahLst/>
            <a:cxnLst/>
            <a:rect r="r" b="b" t="t" l="l"/>
            <a:pathLst>
              <a:path h="4759208" w="6293168">
                <a:moveTo>
                  <a:pt x="6293168" y="0"/>
                </a:moveTo>
                <a:lnTo>
                  <a:pt x="0" y="0"/>
                </a:lnTo>
                <a:lnTo>
                  <a:pt x="0" y="4759208"/>
                </a:lnTo>
                <a:lnTo>
                  <a:pt x="6293168" y="4759208"/>
                </a:lnTo>
                <a:lnTo>
                  <a:pt x="6293168" y="0"/>
                </a:lnTo>
                <a:close/>
              </a:path>
            </a:pathLst>
          </a:custGeom>
          <a:blipFill>
            <a:blip r:embed="rId3"/>
            <a:stretch>
              <a:fillRect l="0" t="0" r="0" b="0"/>
            </a:stretch>
          </a:blipFill>
        </p:spPr>
      </p:sp>
      <p:sp>
        <p:nvSpPr>
          <p:cNvPr name="TextBox 7" id="7"/>
          <p:cNvSpPr txBox="true"/>
          <p:nvPr/>
        </p:nvSpPr>
        <p:spPr>
          <a:xfrm rot="0">
            <a:off x="2880035" y="3261018"/>
            <a:ext cx="12349399" cy="5997282"/>
          </a:xfrm>
          <a:prstGeom prst="rect">
            <a:avLst/>
          </a:prstGeom>
        </p:spPr>
        <p:txBody>
          <a:bodyPr anchor="t" rtlCol="false" tIns="0" lIns="0" bIns="0" rIns="0">
            <a:spAutoFit/>
          </a:bodyPr>
          <a:lstStyle/>
          <a:p>
            <a:pPr algn="just">
              <a:lnSpc>
                <a:spcPts val="5958"/>
              </a:lnSpc>
            </a:pPr>
            <a:r>
              <a:rPr lang="en-US" sz="4256">
                <a:solidFill>
                  <a:srgbClr val="FFFFFF"/>
                </a:solidFill>
                <a:latin typeface="Anton"/>
                <a:ea typeface="Anton"/>
                <a:cs typeface="Anton"/>
                <a:sym typeface="Anton"/>
              </a:rPr>
              <a:t>1.  Apa yang dimaksud dengan Warisan Budaya dan     . Mengapa penting untuk dilestarikan?</a:t>
            </a:r>
          </a:p>
          <a:p>
            <a:pPr algn="just">
              <a:lnSpc>
                <a:spcPts val="5958"/>
              </a:lnSpc>
            </a:pPr>
            <a:r>
              <a:rPr lang="en-US" sz="4256">
                <a:solidFill>
                  <a:srgbClr val="FFFFFF"/>
                </a:solidFill>
                <a:latin typeface="Anton"/>
                <a:ea typeface="Anton"/>
                <a:cs typeface="Anton"/>
                <a:sym typeface="Anton"/>
              </a:rPr>
              <a:t></a:t>
            </a:r>
          </a:p>
          <a:p>
            <a:pPr algn="just">
              <a:lnSpc>
                <a:spcPts val="5958"/>
              </a:lnSpc>
            </a:pPr>
            <a:r>
              <a:rPr lang="en-US" sz="4256">
                <a:solidFill>
                  <a:srgbClr val="FFFFFF"/>
                </a:solidFill>
                <a:latin typeface="Anton"/>
                <a:ea typeface="Anton"/>
                <a:cs typeface="Anton"/>
                <a:sym typeface="Anton"/>
              </a:rPr>
              <a:t>2.	Apa tujuan pelestarian Warisan Budaya?</a:t>
            </a:r>
          </a:p>
          <a:p>
            <a:pPr algn="just">
              <a:lnSpc>
                <a:spcPts val="5958"/>
              </a:lnSpc>
            </a:pPr>
          </a:p>
          <a:p>
            <a:pPr algn="just">
              <a:lnSpc>
                <a:spcPts val="5958"/>
              </a:lnSpc>
            </a:pPr>
            <a:r>
              <a:rPr lang="en-US" sz="4256">
                <a:solidFill>
                  <a:srgbClr val="FFFFFF"/>
                </a:solidFill>
                <a:latin typeface="Anton"/>
                <a:ea typeface="Anton"/>
                <a:cs typeface="Anton"/>
                <a:sym typeface="Anton"/>
              </a:rPr>
              <a:t>3.	Bagaimana cara melestarikan Warisan Budaya?</a:t>
            </a:r>
          </a:p>
          <a:p>
            <a:pPr algn="just">
              <a:lnSpc>
                <a:spcPts val="5958"/>
              </a:lnSpc>
            </a:pPr>
            <a:r>
              <a:rPr lang="en-US" sz="4256">
                <a:solidFill>
                  <a:srgbClr val="FFFFFF"/>
                </a:solidFill>
                <a:latin typeface="Anton"/>
                <a:ea typeface="Anton"/>
                <a:cs typeface="Anton"/>
                <a:sym typeface="Anton"/>
              </a:rPr>
              <a:t></a:t>
            </a:r>
          </a:p>
          <a:p>
            <a:pPr algn="just">
              <a:lnSpc>
                <a:spcPts val="5958"/>
              </a:lnSpc>
            </a:pPr>
            <a:r>
              <a:rPr lang="en-US" sz="4256">
                <a:solidFill>
                  <a:srgbClr val="FFFFFF"/>
                </a:solidFill>
                <a:latin typeface="Anton"/>
                <a:ea typeface="Anton"/>
                <a:cs typeface="Anton"/>
                <a:sym typeface="Anton"/>
              </a:rPr>
              <a:t></a:t>
            </a:r>
          </a:p>
        </p:txBody>
      </p:sp>
      <p:sp>
        <p:nvSpPr>
          <p:cNvPr name="TextBox 8" id="8"/>
          <p:cNvSpPr txBox="true"/>
          <p:nvPr/>
        </p:nvSpPr>
        <p:spPr>
          <a:xfrm rot="0">
            <a:off x="4247286" y="1127244"/>
            <a:ext cx="13012014" cy="1303173"/>
          </a:xfrm>
          <a:prstGeom prst="rect">
            <a:avLst/>
          </a:prstGeom>
        </p:spPr>
        <p:txBody>
          <a:bodyPr anchor="t" rtlCol="false" tIns="0" lIns="0" bIns="0" rIns="0">
            <a:spAutoFit/>
          </a:bodyPr>
          <a:lstStyle/>
          <a:p>
            <a:pPr algn="l">
              <a:lnSpc>
                <a:spcPts val="10592"/>
              </a:lnSpc>
            </a:pPr>
            <a:r>
              <a:rPr lang="en-US" sz="7566" b="true">
                <a:solidFill>
                  <a:srgbClr val="FFFFFF"/>
                </a:solidFill>
                <a:latin typeface="Glacial Indifference Bold"/>
                <a:ea typeface="Glacial Indifference Bold"/>
                <a:cs typeface="Glacial Indifference Bold"/>
                <a:sym typeface="Glacial Indifference Bold"/>
              </a:rPr>
              <a:t>RUMUSAN MASALAH </a:t>
            </a:r>
          </a:p>
        </p:txBody>
      </p:sp>
      <p:sp>
        <p:nvSpPr>
          <p:cNvPr name="Freeform 9" id="9"/>
          <p:cNvSpPr/>
          <p:nvPr/>
        </p:nvSpPr>
        <p:spPr>
          <a:xfrm flipH="true" flipV="false" rot="6839512">
            <a:off x="13902721" y="6719887"/>
            <a:ext cx="6713157" cy="5076825"/>
          </a:xfrm>
          <a:custGeom>
            <a:avLst/>
            <a:gdLst/>
            <a:ahLst/>
            <a:cxnLst/>
            <a:rect r="r" b="b" t="t" l="l"/>
            <a:pathLst>
              <a:path h="5076825" w="6713157">
                <a:moveTo>
                  <a:pt x="6713158" y="0"/>
                </a:moveTo>
                <a:lnTo>
                  <a:pt x="0" y="0"/>
                </a:lnTo>
                <a:lnTo>
                  <a:pt x="0" y="5076826"/>
                </a:lnTo>
                <a:lnTo>
                  <a:pt x="6713158" y="5076826"/>
                </a:lnTo>
                <a:lnTo>
                  <a:pt x="6713158" y="0"/>
                </a:lnTo>
                <a:close/>
              </a:path>
            </a:pathLst>
          </a:custGeom>
          <a:blipFill>
            <a:blip r:embed="rId3"/>
            <a:stretch>
              <a:fillRect l="0" t="0" r="0" b="0"/>
            </a:stretch>
          </a:blipFill>
        </p:spPr>
      </p:sp>
      <p:sp>
        <p:nvSpPr>
          <p:cNvPr name="Freeform 10" id="10"/>
          <p:cNvSpPr/>
          <p:nvPr/>
        </p:nvSpPr>
        <p:spPr>
          <a:xfrm flipH="false" flipV="false" rot="-6073382">
            <a:off x="12806688" y="-4057281"/>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640006">
            <a:off x="-3018209" y="6416550"/>
            <a:ext cx="7975596" cy="7091030"/>
          </a:xfrm>
          <a:custGeom>
            <a:avLst/>
            <a:gdLst/>
            <a:ahLst/>
            <a:cxnLst/>
            <a:rect r="r" b="b" t="t" l="l"/>
            <a:pathLst>
              <a:path h="7091030" w="7975596">
                <a:moveTo>
                  <a:pt x="0" y="0"/>
                </a:moveTo>
                <a:lnTo>
                  <a:pt x="7975596" y="0"/>
                </a:lnTo>
                <a:lnTo>
                  <a:pt x="7975596" y="7091030"/>
                </a:lnTo>
                <a:lnTo>
                  <a:pt x="0" y="7091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0416941">
            <a:off x="-1996345" y="8391391"/>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10555981">
            <a:off x="10643584" y="-4909584"/>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3575390" y="5143500"/>
            <a:ext cx="5180273" cy="5447706"/>
          </a:xfrm>
          <a:custGeom>
            <a:avLst/>
            <a:gdLst/>
            <a:ahLst/>
            <a:cxnLst/>
            <a:rect r="r" b="b" t="t" l="l"/>
            <a:pathLst>
              <a:path h="5447706" w="5180273">
                <a:moveTo>
                  <a:pt x="0" y="0"/>
                </a:moveTo>
                <a:lnTo>
                  <a:pt x="5180273" y="0"/>
                </a:lnTo>
                <a:lnTo>
                  <a:pt x="5180273" y="5447706"/>
                </a:lnTo>
                <a:lnTo>
                  <a:pt x="0" y="54477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5400000">
            <a:off x="-2271919" y="5564905"/>
            <a:ext cx="7259671" cy="5490126"/>
          </a:xfrm>
          <a:custGeom>
            <a:avLst/>
            <a:gdLst/>
            <a:ahLst/>
            <a:cxnLst/>
            <a:rect r="r" b="b" t="t" l="l"/>
            <a:pathLst>
              <a:path h="5490126" w="7259671">
                <a:moveTo>
                  <a:pt x="0" y="0"/>
                </a:moveTo>
                <a:lnTo>
                  <a:pt x="7259671" y="0"/>
                </a:lnTo>
                <a:lnTo>
                  <a:pt x="7259671" y="5490127"/>
                </a:lnTo>
                <a:lnTo>
                  <a:pt x="0" y="5490127"/>
                </a:lnTo>
                <a:lnTo>
                  <a:pt x="0" y="0"/>
                </a:lnTo>
                <a:close/>
              </a:path>
            </a:pathLst>
          </a:custGeom>
          <a:blipFill>
            <a:blip r:embed="rId3"/>
            <a:stretch>
              <a:fillRect l="0" t="0" r="0" b="0"/>
            </a:stretch>
          </a:blipFill>
        </p:spPr>
      </p:sp>
      <p:sp>
        <p:nvSpPr>
          <p:cNvPr name="TextBox 7" id="7"/>
          <p:cNvSpPr txBox="true"/>
          <p:nvPr/>
        </p:nvSpPr>
        <p:spPr>
          <a:xfrm rot="0">
            <a:off x="1909928" y="3273565"/>
            <a:ext cx="13047746" cy="5634861"/>
          </a:xfrm>
          <a:prstGeom prst="rect">
            <a:avLst/>
          </a:prstGeom>
        </p:spPr>
        <p:txBody>
          <a:bodyPr anchor="t" rtlCol="false" tIns="0" lIns="0" bIns="0" rIns="0">
            <a:spAutoFit/>
          </a:bodyPr>
          <a:lstStyle/>
          <a:p>
            <a:pPr algn="just">
              <a:lnSpc>
                <a:spcPts val="4970"/>
              </a:lnSpc>
            </a:pPr>
            <a:r>
              <a:rPr lang="en-US" sz="3550">
                <a:solidFill>
                  <a:srgbClr val="FFFFFF"/>
                </a:solidFill>
                <a:latin typeface="Glacial Indifference"/>
                <a:ea typeface="Glacial Indifference"/>
                <a:cs typeface="Glacial Indifference"/>
                <a:sym typeface="Glacial Indifference"/>
              </a:rPr>
              <a:t>Kebudayaan adalah keseluruhan kompleks yang mencakup pengetahuan, kepercayaan, seni, moral, ilmu pengetahuan, hukum, adat istiadat, dan keterampilan serta kebiasaan lain  yang diperoleh manusia  sebagai anggota masyarakat.</a:t>
            </a:r>
          </a:p>
          <a:p>
            <a:pPr algn="just">
              <a:lnSpc>
                <a:spcPts val="4970"/>
              </a:lnSpc>
            </a:pPr>
            <a:r>
              <a:rPr lang="en-US" sz="3550">
                <a:solidFill>
                  <a:srgbClr val="FFFFFF"/>
                </a:solidFill>
                <a:latin typeface="Glacial Indifference"/>
                <a:ea typeface="Glacial Indifference"/>
                <a:cs typeface="Glacial Indifference"/>
                <a:sym typeface="Glacial Indifference"/>
              </a:rPr>
              <a:t> Sedangkan Warisan budaya adalah suatu benda atau atribut non obyektif yang merupakan ciri khas suatu masyarakat yang diwariskan dari  generasi sebelumnya dan selanjutnya dilestarikan oleh  generasi yang akan datang.</a:t>
            </a:r>
          </a:p>
          <a:p>
            <a:pPr algn="just">
              <a:lnSpc>
                <a:spcPts val="4970"/>
              </a:lnSpc>
            </a:pPr>
            <a:r>
              <a:rPr lang="en-US" sz="3550">
                <a:solidFill>
                  <a:srgbClr val="FFFFFF"/>
                </a:solidFill>
                <a:latin typeface="Glacial Indifference"/>
                <a:ea typeface="Glacial Indifference"/>
                <a:cs typeface="Glacial Indifference"/>
                <a:sym typeface="Glacial Indifference"/>
              </a:rPr>
              <a:t></a:t>
            </a:r>
          </a:p>
        </p:txBody>
      </p:sp>
      <p:sp>
        <p:nvSpPr>
          <p:cNvPr name="TextBox 8" id="8"/>
          <p:cNvSpPr txBox="true"/>
          <p:nvPr/>
        </p:nvSpPr>
        <p:spPr>
          <a:xfrm rot="0">
            <a:off x="3025801" y="1224101"/>
            <a:ext cx="13567561" cy="3148543"/>
          </a:xfrm>
          <a:prstGeom prst="rect">
            <a:avLst/>
          </a:prstGeom>
        </p:spPr>
        <p:txBody>
          <a:bodyPr anchor="t" rtlCol="false" tIns="0" lIns="0" bIns="0" rIns="0">
            <a:spAutoFit/>
          </a:bodyPr>
          <a:lstStyle/>
          <a:p>
            <a:pPr algn="l">
              <a:lnSpc>
                <a:spcPts val="4953"/>
              </a:lnSpc>
            </a:pPr>
            <a:r>
              <a:rPr lang="en-US" sz="4953" b="true">
                <a:solidFill>
                  <a:srgbClr val="FFFFFF"/>
                </a:solidFill>
                <a:latin typeface="Glacial Indifference Bold"/>
                <a:ea typeface="Glacial Indifference Bold"/>
                <a:cs typeface="Glacial Indifference Bold"/>
                <a:sym typeface="Glacial Indifference Bold"/>
              </a:rPr>
              <a:t>1. Apa yang dimaksud dengan Warisan Budaya dan mengapa penting untuk dilestarikan?</a:t>
            </a:r>
          </a:p>
          <a:p>
            <a:pPr algn="l">
              <a:lnSpc>
                <a:spcPts val="4953"/>
              </a:lnSpc>
            </a:pPr>
          </a:p>
          <a:p>
            <a:pPr algn="l">
              <a:lnSpc>
                <a:spcPts val="4953"/>
              </a:lnSpc>
            </a:pPr>
          </a:p>
        </p:txBody>
      </p:sp>
      <p:sp>
        <p:nvSpPr>
          <p:cNvPr name="Freeform 9" id="9"/>
          <p:cNvSpPr/>
          <p:nvPr/>
        </p:nvSpPr>
        <p:spPr>
          <a:xfrm flipH="false" flipV="false" rot="-10233416">
            <a:off x="-3832539" y="-3600450"/>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4120285">
            <a:off x="13699720" y="-902818"/>
            <a:ext cx="6713157" cy="5076825"/>
          </a:xfrm>
          <a:custGeom>
            <a:avLst/>
            <a:gdLst/>
            <a:ahLst/>
            <a:cxnLst/>
            <a:rect r="r" b="b" t="t" l="l"/>
            <a:pathLst>
              <a:path h="5076825" w="6713157">
                <a:moveTo>
                  <a:pt x="0" y="0"/>
                </a:moveTo>
                <a:lnTo>
                  <a:pt x="6713157" y="0"/>
                </a:lnTo>
                <a:lnTo>
                  <a:pt x="6713157" y="5076826"/>
                </a:lnTo>
                <a:lnTo>
                  <a:pt x="0" y="5076826"/>
                </a:lnTo>
                <a:lnTo>
                  <a:pt x="0" y="0"/>
                </a:lnTo>
                <a:close/>
              </a:path>
            </a:pathLst>
          </a:custGeom>
          <a:blipFill>
            <a:blip r:embed="rId3"/>
            <a:stretch>
              <a:fillRect l="0" t="0" r="0" b="0"/>
            </a:stretch>
          </a:blipFill>
        </p:spPr>
      </p:sp>
      <p:sp>
        <p:nvSpPr>
          <p:cNvPr name="Freeform 11" id="11"/>
          <p:cNvSpPr/>
          <p:nvPr/>
        </p:nvSpPr>
        <p:spPr>
          <a:xfrm flipH="false" flipV="false" rot="1635910">
            <a:off x="12806688" y="6598628"/>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170103">
            <a:off x="-2359310" y="-3702587"/>
            <a:ext cx="7434452" cy="5366323"/>
          </a:xfrm>
          <a:custGeom>
            <a:avLst/>
            <a:gdLst/>
            <a:ahLst/>
            <a:cxnLst/>
            <a:rect r="r" b="b" t="t" l="l"/>
            <a:pathLst>
              <a:path h="5366323" w="7434452">
                <a:moveTo>
                  <a:pt x="0" y="0"/>
                </a:moveTo>
                <a:lnTo>
                  <a:pt x="7434453" y="0"/>
                </a:lnTo>
                <a:lnTo>
                  <a:pt x="7434453" y="5366323"/>
                </a:lnTo>
                <a:lnTo>
                  <a:pt x="0" y="53663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4004416" y="7164453"/>
            <a:ext cx="4283584" cy="4421764"/>
          </a:xfrm>
          <a:custGeom>
            <a:avLst/>
            <a:gdLst/>
            <a:ahLst/>
            <a:cxnLst/>
            <a:rect r="r" b="b" t="t" l="l"/>
            <a:pathLst>
              <a:path h="4421764" w="4283584">
                <a:moveTo>
                  <a:pt x="0" y="0"/>
                </a:moveTo>
                <a:lnTo>
                  <a:pt x="4283584" y="0"/>
                </a:lnTo>
                <a:lnTo>
                  <a:pt x="4283584" y="4421764"/>
                </a:lnTo>
                <a:lnTo>
                  <a:pt x="0" y="4421764"/>
                </a:lnTo>
                <a:lnTo>
                  <a:pt x="0" y="0"/>
                </a:lnTo>
                <a:close/>
              </a:path>
            </a:pathLst>
          </a:custGeom>
          <a:blipFill>
            <a:blip r:embed="rId8"/>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true" flipV="false" rot="5764904">
            <a:off x="-2469317" y="-1544525"/>
            <a:ext cx="6293168" cy="4759208"/>
          </a:xfrm>
          <a:custGeom>
            <a:avLst/>
            <a:gdLst/>
            <a:ahLst/>
            <a:cxnLst/>
            <a:rect r="r" b="b" t="t" l="l"/>
            <a:pathLst>
              <a:path h="4759208" w="6293168">
                <a:moveTo>
                  <a:pt x="6293168" y="0"/>
                </a:moveTo>
                <a:lnTo>
                  <a:pt x="0" y="0"/>
                </a:lnTo>
                <a:lnTo>
                  <a:pt x="0" y="4759208"/>
                </a:lnTo>
                <a:lnTo>
                  <a:pt x="6293168" y="4759208"/>
                </a:lnTo>
                <a:lnTo>
                  <a:pt x="6293168" y="0"/>
                </a:lnTo>
                <a:close/>
              </a:path>
            </a:pathLst>
          </a:custGeom>
          <a:blipFill>
            <a:blip r:embed="rId3"/>
            <a:stretch>
              <a:fillRect l="0" t="0" r="0" b="0"/>
            </a:stretch>
          </a:blipFill>
        </p:spPr>
      </p:sp>
      <p:sp>
        <p:nvSpPr>
          <p:cNvPr name="TextBox 7" id="7"/>
          <p:cNvSpPr txBox="true"/>
          <p:nvPr/>
        </p:nvSpPr>
        <p:spPr>
          <a:xfrm rot="0">
            <a:off x="3708815" y="3137501"/>
            <a:ext cx="12639929" cy="6120799"/>
          </a:xfrm>
          <a:prstGeom prst="rect">
            <a:avLst/>
          </a:prstGeom>
        </p:spPr>
        <p:txBody>
          <a:bodyPr anchor="t" rtlCol="false" tIns="0" lIns="0" bIns="0" rIns="0">
            <a:spAutoFit/>
          </a:bodyPr>
          <a:lstStyle/>
          <a:p>
            <a:pPr algn="just" marL="679918" indent="-339959" lvl="1">
              <a:lnSpc>
                <a:spcPts val="4408"/>
              </a:lnSpc>
              <a:buFont typeface="Arial"/>
              <a:buChar char="•"/>
            </a:pPr>
            <a:r>
              <a:rPr lang="en-US" sz="3149">
                <a:solidFill>
                  <a:srgbClr val="FFFFFF"/>
                </a:solidFill>
                <a:latin typeface="Glacial Indifference"/>
                <a:ea typeface="Glacial Indifference"/>
                <a:cs typeface="Glacial Indifference"/>
                <a:sym typeface="Glacial Indifference"/>
              </a:rPr>
              <a:t>Ranjabar (2006:114) mengemukakan bahwa pelestarian norma lama bangsa (budaya lokal) adalah mempertahankan nilai-nilai seni budaya, nilai tradisional dengan mengembangkan perwujudan yang bersifat dinamis, serta menyesuaikan dengan situasi dan kondisi yang selalu berubah dan berkembang. Kebudayaan merupakan suatu hubungan dari bagian kehidupan masyarakat, yakni seperti cara berperilaku, kepercayaan, tindakan serta hasil dari sebuah aktivitas manusia atau masyarakat yang mempunyai ciri sendiri untuk masyarakat biasa maupun kelompok masyarakat tertentu dan kebudayaan akan terus berkembang seiring dengan hasil dari proses sosialiasi yang ada (Elly M. Setiadi, 2011).</a:t>
            </a:r>
          </a:p>
        </p:txBody>
      </p:sp>
      <p:sp>
        <p:nvSpPr>
          <p:cNvPr name="TextBox 8" id="8"/>
          <p:cNvSpPr txBox="true"/>
          <p:nvPr/>
        </p:nvSpPr>
        <p:spPr>
          <a:xfrm rot="0">
            <a:off x="3708815" y="1714778"/>
            <a:ext cx="11699150" cy="1011332"/>
          </a:xfrm>
          <a:prstGeom prst="rect">
            <a:avLst/>
          </a:prstGeom>
        </p:spPr>
        <p:txBody>
          <a:bodyPr anchor="t" rtlCol="false" tIns="0" lIns="0" bIns="0" rIns="0">
            <a:spAutoFit/>
          </a:bodyPr>
          <a:lstStyle/>
          <a:p>
            <a:pPr algn="l">
              <a:lnSpc>
                <a:spcPts val="7566"/>
              </a:lnSpc>
            </a:pPr>
            <a:r>
              <a:rPr lang="en-US" sz="7566" b="true">
                <a:solidFill>
                  <a:srgbClr val="FFFFFF"/>
                </a:solidFill>
                <a:latin typeface="Glacial Indifference Bold"/>
                <a:ea typeface="Glacial Indifference Bold"/>
                <a:cs typeface="Glacial Indifference Bold"/>
                <a:sym typeface="Glacial Indifference Bold"/>
              </a:rPr>
              <a:t>2.Tujuan warisan budaya </a:t>
            </a:r>
          </a:p>
        </p:txBody>
      </p:sp>
      <p:sp>
        <p:nvSpPr>
          <p:cNvPr name="Freeform 9" id="9"/>
          <p:cNvSpPr/>
          <p:nvPr/>
        </p:nvSpPr>
        <p:spPr>
          <a:xfrm flipH="true" flipV="false" rot="5101163">
            <a:off x="14198646" y="6836923"/>
            <a:ext cx="6713157" cy="5076825"/>
          </a:xfrm>
          <a:custGeom>
            <a:avLst/>
            <a:gdLst/>
            <a:ahLst/>
            <a:cxnLst/>
            <a:rect r="r" b="b" t="t" l="l"/>
            <a:pathLst>
              <a:path h="5076825" w="6713157">
                <a:moveTo>
                  <a:pt x="6713157" y="0"/>
                </a:moveTo>
                <a:lnTo>
                  <a:pt x="0" y="0"/>
                </a:lnTo>
                <a:lnTo>
                  <a:pt x="0" y="5076825"/>
                </a:lnTo>
                <a:lnTo>
                  <a:pt x="6713157" y="5076825"/>
                </a:lnTo>
                <a:lnTo>
                  <a:pt x="6713157" y="0"/>
                </a:lnTo>
                <a:close/>
              </a:path>
            </a:pathLst>
          </a:custGeom>
          <a:blipFill>
            <a:blip r:embed="rId3"/>
            <a:stretch>
              <a:fillRect l="0" t="0" r="0" b="0"/>
            </a:stretch>
          </a:blipFill>
        </p:spPr>
      </p:sp>
      <p:sp>
        <p:nvSpPr>
          <p:cNvPr name="Freeform 10" id="10"/>
          <p:cNvSpPr/>
          <p:nvPr/>
        </p:nvSpPr>
        <p:spPr>
          <a:xfrm flipH="false" flipV="false" rot="-6073382">
            <a:off x="12806688" y="-4057281"/>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640006">
            <a:off x="-3018209" y="6416550"/>
            <a:ext cx="7975596" cy="7091030"/>
          </a:xfrm>
          <a:custGeom>
            <a:avLst/>
            <a:gdLst/>
            <a:ahLst/>
            <a:cxnLst/>
            <a:rect r="r" b="b" t="t" l="l"/>
            <a:pathLst>
              <a:path h="7091030" w="7975596">
                <a:moveTo>
                  <a:pt x="0" y="0"/>
                </a:moveTo>
                <a:lnTo>
                  <a:pt x="7975596" y="0"/>
                </a:lnTo>
                <a:lnTo>
                  <a:pt x="7975596" y="7091030"/>
                </a:lnTo>
                <a:lnTo>
                  <a:pt x="0" y="7091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0555981">
            <a:off x="10643584" y="-4909584"/>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0" y="6438113"/>
            <a:ext cx="4618653" cy="4114800"/>
          </a:xfrm>
          <a:custGeom>
            <a:avLst/>
            <a:gdLst/>
            <a:ahLst/>
            <a:cxnLst/>
            <a:rect r="r" b="b" t="t" l="l"/>
            <a:pathLst>
              <a:path h="4114800" w="4618653">
                <a:moveTo>
                  <a:pt x="0" y="0"/>
                </a:moveTo>
                <a:lnTo>
                  <a:pt x="4618653" y="0"/>
                </a:lnTo>
                <a:lnTo>
                  <a:pt x="461865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6911647">
            <a:off x="-1559788" y="5310818"/>
            <a:ext cx="7460121" cy="5641716"/>
          </a:xfrm>
          <a:custGeom>
            <a:avLst/>
            <a:gdLst/>
            <a:ahLst/>
            <a:cxnLst/>
            <a:rect r="r" b="b" t="t" l="l"/>
            <a:pathLst>
              <a:path h="5641716" w="7460121">
                <a:moveTo>
                  <a:pt x="0" y="0"/>
                </a:moveTo>
                <a:lnTo>
                  <a:pt x="7460121" y="0"/>
                </a:lnTo>
                <a:lnTo>
                  <a:pt x="7460121" y="5641716"/>
                </a:lnTo>
                <a:lnTo>
                  <a:pt x="0" y="5641716"/>
                </a:lnTo>
                <a:lnTo>
                  <a:pt x="0" y="0"/>
                </a:lnTo>
                <a:close/>
              </a:path>
            </a:pathLst>
          </a:custGeom>
          <a:blipFill>
            <a:blip r:embed="rId3"/>
            <a:stretch>
              <a:fillRect l="0" t="0" r="0" b="0"/>
            </a:stretch>
          </a:blipFill>
        </p:spPr>
      </p:sp>
      <p:sp>
        <p:nvSpPr>
          <p:cNvPr name="TextBox 7" id="7"/>
          <p:cNvSpPr txBox="true"/>
          <p:nvPr/>
        </p:nvSpPr>
        <p:spPr>
          <a:xfrm rot="0">
            <a:off x="2170272" y="3172733"/>
            <a:ext cx="13815693" cy="4958943"/>
          </a:xfrm>
          <a:prstGeom prst="rect">
            <a:avLst/>
          </a:prstGeom>
        </p:spPr>
        <p:txBody>
          <a:bodyPr anchor="t" rtlCol="false" tIns="0" lIns="0" bIns="0" rIns="0">
            <a:spAutoFit/>
          </a:bodyPr>
          <a:lstStyle/>
          <a:p>
            <a:pPr algn="just" marL="675460" indent="-337730" lvl="1">
              <a:lnSpc>
                <a:spcPts val="4380"/>
              </a:lnSpc>
              <a:buFont typeface="Arial"/>
              <a:buChar char="•"/>
            </a:pPr>
            <a:r>
              <a:rPr lang="en-US" sz="3128">
                <a:solidFill>
                  <a:srgbClr val="FFFFFF"/>
                </a:solidFill>
                <a:latin typeface="Glacial Indifference"/>
                <a:ea typeface="Glacial Indifference"/>
                <a:cs typeface="Glacial Indifference"/>
                <a:sym typeface="Glacial Indifference"/>
              </a:rPr>
              <a:t>Untuk melestarikan budaya lokal, ada cara lain : </a:t>
            </a:r>
          </a:p>
          <a:p>
            <a:pPr algn="just" marL="675460" indent="-337730" lvl="1">
              <a:lnSpc>
                <a:spcPts val="4380"/>
              </a:lnSpc>
              <a:buFont typeface="Arial"/>
              <a:buChar char="•"/>
            </a:pPr>
            <a:r>
              <a:rPr lang="en-US" sz="3128">
                <a:solidFill>
                  <a:srgbClr val="FFFFFF"/>
                </a:solidFill>
                <a:latin typeface="Glacial Indifference"/>
                <a:ea typeface="Glacial Indifference"/>
                <a:cs typeface="Glacial Indifference"/>
                <a:sym typeface="Glacial Indifference"/>
              </a:rPr>
              <a:t>a.	Meningkatkan kualitas sumber daya manusia dalam memajukan budaya lokal.</a:t>
            </a:r>
          </a:p>
          <a:p>
            <a:pPr algn="just" marL="675460" indent="-337730" lvl="1">
              <a:lnSpc>
                <a:spcPts val="4380"/>
              </a:lnSpc>
              <a:buFont typeface="Arial"/>
              <a:buChar char="•"/>
            </a:pPr>
            <a:r>
              <a:rPr lang="en-US" sz="3128">
                <a:solidFill>
                  <a:srgbClr val="FFFFFF"/>
                </a:solidFill>
                <a:latin typeface="Glacial Indifference"/>
                <a:ea typeface="Glacial Indifference"/>
                <a:cs typeface="Glacial Indifference"/>
                <a:sym typeface="Glacial Indifference"/>
              </a:rPr>
              <a:t>b.	Mendorong masyarakat untuk memaksimalkan potensi budaya lokal melalui pelestarian dan pelestariannya.</a:t>
            </a:r>
          </a:p>
          <a:p>
            <a:pPr algn="just" marL="675460" indent="-337730" lvl="1">
              <a:lnSpc>
                <a:spcPts val="4380"/>
              </a:lnSpc>
              <a:buFont typeface="Arial"/>
              <a:buChar char="•"/>
            </a:pPr>
            <a:r>
              <a:rPr lang="en-US" sz="3128">
                <a:solidFill>
                  <a:srgbClr val="FFFFFF"/>
                </a:solidFill>
                <a:latin typeface="Glacial Indifference"/>
                <a:ea typeface="Glacial Indifference"/>
                <a:cs typeface="Glacial Indifference"/>
                <a:sym typeface="Glacial Indifference"/>
              </a:rPr>
              <a:t>c.	Mencoba menghidupkan kembali nilai-nilai keluarga, toleransi, dan keramahtamahan dan tingkat kemitraan yang tinggi. </a:t>
            </a:r>
          </a:p>
          <a:p>
            <a:pPr algn="just" marL="675460" indent="-337730" lvl="1">
              <a:lnSpc>
                <a:spcPts val="4380"/>
              </a:lnSpc>
              <a:buFont typeface="Arial"/>
              <a:buChar char="•"/>
            </a:pPr>
            <a:r>
              <a:rPr lang="en-US" sz="3128">
                <a:solidFill>
                  <a:srgbClr val="FFFFFF"/>
                </a:solidFill>
                <a:latin typeface="Glacial Indifference"/>
                <a:ea typeface="Glacial Indifference"/>
                <a:cs typeface="Glacial Indifference"/>
                <a:sym typeface="Glacial Indifference"/>
              </a:rPr>
              <a:t>d.Menjaga budaya Indonesia agar tidak punah dan mengajarkan masyarakat untuk mengendalikan keanekaragaman budaya lokal. </a:t>
            </a:r>
          </a:p>
        </p:txBody>
      </p:sp>
      <p:sp>
        <p:nvSpPr>
          <p:cNvPr name="TextBox 8" id="8"/>
          <p:cNvSpPr txBox="true"/>
          <p:nvPr/>
        </p:nvSpPr>
        <p:spPr>
          <a:xfrm rot="0">
            <a:off x="1937857" y="1864539"/>
            <a:ext cx="16007269" cy="832691"/>
          </a:xfrm>
          <a:prstGeom prst="rect">
            <a:avLst/>
          </a:prstGeom>
        </p:spPr>
        <p:txBody>
          <a:bodyPr anchor="t" rtlCol="false" tIns="0" lIns="0" bIns="0" rIns="0">
            <a:spAutoFit/>
          </a:bodyPr>
          <a:lstStyle/>
          <a:p>
            <a:pPr algn="l">
              <a:lnSpc>
                <a:spcPts val="6259"/>
              </a:lnSpc>
            </a:pPr>
            <a:r>
              <a:rPr lang="en-US" sz="6259" b="true">
                <a:solidFill>
                  <a:srgbClr val="FFFFFF"/>
                </a:solidFill>
                <a:latin typeface="Glacial Indifference Bold"/>
                <a:ea typeface="Glacial Indifference Bold"/>
                <a:cs typeface="Glacial Indifference Bold"/>
                <a:sym typeface="Glacial Indifference Bold"/>
              </a:rPr>
              <a:t>3. Cara Melestarikan  Warisan Budaya</a:t>
            </a:r>
          </a:p>
        </p:txBody>
      </p:sp>
      <p:sp>
        <p:nvSpPr>
          <p:cNvPr name="Freeform 9" id="9"/>
          <p:cNvSpPr/>
          <p:nvPr/>
        </p:nvSpPr>
        <p:spPr>
          <a:xfrm flipH="false" flipV="false" rot="-10233416">
            <a:off x="-3832539" y="-3600450"/>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4120285">
            <a:off x="13699720" y="-902818"/>
            <a:ext cx="6713157" cy="5076825"/>
          </a:xfrm>
          <a:custGeom>
            <a:avLst/>
            <a:gdLst/>
            <a:ahLst/>
            <a:cxnLst/>
            <a:rect r="r" b="b" t="t" l="l"/>
            <a:pathLst>
              <a:path h="5076825" w="6713157">
                <a:moveTo>
                  <a:pt x="0" y="0"/>
                </a:moveTo>
                <a:lnTo>
                  <a:pt x="6713157" y="0"/>
                </a:lnTo>
                <a:lnTo>
                  <a:pt x="6713157" y="5076826"/>
                </a:lnTo>
                <a:lnTo>
                  <a:pt x="0" y="5076826"/>
                </a:lnTo>
                <a:lnTo>
                  <a:pt x="0" y="0"/>
                </a:lnTo>
                <a:close/>
              </a:path>
            </a:pathLst>
          </a:custGeom>
          <a:blipFill>
            <a:blip r:embed="rId3"/>
            <a:stretch>
              <a:fillRect l="0" t="0" r="0" b="0"/>
            </a:stretch>
          </a:blipFill>
        </p:spPr>
      </p:sp>
      <p:sp>
        <p:nvSpPr>
          <p:cNvPr name="Freeform 11" id="11"/>
          <p:cNvSpPr/>
          <p:nvPr/>
        </p:nvSpPr>
        <p:spPr>
          <a:xfrm flipH="false" flipV="false" rot="1635910">
            <a:off x="12806688" y="6598628"/>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170103">
            <a:off x="-2359310" y="-3702587"/>
            <a:ext cx="7434452" cy="5366323"/>
          </a:xfrm>
          <a:custGeom>
            <a:avLst/>
            <a:gdLst/>
            <a:ahLst/>
            <a:cxnLst/>
            <a:rect r="r" b="b" t="t" l="l"/>
            <a:pathLst>
              <a:path h="5366323" w="7434452">
                <a:moveTo>
                  <a:pt x="0" y="0"/>
                </a:moveTo>
                <a:lnTo>
                  <a:pt x="7434453" y="0"/>
                </a:lnTo>
                <a:lnTo>
                  <a:pt x="7434453" y="5366323"/>
                </a:lnTo>
                <a:lnTo>
                  <a:pt x="0" y="53663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9823432">
            <a:off x="11082210" y="8578950"/>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4572047" y="7550626"/>
            <a:ext cx="3373079" cy="3002287"/>
          </a:xfrm>
          <a:custGeom>
            <a:avLst/>
            <a:gdLst/>
            <a:ahLst/>
            <a:cxnLst/>
            <a:rect r="r" b="b" t="t" l="l"/>
            <a:pathLst>
              <a:path h="3002287" w="3373079">
                <a:moveTo>
                  <a:pt x="0" y="0"/>
                </a:moveTo>
                <a:lnTo>
                  <a:pt x="3373079" y="0"/>
                </a:lnTo>
                <a:lnTo>
                  <a:pt x="3373079" y="3002287"/>
                </a:lnTo>
                <a:lnTo>
                  <a:pt x="0" y="30022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1047712" y="5073059"/>
            <a:ext cx="7259671" cy="5490126"/>
          </a:xfrm>
          <a:custGeom>
            <a:avLst/>
            <a:gdLst/>
            <a:ahLst/>
            <a:cxnLst/>
            <a:rect r="r" b="b" t="t" l="l"/>
            <a:pathLst>
              <a:path h="5490126" w="7259671">
                <a:moveTo>
                  <a:pt x="0" y="0"/>
                </a:moveTo>
                <a:lnTo>
                  <a:pt x="7259672" y="0"/>
                </a:lnTo>
                <a:lnTo>
                  <a:pt x="7259672" y="5490126"/>
                </a:lnTo>
                <a:lnTo>
                  <a:pt x="0" y="5490126"/>
                </a:lnTo>
                <a:lnTo>
                  <a:pt x="0" y="0"/>
                </a:lnTo>
                <a:close/>
              </a:path>
            </a:pathLst>
          </a:custGeom>
          <a:blipFill>
            <a:blip r:embed="rId2"/>
            <a:stretch>
              <a:fillRect l="0" t="0" r="0" b="0"/>
            </a:stretch>
          </a:blipFill>
        </p:spPr>
      </p:sp>
      <p:sp>
        <p:nvSpPr>
          <p:cNvPr name="Freeform 3" id="3"/>
          <p:cNvSpPr/>
          <p:nvPr/>
        </p:nvSpPr>
        <p:spPr>
          <a:xfrm flipH="false" flipV="false" rot="0">
            <a:off x="8247031" y="6819389"/>
            <a:ext cx="10792534" cy="2833040"/>
          </a:xfrm>
          <a:custGeom>
            <a:avLst/>
            <a:gdLst/>
            <a:ahLst/>
            <a:cxnLst/>
            <a:rect r="r" b="b" t="t" l="l"/>
            <a:pathLst>
              <a:path h="2833040" w="10792534">
                <a:moveTo>
                  <a:pt x="0" y="0"/>
                </a:moveTo>
                <a:lnTo>
                  <a:pt x="10792534" y="0"/>
                </a:lnTo>
                <a:lnTo>
                  <a:pt x="10792534" y="2833040"/>
                </a:lnTo>
                <a:lnTo>
                  <a:pt x="0" y="2833040"/>
                </a:lnTo>
                <a:lnTo>
                  <a:pt x="0" y="0"/>
                </a:lnTo>
                <a:close/>
              </a:path>
            </a:pathLst>
          </a:custGeom>
          <a:blipFill>
            <a:blip r:embed="rId3"/>
            <a:stretch>
              <a:fillRect l="0" t="0" r="0" b="0"/>
            </a:stretch>
          </a:blipFill>
        </p:spPr>
      </p:sp>
      <p:grpSp>
        <p:nvGrpSpPr>
          <p:cNvPr name="Group 4" id="4"/>
          <p:cNvGrpSpPr/>
          <p:nvPr/>
        </p:nvGrpSpPr>
        <p:grpSpPr>
          <a:xfrm rot="0">
            <a:off x="8925386" y="1648907"/>
            <a:ext cx="10288054" cy="6989185"/>
            <a:chOff x="0" y="0"/>
            <a:chExt cx="2709611" cy="1840773"/>
          </a:xfrm>
        </p:grpSpPr>
        <p:sp>
          <p:nvSpPr>
            <p:cNvPr name="Freeform 5" id="5"/>
            <p:cNvSpPr/>
            <p:nvPr/>
          </p:nvSpPr>
          <p:spPr>
            <a:xfrm flipH="false" flipV="false" rot="0">
              <a:off x="0" y="0"/>
              <a:ext cx="2709611" cy="1840773"/>
            </a:xfrm>
            <a:custGeom>
              <a:avLst/>
              <a:gdLst/>
              <a:ahLst/>
              <a:cxnLst/>
              <a:rect r="r" b="b" t="t" l="l"/>
              <a:pathLst>
                <a:path h="1840773" w="2709611">
                  <a:moveTo>
                    <a:pt x="38378" y="0"/>
                  </a:moveTo>
                  <a:lnTo>
                    <a:pt x="2671233" y="0"/>
                  </a:lnTo>
                  <a:cubicBezTo>
                    <a:pt x="2681411" y="0"/>
                    <a:pt x="2691173" y="4043"/>
                    <a:pt x="2698370" y="11241"/>
                  </a:cubicBezTo>
                  <a:cubicBezTo>
                    <a:pt x="2705568" y="18438"/>
                    <a:pt x="2709611" y="28200"/>
                    <a:pt x="2709611" y="38378"/>
                  </a:cubicBezTo>
                  <a:lnTo>
                    <a:pt x="2709611" y="1802395"/>
                  </a:lnTo>
                  <a:cubicBezTo>
                    <a:pt x="2709611" y="1812573"/>
                    <a:pt x="2705568" y="1822335"/>
                    <a:pt x="2698370" y="1829532"/>
                  </a:cubicBezTo>
                  <a:cubicBezTo>
                    <a:pt x="2691173" y="1836730"/>
                    <a:pt x="2681411" y="1840773"/>
                    <a:pt x="2671233" y="1840773"/>
                  </a:cubicBezTo>
                  <a:lnTo>
                    <a:pt x="38378" y="1840773"/>
                  </a:lnTo>
                  <a:cubicBezTo>
                    <a:pt x="28200" y="1840773"/>
                    <a:pt x="18438" y="1836730"/>
                    <a:pt x="11241" y="1829532"/>
                  </a:cubicBezTo>
                  <a:cubicBezTo>
                    <a:pt x="4043" y="1822335"/>
                    <a:pt x="0" y="1812573"/>
                    <a:pt x="0" y="1802395"/>
                  </a:cubicBezTo>
                  <a:lnTo>
                    <a:pt x="0" y="38378"/>
                  </a:lnTo>
                  <a:cubicBezTo>
                    <a:pt x="0" y="28200"/>
                    <a:pt x="4043" y="18438"/>
                    <a:pt x="11241" y="11241"/>
                  </a:cubicBezTo>
                  <a:cubicBezTo>
                    <a:pt x="18438" y="4043"/>
                    <a:pt x="28200" y="0"/>
                    <a:pt x="38378" y="0"/>
                  </a:cubicBezTo>
                  <a:close/>
                </a:path>
              </a:pathLst>
            </a:custGeom>
            <a:solidFill>
              <a:srgbClr val="932D25"/>
            </a:solidFill>
          </p:spPr>
        </p:sp>
        <p:sp>
          <p:nvSpPr>
            <p:cNvPr name="TextBox 6" id="6"/>
            <p:cNvSpPr txBox="true"/>
            <p:nvPr/>
          </p:nvSpPr>
          <p:spPr>
            <a:xfrm>
              <a:off x="0" y="-38100"/>
              <a:ext cx="2709611" cy="1878873"/>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760653" y="8450910"/>
            <a:ext cx="6083641" cy="1201519"/>
          </a:xfrm>
          <a:custGeom>
            <a:avLst/>
            <a:gdLst/>
            <a:ahLst/>
            <a:cxnLst/>
            <a:rect r="r" b="b" t="t" l="l"/>
            <a:pathLst>
              <a:path h="1201519" w="6083641">
                <a:moveTo>
                  <a:pt x="0" y="0"/>
                </a:moveTo>
                <a:lnTo>
                  <a:pt x="6083642" y="0"/>
                </a:lnTo>
                <a:lnTo>
                  <a:pt x="6083642" y="1201519"/>
                </a:lnTo>
                <a:lnTo>
                  <a:pt x="0" y="1201519"/>
                </a:lnTo>
                <a:lnTo>
                  <a:pt x="0" y="0"/>
                </a:lnTo>
                <a:close/>
              </a:path>
            </a:pathLst>
          </a:custGeom>
          <a:blipFill>
            <a:blip r:embed="rId4">
              <a:alphaModFix amt="76000"/>
            </a:blip>
            <a:stretch>
              <a:fillRect l="0" t="0" r="0" b="0"/>
            </a:stretch>
          </a:blipFill>
        </p:spPr>
      </p:sp>
      <p:sp>
        <p:nvSpPr>
          <p:cNvPr name="Freeform 8" id="8"/>
          <p:cNvSpPr/>
          <p:nvPr/>
        </p:nvSpPr>
        <p:spPr>
          <a:xfrm flipH="false" flipV="false" rot="-10233416">
            <a:off x="-4049586" y="-3311439"/>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1170103">
            <a:off x="-2359310" y="-3702587"/>
            <a:ext cx="7434452" cy="5366323"/>
          </a:xfrm>
          <a:custGeom>
            <a:avLst/>
            <a:gdLst/>
            <a:ahLst/>
            <a:cxnLst/>
            <a:rect r="r" b="b" t="t" l="l"/>
            <a:pathLst>
              <a:path h="5366323" w="7434452">
                <a:moveTo>
                  <a:pt x="0" y="0"/>
                </a:moveTo>
                <a:lnTo>
                  <a:pt x="7434453" y="0"/>
                </a:lnTo>
                <a:lnTo>
                  <a:pt x="7434453" y="5366323"/>
                </a:lnTo>
                <a:lnTo>
                  <a:pt x="0" y="53663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357916" y="1489011"/>
            <a:ext cx="6889115" cy="7149081"/>
          </a:xfrm>
          <a:custGeom>
            <a:avLst/>
            <a:gdLst/>
            <a:ahLst/>
            <a:cxnLst/>
            <a:rect r="r" b="b" t="t" l="l"/>
            <a:pathLst>
              <a:path h="7149081" w="6889115">
                <a:moveTo>
                  <a:pt x="0" y="0"/>
                </a:moveTo>
                <a:lnTo>
                  <a:pt x="6889115" y="0"/>
                </a:lnTo>
                <a:lnTo>
                  <a:pt x="6889115" y="7149082"/>
                </a:lnTo>
                <a:lnTo>
                  <a:pt x="0" y="714908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8954429" y="4018846"/>
            <a:ext cx="8101870" cy="2241812"/>
          </a:xfrm>
          <a:prstGeom prst="rect">
            <a:avLst/>
          </a:prstGeom>
        </p:spPr>
        <p:txBody>
          <a:bodyPr anchor="t" rtlCol="false" tIns="0" lIns="0" bIns="0" rIns="0">
            <a:spAutoFit/>
          </a:bodyPr>
          <a:lstStyle/>
          <a:p>
            <a:pPr algn="r">
              <a:lnSpc>
                <a:spcPts val="8611"/>
              </a:lnSpc>
            </a:pPr>
            <a:r>
              <a:rPr lang="en-US" b="true" sz="8611">
                <a:solidFill>
                  <a:srgbClr val="FFFFFF"/>
                </a:solidFill>
                <a:latin typeface="Glacial Indifference Bold"/>
                <a:ea typeface="Glacial Indifference Bold"/>
                <a:cs typeface="Glacial Indifference Bold"/>
                <a:sym typeface="Glacial Indifference Bold"/>
              </a:rPr>
              <a:t>PERTANYAAN</a:t>
            </a:r>
          </a:p>
          <a:p>
            <a:pPr algn="r">
              <a:lnSpc>
                <a:spcPts val="8611"/>
              </a:lnSpc>
            </a:pPr>
            <a:r>
              <a:rPr lang="en-US" b="true" sz="8611">
                <a:solidFill>
                  <a:srgbClr val="FFFFFF"/>
                </a:solidFill>
                <a:latin typeface="Glacial Indifference Bold"/>
                <a:ea typeface="Glacial Indifference Bold"/>
                <a:cs typeface="Glacial Indifference Bold"/>
                <a:sym typeface="Glacial Indifference Bold"/>
              </a:rPr>
              <a:t>DAN DISKUSI</a:t>
            </a:r>
          </a:p>
        </p:txBody>
      </p:sp>
      <p:sp>
        <p:nvSpPr>
          <p:cNvPr name="Freeform 12" id="12"/>
          <p:cNvSpPr/>
          <p:nvPr/>
        </p:nvSpPr>
        <p:spPr>
          <a:xfrm flipH="false" flipV="false" rot="4120285">
            <a:off x="13699720" y="-902818"/>
            <a:ext cx="6713157" cy="5076825"/>
          </a:xfrm>
          <a:custGeom>
            <a:avLst/>
            <a:gdLst/>
            <a:ahLst/>
            <a:cxnLst/>
            <a:rect r="r" b="b" t="t" l="l"/>
            <a:pathLst>
              <a:path h="5076825" w="6713157">
                <a:moveTo>
                  <a:pt x="0" y="0"/>
                </a:moveTo>
                <a:lnTo>
                  <a:pt x="6713157" y="0"/>
                </a:lnTo>
                <a:lnTo>
                  <a:pt x="6713157" y="5076826"/>
                </a:lnTo>
                <a:lnTo>
                  <a:pt x="0" y="5076826"/>
                </a:lnTo>
                <a:lnTo>
                  <a:pt x="0" y="0"/>
                </a:lnTo>
                <a:close/>
              </a:path>
            </a:pathLst>
          </a:custGeom>
          <a:blipFill>
            <a:blip r:embed="rId2"/>
            <a:stretch>
              <a:fillRect l="0" t="0" r="0" b="0"/>
            </a:stretch>
          </a:blipFill>
        </p:spPr>
      </p:sp>
      <p:sp>
        <p:nvSpPr>
          <p:cNvPr name="Freeform 13" id="13"/>
          <p:cNvSpPr/>
          <p:nvPr/>
        </p:nvSpPr>
        <p:spPr>
          <a:xfrm flipH="false" flipV="false" rot="1635910">
            <a:off x="12806688" y="6598628"/>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9823432">
            <a:off x="11082210" y="8578950"/>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320501">
                <a:alpha val="100000"/>
              </a:srgbClr>
            </a:gs>
            <a:gs pos="100000">
              <a:srgbClr val="B64E4E">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274241" y="7263939"/>
            <a:ext cx="16319121" cy="3288974"/>
          </a:xfrm>
          <a:custGeom>
            <a:avLst/>
            <a:gdLst/>
            <a:ahLst/>
            <a:cxnLst/>
            <a:rect r="r" b="b" t="t" l="l"/>
            <a:pathLst>
              <a:path h="3288974" w="16319121">
                <a:moveTo>
                  <a:pt x="0" y="0"/>
                </a:moveTo>
                <a:lnTo>
                  <a:pt x="16319121" y="0"/>
                </a:lnTo>
                <a:lnTo>
                  <a:pt x="16319121" y="3288974"/>
                </a:lnTo>
                <a:lnTo>
                  <a:pt x="0" y="3288974"/>
                </a:lnTo>
                <a:lnTo>
                  <a:pt x="0" y="0"/>
                </a:lnTo>
                <a:close/>
              </a:path>
            </a:pathLst>
          </a:custGeom>
          <a:blipFill>
            <a:blip r:embed="rId2"/>
            <a:stretch>
              <a:fillRect l="0" t="-15123" r="0" b="-15123"/>
            </a:stretch>
          </a:blipFill>
        </p:spPr>
      </p:sp>
      <p:grpSp>
        <p:nvGrpSpPr>
          <p:cNvPr name="Group 3" id="3"/>
          <p:cNvGrpSpPr/>
          <p:nvPr/>
        </p:nvGrpSpPr>
        <p:grpSpPr>
          <a:xfrm rot="0">
            <a:off x="1299964" y="835079"/>
            <a:ext cx="15556310" cy="8540256"/>
            <a:chOff x="0" y="0"/>
            <a:chExt cx="4097135" cy="2249286"/>
          </a:xfrm>
        </p:grpSpPr>
        <p:sp>
          <p:nvSpPr>
            <p:cNvPr name="Freeform 4" id="4"/>
            <p:cNvSpPr/>
            <p:nvPr/>
          </p:nvSpPr>
          <p:spPr>
            <a:xfrm flipH="false" flipV="false" rot="0">
              <a:off x="0" y="0"/>
              <a:ext cx="4097135" cy="2249286"/>
            </a:xfrm>
            <a:custGeom>
              <a:avLst/>
              <a:gdLst/>
              <a:ahLst/>
              <a:cxnLst/>
              <a:rect r="r" b="b" t="t" l="l"/>
              <a:pathLst>
                <a:path h="2249286" w="4097135">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name="TextBox 5" id="5"/>
            <p:cNvSpPr txBox="true"/>
            <p:nvPr/>
          </p:nvSpPr>
          <p:spPr>
            <a:xfrm>
              <a:off x="0" y="-38100"/>
              <a:ext cx="4097135" cy="2287386"/>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true" flipV="false" rot="5764904">
            <a:off x="-2469317" y="-1544525"/>
            <a:ext cx="6293168" cy="4759208"/>
          </a:xfrm>
          <a:custGeom>
            <a:avLst/>
            <a:gdLst/>
            <a:ahLst/>
            <a:cxnLst/>
            <a:rect r="r" b="b" t="t" l="l"/>
            <a:pathLst>
              <a:path h="4759208" w="6293168">
                <a:moveTo>
                  <a:pt x="6293168" y="0"/>
                </a:moveTo>
                <a:lnTo>
                  <a:pt x="0" y="0"/>
                </a:lnTo>
                <a:lnTo>
                  <a:pt x="0" y="4759208"/>
                </a:lnTo>
                <a:lnTo>
                  <a:pt x="6293168" y="4759208"/>
                </a:lnTo>
                <a:lnTo>
                  <a:pt x="6293168" y="0"/>
                </a:lnTo>
                <a:close/>
              </a:path>
            </a:pathLst>
          </a:custGeom>
          <a:blipFill>
            <a:blip r:embed="rId3"/>
            <a:stretch>
              <a:fillRect l="0" t="0" r="0" b="0"/>
            </a:stretch>
          </a:blipFill>
        </p:spPr>
      </p:sp>
      <p:sp>
        <p:nvSpPr>
          <p:cNvPr name="TextBox 7" id="7"/>
          <p:cNvSpPr txBox="true"/>
          <p:nvPr/>
        </p:nvSpPr>
        <p:spPr>
          <a:xfrm rot="0">
            <a:off x="2095055" y="2415518"/>
            <a:ext cx="13056767" cy="5627415"/>
          </a:xfrm>
          <a:prstGeom prst="rect">
            <a:avLst/>
          </a:prstGeom>
        </p:spPr>
        <p:txBody>
          <a:bodyPr anchor="t" rtlCol="false" tIns="0" lIns="0" bIns="0" rIns="0">
            <a:spAutoFit/>
          </a:bodyPr>
          <a:lstStyle/>
          <a:p>
            <a:pPr algn="l">
              <a:lnSpc>
                <a:spcPts val="8855"/>
              </a:lnSpc>
            </a:pPr>
            <a:r>
              <a:rPr lang="en-US" sz="8855" b="true">
                <a:solidFill>
                  <a:srgbClr val="FFFFFF"/>
                </a:solidFill>
                <a:latin typeface="Glacial Indifference Bold"/>
                <a:ea typeface="Glacial Indifference Bold"/>
                <a:cs typeface="Glacial Indifference Bold"/>
                <a:sym typeface="Glacial Indifference Bold"/>
              </a:rPr>
              <a:t>Ada pertanyaan ?</a:t>
            </a:r>
          </a:p>
          <a:p>
            <a:pPr algn="l">
              <a:lnSpc>
                <a:spcPts val="8855"/>
              </a:lnSpc>
            </a:pPr>
          </a:p>
          <a:p>
            <a:pPr algn="l">
              <a:lnSpc>
                <a:spcPts val="8855"/>
              </a:lnSpc>
            </a:pPr>
            <a:r>
              <a:rPr lang="en-US" sz="8855" b="true">
                <a:solidFill>
                  <a:srgbClr val="FFFFFF"/>
                </a:solidFill>
                <a:latin typeface="Glacial Indifference Bold"/>
                <a:ea typeface="Glacial Indifference Bold"/>
                <a:cs typeface="Glacial Indifference Bold"/>
                <a:sym typeface="Glacial Indifference Bold"/>
              </a:rPr>
              <a:t>Maaf jika kami hanya bisa memberi jawaban bukan harapan :)</a:t>
            </a:r>
          </a:p>
        </p:txBody>
      </p:sp>
      <p:sp>
        <p:nvSpPr>
          <p:cNvPr name="Freeform 8" id="8"/>
          <p:cNvSpPr/>
          <p:nvPr/>
        </p:nvSpPr>
        <p:spPr>
          <a:xfrm flipH="false" flipV="false" rot="-6073382">
            <a:off x="12806688" y="-4057281"/>
            <a:ext cx="8099172" cy="7200900"/>
          </a:xfrm>
          <a:custGeom>
            <a:avLst/>
            <a:gdLst/>
            <a:ahLst/>
            <a:cxnLst/>
            <a:rect r="r" b="b" t="t" l="l"/>
            <a:pathLst>
              <a:path h="7200900" w="8099172">
                <a:moveTo>
                  <a:pt x="0" y="0"/>
                </a:moveTo>
                <a:lnTo>
                  <a:pt x="8099172" y="0"/>
                </a:lnTo>
                <a:lnTo>
                  <a:pt x="8099172"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640006">
            <a:off x="-3018209" y="6416550"/>
            <a:ext cx="7975596" cy="7091030"/>
          </a:xfrm>
          <a:custGeom>
            <a:avLst/>
            <a:gdLst/>
            <a:ahLst/>
            <a:cxnLst/>
            <a:rect r="r" b="b" t="t" l="l"/>
            <a:pathLst>
              <a:path h="7091030" w="7975596">
                <a:moveTo>
                  <a:pt x="0" y="0"/>
                </a:moveTo>
                <a:lnTo>
                  <a:pt x="7975596" y="0"/>
                </a:lnTo>
                <a:lnTo>
                  <a:pt x="7975596" y="7091030"/>
                </a:lnTo>
                <a:lnTo>
                  <a:pt x="0" y="7091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0416941">
            <a:off x="-1996345" y="8391391"/>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0555981">
            <a:off x="10643584" y="-4909584"/>
            <a:ext cx="8182799" cy="5906493"/>
          </a:xfrm>
          <a:custGeom>
            <a:avLst/>
            <a:gdLst/>
            <a:ahLst/>
            <a:cxnLst/>
            <a:rect r="r" b="b" t="t" l="l"/>
            <a:pathLst>
              <a:path h="5906493" w="8182799">
                <a:moveTo>
                  <a:pt x="0" y="0"/>
                </a:moveTo>
                <a:lnTo>
                  <a:pt x="8182799" y="0"/>
                </a:lnTo>
                <a:lnTo>
                  <a:pt x="8182799" y="5906493"/>
                </a:lnTo>
                <a:lnTo>
                  <a:pt x="0" y="59064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4387384" y="2910932"/>
            <a:ext cx="4411955" cy="6464403"/>
          </a:xfrm>
          <a:custGeom>
            <a:avLst/>
            <a:gdLst/>
            <a:ahLst/>
            <a:cxnLst/>
            <a:rect r="r" b="b" t="t" l="l"/>
            <a:pathLst>
              <a:path h="6464403" w="4411955">
                <a:moveTo>
                  <a:pt x="0" y="0"/>
                </a:moveTo>
                <a:lnTo>
                  <a:pt x="4411955" y="0"/>
                </a:lnTo>
                <a:lnTo>
                  <a:pt x="4411955" y="6464403"/>
                </a:lnTo>
                <a:lnTo>
                  <a:pt x="0" y="6464403"/>
                </a:lnTo>
                <a:lnTo>
                  <a:pt x="0" y="0"/>
                </a:lnTo>
                <a:close/>
              </a:path>
            </a:pathLst>
          </a:custGeom>
          <a:blipFill>
            <a:blip r:embed="rId10"/>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DAGSktMS6IA</dc:identifier>
  <dcterms:modified xsi:type="dcterms:W3CDTF">2011-08-01T06:04:30Z</dcterms:modified>
  <cp:revision>1</cp:revision>
  <dc:title>Ppt sejarah lokal Kel 4</dc:title>
</cp:coreProperties>
</file>