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Glacial Indifference Bold" charset="1" panose="00000800000000000000"/>
      <p:regular r:id="rId16"/>
    </p:embeddedFont>
    <p:embeddedFont>
      <p:font typeface="Glacial Indifference" charset="1" panose="00000000000000000000"/>
      <p:regular r:id="rId17"/>
    </p:embeddedFont>
    <p:embeddedFont>
      <p:font typeface="Anton" charset="1" panose="000005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5.svg" Type="http://schemas.openxmlformats.org/officeDocument/2006/relationships/image"/><Relationship Id="rId2" Target="../media/image2.png" Type="http://schemas.openxmlformats.org/officeDocument/2006/relationships/image"/><Relationship Id="rId3" Target="../media/image1.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png" Type="http://schemas.openxmlformats.org/officeDocument/2006/relationships/image"/><Relationship Id="rId11" Target="../media/image17.svg" Type="http://schemas.openxmlformats.org/officeDocument/2006/relationships/image"/><Relationship Id="rId2" Target="../media/image2.png" Type="http://schemas.openxmlformats.org/officeDocument/2006/relationships/image"/><Relationship Id="rId3" Target="../media/image1.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1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1.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png" Type="http://schemas.openxmlformats.org/officeDocument/2006/relationships/image"/><Relationship Id="rId11" Target="../media/image22.svg" Type="http://schemas.openxmlformats.org/officeDocument/2006/relationships/image"/><Relationship Id="rId2" Target="../media/image2.png" Type="http://schemas.openxmlformats.org/officeDocument/2006/relationships/image"/><Relationship Id="rId3" Target="../media/image1.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4.svg" Type="http://schemas.openxmlformats.org/officeDocument/2006/relationships/image"/><Relationship Id="rId11" Target="../media/image8.png" Type="http://schemas.openxmlformats.org/officeDocument/2006/relationships/image"/><Relationship Id="rId12" Target="../media/image9.sv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2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png" Type="http://schemas.openxmlformats.org/officeDocument/2006/relationships/image"/><Relationship Id="rId2" Target="../media/image2.png" Type="http://schemas.openxmlformats.org/officeDocument/2006/relationships/image"/><Relationship Id="rId3" Target="../media/image1.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967055">
            <a:off x="-2133261" y="7541937"/>
            <a:ext cx="7259671" cy="5490126"/>
          </a:xfrm>
          <a:custGeom>
            <a:avLst/>
            <a:gdLst/>
            <a:ahLst/>
            <a:cxnLst/>
            <a:rect r="r" b="b" t="t" l="l"/>
            <a:pathLst>
              <a:path h="5490126" w="7259671">
                <a:moveTo>
                  <a:pt x="0" y="0"/>
                </a:moveTo>
                <a:lnTo>
                  <a:pt x="7259672" y="0"/>
                </a:lnTo>
                <a:lnTo>
                  <a:pt x="7259672" y="5490126"/>
                </a:lnTo>
                <a:lnTo>
                  <a:pt x="0" y="5490126"/>
                </a:lnTo>
                <a:lnTo>
                  <a:pt x="0" y="0"/>
                </a:lnTo>
                <a:close/>
              </a:path>
            </a:pathLst>
          </a:custGeom>
          <a:blipFill>
            <a:blip r:embed="rId2"/>
            <a:stretch>
              <a:fillRect l="0" t="0" r="0" b="0"/>
            </a:stretch>
          </a:blipFill>
        </p:spPr>
      </p:sp>
      <p:sp>
        <p:nvSpPr>
          <p:cNvPr name="Freeform 3" id="3"/>
          <p:cNvSpPr/>
          <p:nvPr/>
        </p:nvSpPr>
        <p:spPr>
          <a:xfrm flipH="false" flipV="false" rot="0">
            <a:off x="8247031" y="6819389"/>
            <a:ext cx="10792534" cy="2833040"/>
          </a:xfrm>
          <a:custGeom>
            <a:avLst/>
            <a:gdLst/>
            <a:ahLst/>
            <a:cxnLst/>
            <a:rect r="r" b="b" t="t" l="l"/>
            <a:pathLst>
              <a:path h="2833040" w="10792534">
                <a:moveTo>
                  <a:pt x="0" y="0"/>
                </a:moveTo>
                <a:lnTo>
                  <a:pt x="10792534" y="0"/>
                </a:lnTo>
                <a:lnTo>
                  <a:pt x="10792534" y="2833040"/>
                </a:lnTo>
                <a:lnTo>
                  <a:pt x="0" y="2833040"/>
                </a:lnTo>
                <a:lnTo>
                  <a:pt x="0" y="0"/>
                </a:lnTo>
                <a:close/>
              </a:path>
            </a:pathLst>
          </a:custGeom>
          <a:blipFill>
            <a:blip r:embed="rId3"/>
            <a:stretch>
              <a:fillRect l="0" t="0" r="0" b="0"/>
            </a:stretch>
          </a:blipFill>
        </p:spPr>
      </p:sp>
      <p:grpSp>
        <p:nvGrpSpPr>
          <p:cNvPr name="Group 4" id="4"/>
          <p:cNvGrpSpPr/>
          <p:nvPr/>
        </p:nvGrpSpPr>
        <p:grpSpPr>
          <a:xfrm rot="0">
            <a:off x="130434" y="1854655"/>
            <a:ext cx="10288054" cy="6989185"/>
            <a:chOff x="0" y="0"/>
            <a:chExt cx="2709611" cy="1840773"/>
          </a:xfrm>
        </p:grpSpPr>
        <p:sp>
          <p:nvSpPr>
            <p:cNvPr name="Freeform 5" id="5"/>
            <p:cNvSpPr/>
            <p:nvPr/>
          </p:nvSpPr>
          <p:spPr>
            <a:xfrm flipH="false" flipV="false" rot="0">
              <a:off x="0" y="0"/>
              <a:ext cx="2709611" cy="1840773"/>
            </a:xfrm>
            <a:custGeom>
              <a:avLst/>
              <a:gdLst/>
              <a:ahLst/>
              <a:cxnLst/>
              <a:rect r="r" b="b" t="t" l="l"/>
              <a:pathLst>
                <a:path h="1840773" w="2709611">
                  <a:moveTo>
                    <a:pt x="38378" y="0"/>
                  </a:moveTo>
                  <a:lnTo>
                    <a:pt x="2671233" y="0"/>
                  </a:lnTo>
                  <a:cubicBezTo>
                    <a:pt x="2681411" y="0"/>
                    <a:pt x="2691173" y="4043"/>
                    <a:pt x="2698370" y="11241"/>
                  </a:cubicBezTo>
                  <a:cubicBezTo>
                    <a:pt x="2705568" y="18438"/>
                    <a:pt x="2709611" y="28200"/>
                    <a:pt x="2709611" y="38378"/>
                  </a:cubicBezTo>
                  <a:lnTo>
                    <a:pt x="2709611" y="1802395"/>
                  </a:lnTo>
                  <a:cubicBezTo>
                    <a:pt x="2709611" y="1812573"/>
                    <a:pt x="2705568" y="1822335"/>
                    <a:pt x="2698370" y="1829532"/>
                  </a:cubicBezTo>
                  <a:cubicBezTo>
                    <a:pt x="2691173" y="1836730"/>
                    <a:pt x="2681411" y="1840773"/>
                    <a:pt x="2671233" y="1840773"/>
                  </a:cubicBezTo>
                  <a:lnTo>
                    <a:pt x="38378" y="1840773"/>
                  </a:lnTo>
                  <a:cubicBezTo>
                    <a:pt x="28200" y="1840773"/>
                    <a:pt x="18438" y="1836730"/>
                    <a:pt x="11241" y="1829532"/>
                  </a:cubicBezTo>
                  <a:cubicBezTo>
                    <a:pt x="4043" y="1822335"/>
                    <a:pt x="0" y="1812573"/>
                    <a:pt x="0" y="1802395"/>
                  </a:cubicBezTo>
                  <a:lnTo>
                    <a:pt x="0" y="38378"/>
                  </a:lnTo>
                  <a:cubicBezTo>
                    <a:pt x="0" y="28200"/>
                    <a:pt x="4043" y="18438"/>
                    <a:pt x="11241" y="11241"/>
                  </a:cubicBezTo>
                  <a:cubicBezTo>
                    <a:pt x="18438" y="4043"/>
                    <a:pt x="28200" y="0"/>
                    <a:pt x="38378" y="0"/>
                  </a:cubicBezTo>
                  <a:close/>
                </a:path>
              </a:pathLst>
            </a:custGeom>
            <a:solidFill>
              <a:srgbClr val="932D25"/>
            </a:solidFill>
          </p:spPr>
        </p:sp>
        <p:sp>
          <p:nvSpPr>
            <p:cNvPr name="TextBox 6" id="6"/>
            <p:cNvSpPr txBox="true"/>
            <p:nvPr/>
          </p:nvSpPr>
          <p:spPr>
            <a:xfrm>
              <a:off x="0" y="-38100"/>
              <a:ext cx="2709611" cy="1878873"/>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0">
            <a:off x="2721721" y="9258300"/>
            <a:ext cx="6083641" cy="1201519"/>
          </a:xfrm>
          <a:custGeom>
            <a:avLst/>
            <a:gdLst/>
            <a:ahLst/>
            <a:cxnLst/>
            <a:rect r="r" b="b" t="t" l="l"/>
            <a:pathLst>
              <a:path h="1201519" w="6083641">
                <a:moveTo>
                  <a:pt x="0" y="0"/>
                </a:moveTo>
                <a:lnTo>
                  <a:pt x="6083641" y="0"/>
                </a:lnTo>
                <a:lnTo>
                  <a:pt x="6083641" y="1201519"/>
                </a:lnTo>
                <a:lnTo>
                  <a:pt x="0" y="1201519"/>
                </a:lnTo>
                <a:lnTo>
                  <a:pt x="0" y="0"/>
                </a:lnTo>
                <a:close/>
              </a:path>
            </a:pathLst>
          </a:custGeom>
          <a:blipFill>
            <a:blip r:embed="rId4">
              <a:alphaModFix amt="76000"/>
            </a:blip>
            <a:stretch>
              <a:fillRect l="0" t="0" r="0" b="0"/>
            </a:stretch>
          </a:blipFill>
        </p:spPr>
      </p:sp>
      <p:sp>
        <p:nvSpPr>
          <p:cNvPr name="Freeform 8" id="8"/>
          <p:cNvSpPr/>
          <p:nvPr/>
        </p:nvSpPr>
        <p:spPr>
          <a:xfrm flipH="false" flipV="false" rot="-10233416">
            <a:off x="-4049586" y="-3311439"/>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1170103">
            <a:off x="-2359310" y="-3702587"/>
            <a:ext cx="7434452" cy="5366323"/>
          </a:xfrm>
          <a:custGeom>
            <a:avLst/>
            <a:gdLst/>
            <a:ahLst/>
            <a:cxnLst/>
            <a:rect r="r" b="b" t="t" l="l"/>
            <a:pathLst>
              <a:path h="5366323" w="7434452">
                <a:moveTo>
                  <a:pt x="0" y="0"/>
                </a:moveTo>
                <a:lnTo>
                  <a:pt x="7434453" y="0"/>
                </a:lnTo>
                <a:lnTo>
                  <a:pt x="7434453" y="5366323"/>
                </a:lnTo>
                <a:lnTo>
                  <a:pt x="0" y="536632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4120285">
            <a:off x="13872117" y="-683757"/>
            <a:ext cx="6713157" cy="5076825"/>
          </a:xfrm>
          <a:custGeom>
            <a:avLst/>
            <a:gdLst/>
            <a:ahLst/>
            <a:cxnLst/>
            <a:rect r="r" b="b" t="t" l="l"/>
            <a:pathLst>
              <a:path h="5076825" w="6713157">
                <a:moveTo>
                  <a:pt x="0" y="0"/>
                </a:moveTo>
                <a:lnTo>
                  <a:pt x="6713157" y="0"/>
                </a:lnTo>
                <a:lnTo>
                  <a:pt x="6713157" y="5076825"/>
                </a:lnTo>
                <a:lnTo>
                  <a:pt x="0" y="5076825"/>
                </a:lnTo>
                <a:lnTo>
                  <a:pt x="0" y="0"/>
                </a:lnTo>
                <a:close/>
              </a:path>
            </a:pathLst>
          </a:custGeom>
          <a:blipFill>
            <a:blip r:embed="rId2"/>
            <a:stretch>
              <a:fillRect l="0" t="0" r="0" b="0"/>
            </a:stretch>
          </a:blipFill>
        </p:spPr>
      </p:sp>
      <p:sp>
        <p:nvSpPr>
          <p:cNvPr name="Freeform 11" id="11"/>
          <p:cNvSpPr/>
          <p:nvPr/>
        </p:nvSpPr>
        <p:spPr>
          <a:xfrm flipH="false" flipV="false" rot="1635910">
            <a:off x="12806688" y="6598628"/>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9823432">
            <a:off x="12270936" y="8757278"/>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13137010" y="791684"/>
            <a:ext cx="2489407" cy="9067376"/>
          </a:xfrm>
          <a:custGeom>
            <a:avLst/>
            <a:gdLst/>
            <a:ahLst/>
            <a:cxnLst/>
            <a:rect r="r" b="b" t="t" l="l"/>
            <a:pathLst>
              <a:path h="9067376" w="2489407">
                <a:moveTo>
                  <a:pt x="0" y="0"/>
                </a:moveTo>
                <a:lnTo>
                  <a:pt x="2489407" y="0"/>
                </a:lnTo>
                <a:lnTo>
                  <a:pt x="2489407" y="9067376"/>
                </a:lnTo>
                <a:lnTo>
                  <a:pt x="0" y="906737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0">
            <a:off x="6760888" y="-299768"/>
            <a:ext cx="7315200" cy="3297031"/>
          </a:xfrm>
          <a:custGeom>
            <a:avLst/>
            <a:gdLst/>
            <a:ahLst/>
            <a:cxnLst/>
            <a:rect r="r" b="b" t="t" l="l"/>
            <a:pathLst>
              <a:path h="3297031" w="7315200">
                <a:moveTo>
                  <a:pt x="0" y="0"/>
                </a:moveTo>
                <a:lnTo>
                  <a:pt x="7315200" y="0"/>
                </a:lnTo>
                <a:lnTo>
                  <a:pt x="7315200" y="3297031"/>
                </a:lnTo>
                <a:lnTo>
                  <a:pt x="0" y="329703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5" id="15"/>
          <p:cNvSpPr txBox="true"/>
          <p:nvPr/>
        </p:nvSpPr>
        <p:spPr>
          <a:xfrm rot="0">
            <a:off x="1028700" y="4909617"/>
            <a:ext cx="8361088" cy="1838374"/>
          </a:xfrm>
          <a:prstGeom prst="rect">
            <a:avLst/>
          </a:prstGeom>
        </p:spPr>
        <p:txBody>
          <a:bodyPr anchor="t" rtlCol="false" tIns="0" lIns="0" bIns="0" rIns="0">
            <a:spAutoFit/>
          </a:bodyPr>
          <a:lstStyle/>
          <a:p>
            <a:pPr algn="r">
              <a:lnSpc>
                <a:spcPts val="7092"/>
              </a:lnSpc>
            </a:pPr>
            <a:r>
              <a:rPr lang="en-US" b="true" sz="7092">
                <a:solidFill>
                  <a:srgbClr val="FFFFFF"/>
                </a:solidFill>
                <a:latin typeface="Glacial Indifference Bold"/>
                <a:ea typeface="Glacial Indifference Bold"/>
                <a:cs typeface="Glacial Indifference Bold"/>
                <a:sym typeface="Glacial Indifference Bold"/>
              </a:rPr>
              <a:t>WARISAN BUDAYA  </a:t>
            </a:r>
          </a:p>
          <a:p>
            <a:pPr algn="r">
              <a:lnSpc>
                <a:spcPts val="7092"/>
              </a:lnSpc>
            </a:pPr>
            <a:r>
              <a:rPr lang="en-US" b="true" sz="7092">
                <a:solidFill>
                  <a:srgbClr val="FFFFFF"/>
                </a:solidFill>
                <a:latin typeface="Glacial Indifference Bold"/>
                <a:ea typeface="Glacial Indifference Bold"/>
                <a:cs typeface="Glacial Indifference Bold"/>
                <a:sym typeface="Glacial Indifference Bold"/>
              </a:rPr>
              <a:t>&amp; PELESTARIAN NYA</a:t>
            </a:r>
          </a:p>
        </p:txBody>
      </p:sp>
      <p:sp>
        <p:nvSpPr>
          <p:cNvPr name="TextBox 16" id="16"/>
          <p:cNvSpPr txBox="true"/>
          <p:nvPr/>
        </p:nvSpPr>
        <p:spPr>
          <a:xfrm rot="0">
            <a:off x="-61077" y="2705100"/>
            <a:ext cx="5936140" cy="670051"/>
          </a:xfrm>
          <a:prstGeom prst="rect">
            <a:avLst/>
          </a:prstGeom>
        </p:spPr>
        <p:txBody>
          <a:bodyPr anchor="t" rtlCol="false" tIns="0" lIns="0" bIns="0" rIns="0">
            <a:spAutoFit/>
          </a:bodyPr>
          <a:lstStyle/>
          <a:p>
            <a:pPr algn="r">
              <a:lnSpc>
                <a:spcPts val="5007"/>
              </a:lnSpc>
            </a:pPr>
            <a:r>
              <a:rPr lang="en-US" sz="5007">
                <a:solidFill>
                  <a:srgbClr val="FFFFFF"/>
                </a:solidFill>
                <a:latin typeface="Glacial Indifference"/>
                <a:ea typeface="Glacial Indifference"/>
                <a:cs typeface="Glacial Indifference"/>
                <a:sym typeface="Glacial Indifference"/>
              </a:rPr>
              <a:t>Kelompok 4</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0">
            <a:off x="274241" y="7263939"/>
            <a:ext cx="16319121" cy="3288974"/>
          </a:xfrm>
          <a:custGeom>
            <a:avLst/>
            <a:gdLst/>
            <a:ahLst/>
            <a:cxnLst/>
            <a:rect r="r" b="b" t="t" l="l"/>
            <a:pathLst>
              <a:path h="3288974" w="16319121">
                <a:moveTo>
                  <a:pt x="0" y="0"/>
                </a:moveTo>
                <a:lnTo>
                  <a:pt x="16319121" y="0"/>
                </a:lnTo>
                <a:lnTo>
                  <a:pt x="16319121" y="3288974"/>
                </a:lnTo>
                <a:lnTo>
                  <a:pt x="0" y="3288974"/>
                </a:lnTo>
                <a:lnTo>
                  <a:pt x="0" y="0"/>
                </a:lnTo>
                <a:close/>
              </a:path>
            </a:pathLst>
          </a:custGeom>
          <a:blipFill>
            <a:blip r:embed="rId2"/>
            <a:stretch>
              <a:fillRect l="0" t="-15123" r="0" b="-15123"/>
            </a:stretch>
          </a:blipFill>
        </p:spPr>
      </p:sp>
      <p:grpSp>
        <p:nvGrpSpPr>
          <p:cNvPr name="Group 3" id="3"/>
          <p:cNvGrpSpPr/>
          <p:nvPr/>
        </p:nvGrpSpPr>
        <p:grpSpPr>
          <a:xfrm rot="0">
            <a:off x="1299964" y="835079"/>
            <a:ext cx="15556310" cy="8540256"/>
            <a:chOff x="0" y="0"/>
            <a:chExt cx="4097135" cy="2249286"/>
          </a:xfrm>
        </p:grpSpPr>
        <p:sp>
          <p:nvSpPr>
            <p:cNvPr name="Freeform 4" id="4"/>
            <p:cNvSpPr/>
            <p:nvPr/>
          </p:nvSpPr>
          <p:spPr>
            <a:xfrm flipH="false" flipV="false" rot="0">
              <a:off x="0" y="0"/>
              <a:ext cx="4097135" cy="2249286"/>
            </a:xfrm>
            <a:custGeom>
              <a:avLst/>
              <a:gdLst/>
              <a:ahLst/>
              <a:cxnLst/>
              <a:rect r="r" b="b" t="t" l="l"/>
              <a:pathLst>
                <a:path h="2249286" w="4097135">
                  <a:moveTo>
                    <a:pt x="25381" y="0"/>
                  </a:moveTo>
                  <a:lnTo>
                    <a:pt x="4071754" y="0"/>
                  </a:lnTo>
                  <a:cubicBezTo>
                    <a:pt x="4085772" y="0"/>
                    <a:pt x="4097135" y="11364"/>
                    <a:pt x="4097135" y="25381"/>
                  </a:cubicBezTo>
                  <a:lnTo>
                    <a:pt x="4097135" y="2223904"/>
                  </a:lnTo>
                  <a:cubicBezTo>
                    <a:pt x="4097135" y="2230636"/>
                    <a:pt x="4094461" y="2237092"/>
                    <a:pt x="4089701" y="2241852"/>
                  </a:cubicBezTo>
                  <a:cubicBezTo>
                    <a:pt x="4084941" y="2246612"/>
                    <a:pt x="4078486" y="2249286"/>
                    <a:pt x="4071754" y="2249286"/>
                  </a:cubicBezTo>
                  <a:lnTo>
                    <a:pt x="25381" y="2249286"/>
                  </a:lnTo>
                  <a:cubicBezTo>
                    <a:pt x="18650" y="2249286"/>
                    <a:pt x="12194" y="2246612"/>
                    <a:pt x="7434" y="2241852"/>
                  </a:cubicBezTo>
                  <a:cubicBezTo>
                    <a:pt x="2674" y="2237092"/>
                    <a:pt x="0" y="2230636"/>
                    <a:pt x="0" y="2223904"/>
                  </a:cubicBezTo>
                  <a:lnTo>
                    <a:pt x="0" y="25381"/>
                  </a:lnTo>
                  <a:cubicBezTo>
                    <a:pt x="0" y="18650"/>
                    <a:pt x="2674" y="12194"/>
                    <a:pt x="7434" y="7434"/>
                  </a:cubicBezTo>
                  <a:cubicBezTo>
                    <a:pt x="12194" y="2674"/>
                    <a:pt x="18650" y="0"/>
                    <a:pt x="25381" y="0"/>
                  </a:cubicBezTo>
                  <a:close/>
                </a:path>
              </a:pathLst>
            </a:custGeom>
            <a:solidFill>
              <a:srgbClr val="932D25"/>
            </a:solidFill>
          </p:spPr>
        </p:sp>
        <p:sp>
          <p:nvSpPr>
            <p:cNvPr name="TextBox 5" id="5"/>
            <p:cNvSpPr txBox="true"/>
            <p:nvPr/>
          </p:nvSpPr>
          <p:spPr>
            <a:xfrm>
              <a:off x="0" y="-38100"/>
              <a:ext cx="4097135" cy="2287386"/>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5400000">
            <a:off x="-2601136" y="4672579"/>
            <a:ext cx="7259671" cy="5490126"/>
          </a:xfrm>
          <a:custGeom>
            <a:avLst/>
            <a:gdLst/>
            <a:ahLst/>
            <a:cxnLst/>
            <a:rect r="r" b="b" t="t" l="l"/>
            <a:pathLst>
              <a:path h="5490126" w="7259671">
                <a:moveTo>
                  <a:pt x="0" y="0"/>
                </a:moveTo>
                <a:lnTo>
                  <a:pt x="7259672" y="0"/>
                </a:lnTo>
                <a:lnTo>
                  <a:pt x="7259672" y="5490126"/>
                </a:lnTo>
                <a:lnTo>
                  <a:pt x="0" y="5490126"/>
                </a:lnTo>
                <a:lnTo>
                  <a:pt x="0" y="0"/>
                </a:lnTo>
                <a:close/>
              </a:path>
            </a:pathLst>
          </a:custGeom>
          <a:blipFill>
            <a:blip r:embed="rId3"/>
            <a:stretch>
              <a:fillRect l="0" t="0" r="0" b="0"/>
            </a:stretch>
          </a:blipFill>
        </p:spPr>
      </p:sp>
      <p:sp>
        <p:nvSpPr>
          <p:cNvPr name="TextBox 7" id="7"/>
          <p:cNvSpPr txBox="true"/>
          <p:nvPr/>
        </p:nvSpPr>
        <p:spPr>
          <a:xfrm rot="0">
            <a:off x="2880035" y="2443472"/>
            <a:ext cx="13416672" cy="4821332"/>
          </a:xfrm>
          <a:prstGeom prst="rect">
            <a:avLst/>
          </a:prstGeom>
        </p:spPr>
        <p:txBody>
          <a:bodyPr anchor="t" rtlCol="false" tIns="0" lIns="0" bIns="0" rIns="0">
            <a:spAutoFit/>
          </a:bodyPr>
          <a:lstStyle/>
          <a:p>
            <a:pPr algn="l">
              <a:lnSpc>
                <a:spcPts val="7566"/>
              </a:lnSpc>
            </a:pPr>
            <a:r>
              <a:rPr lang="en-US" sz="7566" b="true">
                <a:solidFill>
                  <a:srgbClr val="FFFFFF"/>
                </a:solidFill>
                <a:latin typeface="Glacial Indifference Bold"/>
                <a:ea typeface="Glacial Indifference Bold"/>
                <a:cs typeface="Glacial Indifference Bold"/>
                <a:sym typeface="Glacial Indifference Bold"/>
              </a:rPr>
              <a:t> Terimakasi Telah memperhatikan presentasi kelompok kami ,maaf jika ada salah kata maupun ucapan yg melukai;)</a:t>
            </a:r>
          </a:p>
        </p:txBody>
      </p:sp>
      <p:sp>
        <p:nvSpPr>
          <p:cNvPr name="Freeform 8" id="8"/>
          <p:cNvSpPr/>
          <p:nvPr/>
        </p:nvSpPr>
        <p:spPr>
          <a:xfrm flipH="false" flipV="false" rot="-10233416">
            <a:off x="-3832539" y="-3600450"/>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4120285">
            <a:off x="13699720" y="-902818"/>
            <a:ext cx="6713157" cy="5076825"/>
          </a:xfrm>
          <a:custGeom>
            <a:avLst/>
            <a:gdLst/>
            <a:ahLst/>
            <a:cxnLst/>
            <a:rect r="r" b="b" t="t" l="l"/>
            <a:pathLst>
              <a:path h="5076825" w="6713157">
                <a:moveTo>
                  <a:pt x="0" y="0"/>
                </a:moveTo>
                <a:lnTo>
                  <a:pt x="6713157" y="0"/>
                </a:lnTo>
                <a:lnTo>
                  <a:pt x="6713157" y="5076826"/>
                </a:lnTo>
                <a:lnTo>
                  <a:pt x="0" y="5076826"/>
                </a:lnTo>
                <a:lnTo>
                  <a:pt x="0" y="0"/>
                </a:lnTo>
                <a:close/>
              </a:path>
            </a:pathLst>
          </a:custGeom>
          <a:blipFill>
            <a:blip r:embed="rId3"/>
            <a:stretch>
              <a:fillRect l="0" t="0" r="0" b="0"/>
            </a:stretch>
          </a:blipFill>
        </p:spPr>
      </p:sp>
      <p:sp>
        <p:nvSpPr>
          <p:cNvPr name="Freeform 10" id="10"/>
          <p:cNvSpPr/>
          <p:nvPr/>
        </p:nvSpPr>
        <p:spPr>
          <a:xfrm flipH="false" flipV="false" rot="1635910">
            <a:off x="12806688" y="6598628"/>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1170103">
            <a:off x="-2359310" y="-3702587"/>
            <a:ext cx="7434452" cy="5366323"/>
          </a:xfrm>
          <a:custGeom>
            <a:avLst/>
            <a:gdLst/>
            <a:ahLst/>
            <a:cxnLst/>
            <a:rect r="r" b="b" t="t" l="l"/>
            <a:pathLst>
              <a:path h="5366323" w="7434452">
                <a:moveTo>
                  <a:pt x="0" y="0"/>
                </a:moveTo>
                <a:lnTo>
                  <a:pt x="7434453" y="0"/>
                </a:lnTo>
                <a:lnTo>
                  <a:pt x="7434453" y="5366323"/>
                </a:lnTo>
                <a:lnTo>
                  <a:pt x="0" y="53663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9823432">
            <a:off x="11082210" y="8578950"/>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0">
            <a:off x="274241" y="7263939"/>
            <a:ext cx="16319121" cy="3288974"/>
          </a:xfrm>
          <a:custGeom>
            <a:avLst/>
            <a:gdLst/>
            <a:ahLst/>
            <a:cxnLst/>
            <a:rect r="r" b="b" t="t" l="l"/>
            <a:pathLst>
              <a:path h="3288974" w="16319121">
                <a:moveTo>
                  <a:pt x="0" y="0"/>
                </a:moveTo>
                <a:lnTo>
                  <a:pt x="16319121" y="0"/>
                </a:lnTo>
                <a:lnTo>
                  <a:pt x="16319121" y="3288974"/>
                </a:lnTo>
                <a:lnTo>
                  <a:pt x="0" y="3288974"/>
                </a:lnTo>
                <a:lnTo>
                  <a:pt x="0" y="0"/>
                </a:lnTo>
                <a:close/>
              </a:path>
            </a:pathLst>
          </a:custGeom>
          <a:blipFill>
            <a:blip r:embed="rId2"/>
            <a:stretch>
              <a:fillRect l="0" t="-15123" r="0" b="-15123"/>
            </a:stretch>
          </a:blipFill>
        </p:spPr>
      </p:sp>
      <p:grpSp>
        <p:nvGrpSpPr>
          <p:cNvPr name="Group 3" id="3"/>
          <p:cNvGrpSpPr/>
          <p:nvPr/>
        </p:nvGrpSpPr>
        <p:grpSpPr>
          <a:xfrm rot="0">
            <a:off x="1299964" y="835079"/>
            <a:ext cx="15556310" cy="8540256"/>
            <a:chOff x="0" y="0"/>
            <a:chExt cx="4097135" cy="2249286"/>
          </a:xfrm>
        </p:grpSpPr>
        <p:sp>
          <p:nvSpPr>
            <p:cNvPr name="Freeform 4" id="4"/>
            <p:cNvSpPr/>
            <p:nvPr/>
          </p:nvSpPr>
          <p:spPr>
            <a:xfrm flipH="false" flipV="false" rot="0">
              <a:off x="0" y="0"/>
              <a:ext cx="4097135" cy="2249286"/>
            </a:xfrm>
            <a:custGeom>
              <a:avLst/>
              <a:gdLst/>
              <a:ahLst/>
              <a:cxnLst/>
              <a:rect r="r" b="b" t="t" l="l"/>
              <a:pathLst>
                <a:path h="2249286" w="4097135">
                  <a:moveTo>
                    <a:pt x="25381" y="0"/>
                  </a:moveTo>
                  <a:lnTo>
                    <a:pt x="4071754" y="0"/>
                  </a:lnTo>
                  <a:cubicBezTo>
                    <a:pt x="4085772" y="0"/>
                    <a:pt x="4097135" y="11364"/>
                    <a:pt x="4097135" y="25381"/>
                  </a:cubicBezTo>
                  <a:lnTo>
                    <a:pt x="4097135" y="2223904"/>
                  </a:lnTo>
                  <a:cubicBezTo>
                    <a:pt x="4097135" y="2230636"/>
                    <a:pt x="4094461" y="2237092"/>
                    <a:pt x="4089701" y="2241852"/>
                  </a:cubicBezTo>
                  <a:cubicBezTo>
                    <a:pt x="4084941" y="2246612"/>
                    <a:pt x="4078486" y="2249286"/>
                    <a:pt x="4071754" y="2249286"/>
                  </a:cubicBezTo>
                  <a:lnTo>
                    <a:pt x="25381" y="2249286"/>
                  </a:lnTo>
                  <a:cubicBezTo>
                    <a:pt x="18650" y="2249286"/>
                    <a:pt x="12194" y="2246612"/>
                    <a:pt x="7434" y="2241852"/>
                  </a:cubicBezTo>
                  <a:cubicBezTo>
                    <a:pt x="2674" y="2237092"/>
                    <a:pt x="0" y="2230636"/>
                    <a:pt x="0" y="2223904"/>
                  </a:cubicBezTo>
                  <a:lnTo>
                    <a:pt x="0" y="25381"/>
                  </a:lnTo>
                  <a:cubicBezTo>
                    <a:pt x="0" y="18650"/>
                    <a:pt x="2674" y="12194"/>
                    <a:pt x="7434" y="7434"/>
                  </a:cubicBezTo>
                  <a:cubicBezTo>
                    <a:pt x="12194" y="2674"/>
                    <a:pt x="18650" y="0"/>
                    <a:pt x="25381" y="0"/>
                  </a:cubicBezTo>
                  <a:close/>
                </a:path>
              </a:pathLst>
            </a:custGeom>
            <a:solidFill>
              <a:srgbClr val="932D25"/>
            </a:solidFill>
          </p:spPr>
        </p:sp>
        <p:sp>
          <p:nvSpPr>
            <p:cNvPr name="TextBox 5" id="5"/>
            <p:cNvSpPr txBox="true"/>
            <p:nvPr/>
          </p:nvSpPr>
          <p:spPr>
            <a:xfrm>
              <a:off x="0" y="-38100"/>
              <a:ext cx="4097135" cy="2287386"/>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5400000">
            <a:off x="-2601136" y="4672579"/>
            <a:ext cx="7259671" cy="5490126"/>
          </a:xfrm>
          <a:custGeom>
            <a:avLst/>
            <a:gdLst/>
            <a:ahLst/>
            <a:cxnLst/>
            <a:rect r="r" b="b" t="t" l="l"/>
            <a:pathLst>
              <a:path h="5490126" w="7259671">
                <a:moveTo>
                  <a:pt x="0" y="0"/>
                </a:moveTo>
                <a:lnTo>
                  <a:pt x="7259672" y="0"/>
                </a:lnTo>
                <a:lnTo>
                  <a:pt x="7259672" y="5490126"/>
                </a:lnTo>
                <a:lnTo>
                  <a:pt x="0" y="5490126"/>
                </a:lnTo>
                <a:lnTo>
                  <a:pt x="0" y="0"/>
                </a:lnTo>
                <a:close/>
              </a:path>
            </a:pathLst>
          </a:custGeom>
          <a:blipFill>
            <a:blip r:embed="rId3"/>
            <a:stretch>
              <a:fillRect l="0" t="0" r="0" b="0"/>
            </a:stretch>
          </a:blipFill>
        </p:spPr>
      </p:sp>
      <p:sp>
        <p:nvSpPr>
          <p:cNvPr name="TextBox 7" id="7"/>
          <p:cNvSpPr txBox="true"/>
          <p:nvPr/>
        </p:nvSpPr>
        <p:spPr>
          <a:xfrm rot="0">
            <a:off x="2880035" y="3801191"/>
            <a:ext cx="14379265" cy="4289438"/>
          </a:xfrm>
          <a:prstGeom prst="rect">
            <a:avLst/>
          </a:prstGeom>
        </p:spPr>
        <p:txBody>
          <a:bodyPr anchor="t" rtlCol="false" tIns="0" lIns="0" bIns="0" rIns="0">
            <a:spAutoFit/>
          </a:bodyPr>
          <a:lstStyle/>
          <a:p>
            <a:pPr algn="just" marL="1054659" indent="-527329" lvl="1">
              <a:lnSpc>
                <a:spcPts val="6838"/>
              </a:lnSpc>
              <a:buFont typeface="Arial"/>
              <a:buChar char="•"/>
            </a:pPr>
            <a:r>
              <a:rPr lang="en-US" sz="4884">
                <a:solidFill>
                  <a:srgbClr val="FFFFFF"/>
                </a:solidFill>
                <a:latin typeface="Glacial Indifference"/>
                <a:ea typeface="Glacial Indifference"/>
                <a:cs typeface="Glacial Indifference"/>
                <a:sym typeface="Glacial Indifference"/>
              </a:rPr>
              <a:t>Anisa Rahmawati             2313033009</a:t>
            </a:r>
          </a:p>
          <a:p>
            <a:pPr algn="just" marL="1054659" indent="-527329" lvl="1">
              <a:lnSpc>
                <a:spcPts val="6838"/>
              </a:lnSpc>
              <a:buFont typeface="Arial"/>
              <a:buChar char="•"/>
            </a:pPr>
            <a:r>
              <a:rPr lang="en-US" sz="4884">
                <a:solidFill>
                  <a:srgbClr val="FFFFFF"/>
                </a:solidFill>
                <a:latin typeface="Glacial Indifference"/>
                <a:ea typeface="Glacial Indifference"/>
                <a:cs typeface="Glacial Indifference"/>
                <a:sym typeface="Glacial Indifference"/>
              </a:rPr>
              <a:t>Ikhda Wahyu                    2313033026</a:t>
            </a:r>
          </a:p>
          <a:p>
            <a:pPr algn="just" marL="1054659" indent="-527329" lvl="1">
              <a:lnSpc>
                <a:spcPts val="6838"/>
              </a:lnSpc>
              <a:buFont typeface="Arial"/>
              <a:buChar char="•"/>
            </a:pPr>
            <a:r>
              <a:rPr lang="en-US" sz="4884">
                <a:solidFill>
                  <a:srgbClr val="FFFFFF"/>
                </a:solidFill>
                <a:latin typeface="Glacial Indifference"/>
                <a:ea typeface="Glacial Indifference"/>
                <a:cs typeface="Glacial Indifference"/>
                <a:sym typeface="Glacial Indifference"/>
              </a:rPr>
              <a:t>Gita Chintia Rahmayani 2313033031 </a:t>
            </a:r>
          </a:p>
          <a:p>
            <a:pPr algn="just" marL="1054659" indent="-527329" lvl="1">
              <a:lnSpc>
                <a:spcPts val="6838"/>
              </a:lnSpc>
              <a:buFont typeface="Arial"/>
              <a:buChar char="•"/>
            </a:pPr>
            <a:r>
              <a:rPr lang="en-US" sz="4884">
                <a:solidFill>
                  <a:srgbClr val="FFFFFF"/>
                </a:solidFill>
                <a:latin typeface="Glacial Indifference"/>
                <a:ea typeface="Glacial Indifference"/>
                <a:cs typeface="Glacial Indifference"/>
                <a:sym typeface="Glacial Indifference"/>
              </a:rPr>
              <a:t>Nessa Salwa                    2313033052</a:t>
            </a:r>
          </a:p>
          <a:p>
            <a:pPr algn="just" marL="1054659" indent="-527329" lvl="1">
              <a:lnSpc>
                <a:spcPts val="6838"/>
              </a:lnSpc>
              <a:buFont typeface="Arial"/>
              <a:buChar char="•"/>
            </a:pPr>
            <a:r>
              <a:rPr lang="en-US" sz="4884">
                <a:solidFill>
                  <a:srgbClr val="FFFFFF"/>
                </a:solidFill>
                <a:latin typeface="Glacial Indifference"/>
                <a:ea typeface="Glacial Indifference"/>
                <a:cs typeface="Glacial Indifference"/>
                <a:sym typeface="Glacial Indifference"/>
              </a:rPr>
              <a:t>Delta Dwi Amboro Wati    2313033076</a:t>
            </a:r>
          </a:p>
        </p:txBody>
      </p:sp>
      <p:sp>
        <p:nvSpPr>
          <p:cNvPr name="TextBox 8" id="8"/>
          <p:cNvSpPr txBox="true"/>
          <p:nvPr/>
        </p:nvSpPr>
        <p:spPr>
          <a:xfrm rot="0">
            <a:off x="3436778" y="2321282"/>
            <a:ext cx="13265779" cy="1001807"/>
          </a:xfrm>
          <a:prstGeom prst="rect">
            <a:avLst/>
          </a:prstGeom>
        </p:spPr>
        <p:txBody>
          <a:bodyPr anchor="t" rtlCol="false" tIns="0" lIns="0" bIns="0" rIns="0">
            <a:spAutoFit/>
          </a:bodyPr>
          <a:lstStyle/>
          <a:p>
            <a:pPr algn="l">
              <a:lnSpc>
                <a:spcPts val="7566"/>
              </a:lnSpc>
            </a:pPr>
            <a:r>
              <a:rPr lang="en-US" sz="7566">
                <a:solidFill>
                  <a:srgbClr val="FFFFFF"/>
                </a:solidFill>
                <a:latin typeface="Anton"/>
                <a:ea typeface="Anton"/>
                <a:cs typeface="Anton"/>
                <a:sym typeface="Anton"/>
              </a:rPr>
              <a:t>Nama anggota kelompok </a:t>
            </a:r>
          </a:p>
        </p:txBody>
      </p:sp>
      <p:sp>
        <p:nvSpPr>
          <p:cNvPr name="Freeform 9" id="9"/>
          <p:cNvSpPr/>
          <p:nvPr/>
        </p:nvSpPr>
        <p:spPr>
          <a:xfrm flipH="false" flipV="false" rot="-10233416">
            <a:off x="-3832539" y="-3600450"/>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4120285">
            <a:off x="13699720" y="-902818"/>
            <a:ext cx="6713157" cy="5076825"/>
          </a:xfrm>
          <a:custGeom>
            <a:avLst/>
            <a:gdLst/>
            <a:ahLst/>
            <a:cxnLst/>
            <a:rect r="r" b="b" t="t" l="l"/>
            <a:pathLst>
              <a:path h="5076825" w="6713157">
                <a:moveTo>
                  <a:pt x="0" y="0"/>
                </a:moveTo>
                <a:lnTo>
                  <a:pt x="6713157" y="0"/>
                </a:lnTo>
                <a:lnTo>
                  <a:pt x="6713157" y="5076826"/>
                </a:lnTo>
                <a:lnTo>
                  <a:pt x="0" y="5076826"/>
                </a:lnTo>
                <a:lnTo>
                  <a:pt x="0" y="0"/>
                </a:lnTo>
                <a:close/>
              </a:path>
            </a:pathLst>
          </a:custGeom>
          <a:blipFill>
            <a:blip r:embed="rId3"/>
            <a:stretch>
              <a:fillRect l="0" t="0" r="0" b="0"/>
            </a:stretch>
          </a:blipFill>
        </p:spPr>
      </p:sp>
      <p:sp>
        <p:nvSpPr>
          <p:cNvPr name="Freeform 11" id="11"/>
          <p:cNvSpPr/>
          <p:nvPr/>
        </p:nvSpPr>
        <p:spPr>
          <a:xfrm flipH="false" flipV="false" rot="1635910">
            <a:off x="12806688" y="6598628"/>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1170103">
            <a:off x="-2359310" y="-3702587"/>
            <a:ext cx="7434452" cy="5366323"/>
          </a:xfrm>
          <a:custGeom>
            <a:avLst/>
            <a:gdLst/>
            <a:ahLst/>
            <a:cxnLst/>
            <a:rect r="r" b="b" t="t" l="l"/>
            <a:pathLst>
              <a:path h="5366323" w="7434452">
                <a:moveTo>
                  <a:pt x="0" y="0"/>
                </a:moveTo>
                <a:lnTo>
                  <a:pt x="7434453" y="0"/>
                </a:lnTo>
                <a:lnTo>
                  <a:pt x="7434453" y="5366323"/>
                </a:lnTo>
                <a:lnTo>
                  <a:pt x="0" y="53663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9823432">
            <a:off x="11082210" y="8578950"/>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0">
            <a:off x="274241" y="7263939"/>
            <a:ext cx="16319121" cy="3288974"/>
          </a:xfrm>
          <a:custGeom>
            <a:avLst/>
            <a:gdLst/>
            <a:ahLst/>
            <a:cxnLst/>
            <a:rect r="r" b="b" t="t" l="l"/>
            <a:pathLst>
              <a:path h="3288974" w="16319121">
                <a:moveTo>
                  <a:pt x="0" y="0"/>
                </a:moveTo>
                <a:lnTo>
                  <a:pt x="16319121" y="0"/>
                </a:lnTo>
                <a:lnTo>
                  <a:pt x="16319121" y="3288974"/>
                </a:lnTo>
                <a:lnTo>
                  <a:pt x="0" y="3288974"/>
                </a:lnTo>
                <a:lnTo>
                  <a:pt x="0" y="0"/>
                </a:lnTo>
                <a:close/>
              </a:path>
            </a:pathLst>
          </a:custGeom>
          <a:blipFill>
            <a:blip r:embed="rId2"/>
            <a:stretch>
              <a:fillRect l="0" t="-15123" r="0" b="-15123"/>
            </a:stretch>
          </a:blipFill>
        </p:spPr>
      </p:sp>
      <p:grpSp>
        <p:nvGrpSpPr>
          <p:cNvPr name="Group 3" id="3"/>
          <p:cNvGrpSpPr/>
          <p:nvPr/>
        </p:nvGrpSpPr>
        <p:grpSpPr>
          <a:xfrm rot="0">
            <a:off x="1299964" y="835079"/>
            <a:ext cx="15556310" cy="8540256"/>
            <a:chOff x="0" y="0"/>
            <a:chExt cx="4097135" cy="2249286"/>
          </a:xfrm>
        </p:grpSpPr>
        <p:sp>
          <p:nvSpPr>
            <p:cNvPr name="Freeform 4" id="4"/>
            <p:cNvSpPr/>
            <p:nvPr/>
          </p:nvSpPr>
          <p:spPr>
            <a:xfrm flipH="false" flipV="false" rot="0">
              <a:off x="0" y="0"/>
              <a:ext cx="4097135" cy="2249286"/>
            </a:xfrm>
            <a:custGeom>
              <a:avLst/>
              <a:gdLst/>
              <a:ahLst/>
              <a:cxnLst/>
              <a:rect r="r" b="b" t="t" l="l"/>
              <a:pathLst>
                <a:path h="2249286" w="4097135">
                  <a:moveTo>
                    <a:pt x="25381" y="0"/>
                  </a:moveTo>
                  <a:lnTo>
                    <a:pt x="4071754" y="0"/>
                  </a:lnTo>
                  <a:cubicBezTo>
                    <a:pt x="4085772" y="0"/>
                    <a:pt x="4097135" y="11364"/>
                    <a:pt x="4097135" y="25381"/>
                  </a:cubicBezTo>
                  <a:lnTo>
                    <a:pt x="4097135" y="2223904"/>
                  </a:lnTo>
                  <a:cubicBezTo>
                    <a:pt x="4097135" y="2230636"/>
                    <a:pt x="4094461" y="2237092"/>
                    <a:pt x="4089701" y="2241852"/>
                  </a:cubicBezTo>
                  <a:cubicBezTo>
                    <a:pt x="4084941" y="2246612"/>
                    <a:pt x="4078486" y="2249286"/>
                    <a:pt x="4071754" y="2249286"/>
                  </a:cubicBezTo>
                  <a:lnTo>
                    <a:pt x="25381" y="2249286"/>
                  </a:lnTo>
                  <a:cubicBezTo>
                    <a:pt x="18650" y="2249286"/>
                    <a:pt x="12194" y="2246612"/>
                    <a:pt x="7434" y="2241852"/>
                  </a:cubicBezTo>
                  <a:cubicBezTo>
                    <a:pt x="2674" y="2237092"/>
                    <a:pt x="0" y="2230636"/>
                    <a:pt x="0" y="2223904"/>
                  </a:cubicBezTo>
                  <a:lnTo>
                    <a:pt x="0" y="25381"/>
                  </a:lnTo>
                  <a:cubicBezTo>
                    <a:pt x="0" y="18650"/>
                    <a:pt x="2674" y="12194"/>
                    <a:pt x="7434" y="7434"/>
                  </a:cubicBezTo>
                  <a:cubicBezTo>
                    <a:pt x="12194" y="2674"/>
                    <a:pt x="18650" y="0"/>
                    <a:pt x="25381" y="0"/>
                  </a:cubicBezTo>
                  <a:close/>
                </a:path>
              </a:pathLst>
            </a:custGeom>
            <a:gradFill rotWithShape="true">
              <a:gsLst>
                <a:gs pos="0">
                  <a:srgbClr val="320501">
                    <a:alpha val="100000"/>
                  </a:srgbClr>
                </a:gs>
                <a:gs pos="100000">
                  <a:srgbClr val="B64E4E">
                    <a:alpha val="100000"/>
                  </a:srgbClr>
                </a:gs>
              </a:gsLst>
              <a:path path="circle">
                <a:fillToRect l="0" r="100000" t="0" b="100000"/>
              </a:path>
              <a:tileRect r="0" l="-100000" b="0" t="-100000"/>
            </a:gradFill>
          </p:spPr>
        </p:sp>
        <p:sp>
          <p:nvSpPr>
            <p:cNvPr name="TextBox 5" id="5"/>
            <p:cNvSpPr txBox="true"/>
            <p:nvPr/>
          </p:nvSpPr>
          <p:spPr>
            <a:xfrm>
              <a:off x="0" y="-38100"/>
              <a:ext cx="4097135" cy="2287386"/>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true" flipV="false" rot="5764904">
            <a:off x="-2469317" y="-1544525"/>
            <a:ext cx="6293168" cy="4759208"/>
          </a:xfrm>
          <a:custGeom>
            <a:avLst/>
            <a:gdLst/>
            <a:ahLst/>
            <a:cxnLst/>
            <a:rect r="r" b="b" t="t" l="l"/>
            <a:pathLst>
              <a:path h="4759208" w="6293168">
                <a:moveTo>
                  <a:pt x="6293168" y="0"/>
                </a:moveTo>
                <a:lnTo>
                  <a:pt x="0" y="0"/>
                </a:lnTo>
                <a:lnTo>
                  <a:pt x="0" y="4759208"/>
                </a:lnTo>
                <a:lnTo>
                  <a:pt x="6293168" y="4759208"/>
                </a:lnTo>
                <a:lnTo>
                  <a:pt x="6293168" y="0"/>
                </a:lnTo>
                <a:close/>
              </a:path>
            </a:pathLst>
          </a:custGeom>
          <a:blipFill>
            <a:blip r:embed="rId3"/>
            <a:stretch>
              <a:fillRect l="0" t="0" r="0" b="0"/>
            </a:stretch>
          </a:blipFill>
        </p:spPr>
      </p:sp>
      <p:sp>
        <p:nvSpPr>
          <p:cNvPr name="TextBox 7" id="7"/>
          <p:cNvSpPr txBox="true"/>
          <p:nvPr/>
        </p:nvSpPr>
        <p:spPr>
          <a:xfrm rot="0">
            <a:off x="1667434" y="3071377"/>
            <a:ext cx="12527931" cy="5244825"/>
          </a:xfrm>
          <a:prstGeom prst="rect">
            <a:avLst/>
          </a:prstGeom>
        </p:spPr>
        <p:txBody>
          <a:bodyPr anchor="t" rtlCol="false" tIns="0" lIns="0" bIns="0" rIns="0">
            <a:spAutoFit/>
          </a:bodyPr>
          <a:lstStyle/>
          <a:p>
            <a:pPr algn="just">
              <a:lnSpc>
                <a:spcPts val="5958"/>
              </a:lnSpc>
            </a:pPr>
            <a:r>
              <a:rPr lang="en-US" sz="4256">
                <a:solidFill>
                  <a:srgbClr val="FFFFFF"/>
                </a:solidFill>
                <a:latin typeface="Glacial Indifference"/>
                <a:ea typeface="Glacial Indifference"/>
                <a:cs typeface="Glacial Indifference"/>
                <a:sym typeface="Glacial Indifference"/>
              </a:rPr>
              <a:t>Warisan budaya tidak hanya berguna untuk pengembangan dan peningkatan sumber daya manusia  itu sendiri, namun penting untuk melestarikan warisan budaya agar selalu menjaga eksistensinya sebagai warisan budaya  dan hasil aktivitas manusia masa lalu. berarti memeliharanya setiap saat.</a:t>
            </a:r>
          </a:p>
        </p:txBody>
      </p:sp>
      <p:sp>
        <p:nvSpPr>
          <p:cNvPr name="Freeform 8" id="8"/>
          <p:cNvSpPr/>
          <p:nvPr/>
        </p:nvSpPr>
        <p:spPr>
          <a:xfrm flipH="false" flipV="false" rot="-6073382">
            <a:off x="12806688" y="-4057281"/>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5640006">
            <a:off x="-3018209" y="6416550"/>
            <a:ext cx="7975596" cy="7091030"/>
          </a:xfrm>
          <a:custGeom>
            <a:avLst/>
            <a:gdLst/>
            <a:ahLst/>
            <a:cxnLst/>
            <a:rect r="r" b="b" t="t" l="l"/>
            <a:pathLst>
              <a:path h="7091030" w="7975596">
                <a:moveTo>
                  <a:pt x="0" y="0"/>
                </a:moveTo>
                <a:lnTo>
                  <a:pt x="7975596" y="0"/>
                </a:lnTo>
                <a:lnTo>
                  <a:pt x="7975596" y="7091030"/>
                </a:lnTo>
                <a:lnTo>
                  <a:pt x="0" y="70910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10416941">
            <a:off x="-1996345" y="8391391"/>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10555981">
            <a:off x="10643584" y="-4909584"/>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14195364" y="3168112"/>
            <a:ext cx="4681651" cy="6793953"/>
          </a:xfrm>
          <a:custGeom>
            <a:avLst/>
            <a:gdLst/>
            <a:ahLst/>
            <a:cxnLst/>
            <a:rect r="r" b="b" t="t" l="l"/>
            <a:pathLst>
              <a:path h="6793953" w="4681651">
                <a:moveTo>
                  <a:pt x="0" y="0"/>
                </a:moveTo>
                <a:lnTo>
                  <a:pt x="4681652" y="0"/>
                </a:lnTo>
                <a:lnTo>
                  <a:pt x="4681652" y="6793953"/>
                </a:lnTo>
                <a:lnTo>
                  <a:pt x="0" y="679395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3" id="13"/>
          <p:cNvSpPr txBox="true"/>
          <p:nvPr/>
        </p:nvSpPr>
        <p:spPr>
          <a:xfrm rot="0">
            <a:off x="4053318" y="1127244"/>
            <a:ext cx="8760967" cy="1303173"/>
          </a:xfrm>
          <a:prstGeom prst="rect">
            <a:avLst/>
          </a:prstGeom>
        </p:spPr>
        <p:txBody>
          <a:bodyPr anchor="t" rtlCol="false" tIns="0" lIns="0" bIns="0" rIns="0">
            <a:spAutoFit/>
          </a:bodyPr>
          <a:lstStyle/>
          <a:p>
            <a:pPr algn="l">
              <a:lnSpc>
                <a:spcPts val="10592"/>
              </a:lnSpc>
            </a:pPr>
            <a:r>
              <a:rPr lang="en-US" sz="7566" b="true">
                <a:solidFill>
                  <a:srgbClr val="FFFFFF"/>
                </a:solidFill>
                <a:latin typeface="Glacial Indifference Bold"/>
                <a:ea typeface="Glacial Indifference Bold"/>
                <a:cs typeface="Glacial Indifference Bold"/>
                <a:sym typeface="Glacial Indifference Bold"/>
              </a:rPr>
              <a:t>LATAR BELAKANG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0">
            <a:off x="274241" y="7263939"/>
            <a:ext cx="16319121" cy="3288974"/>
          </a:xfrm>
          <a:custGeom>
            <a:avLst/>
            <a:gdLst/>
            <a:ahLst/>
            <a:cxnLst/>
            <a:rect r="r" b="b" t="t" l="l"/>
            <a:pathLst>
              <a:path h="3288974" w="16319121">
                <a:moveTo>
                  <a:pt x="0" y="0"/>
                </a:moveTo>
                <a:lnTo>
                  <a:pt x="16319121" y="0"/>
                </a:lnTo>
                <a:lnTo>
                  <a:pt x="16319121" y="3288974"/>
                </a:lnTo>
                <a:lnTo>
                  <a:pt x="0" y="3288974"/>
                </a:lnTo>
                <a:lnTo>
                  <a:pt x="0" y="0"/>
                </a:lnTo>
                <a:close/>
              </a:path>
            </a:pathLst>
          </a:custGeom>
          <a:blipFill>
            <a:blip r:embed="rId2"/>
            <a:stretch>
              <a:fillRect l="0" t="-15123" r="0" b="-15123"/>
            </a:stretch>
          </a:blipFill>
        </p:spPr>
      </p:sp>
      <p:grpSp>
        <p:nvGrpSpPr>
          <p:cNvPr name="Group 3" id="3"/>
          <p:cNvGrpSpPr/>
          <p:nvPr/>
        </p:nvGrpSpPr>
        <p:grpSpPr>
          <a:xfrm rot="0">
            <a:off x="1299964" y="835079"/>
            <a:ext cx="15556310" cy="8540256"/>
            <a:chOff x="0" y="0"/>
            <a:chExt cx="4097135" cy="2249286"/>
          </a:xfrm>
        </p:grpSpPr>
        <p:sp>
          <p:nvSpPr>
            <p:cNvPr name="Freeform 4" id="4"/>
            <p:cNvSpPr/>
            <p:nvPr/>
          </p:nvSpPr>
          <p:spPr>
            <a:xfrm flipH="false" flipV="false" rot="0">
              <a:off x="0" y="0"/>
              <a:ext cx="4097135" cy="2249286"/>
            </a:xfrm>
            <a:custGeom>
              <a:avLst/>
              <a:gdLst/>
              <a:ahLst/>
              <a:cxnLst/>
              <a:rect r="r" b="b" t="t" l="l"/>
              <a:pathLst>
                <a:path h="2249286" w="4097135">
                  <a:moveTo>
                    <a:pt x="25381" y="0"/>
                  </a:moveTo>
                  <a:lnTo>
                    <a:pt x="4071754" y="0"/>
                  </a:lnTo>
                  <a:cubicBezTo>
                    <a:pt x="4085772" y="0"/>
                    <a:pt x="4097135" y="11364"/>
                    <a:pt x="4097135" y="25381"/>
                  </a:cubicBezTo>
                  <a:lnTo>
                    <a:pt x="4097135" y="2223904"/>
                  </a:lnTo>
                  <a:cubicBezTo>
                    <a:pt x="4097135" y="2230636"/>
                    <a:pt x="4094461" y="2237092"/>
                    <a:pt x="4089701" y="2241852"/>
                  </a:cubicBezTo>
                  <a:cubicBezTo>
                    <a:pt x="4084941" y="2246612"/>
                    <a:pt x="4078486" y="2249286"/>
                    <a:pt x="4071754" y="2249286"/>
                  </a:cubicBezTo>
                  <a:lnTo>
                    <a:pt x="25381" y="2249286"/>
                  </a:lnTo>
                  <a:cubicBezTo>
                    <a:pt x="18650" y="2249286"/>
                    <a:pt x="12194" y="2246612"/>
                    <a:pt x="7434" y="2241852"/>
                  </a:cubicBezTo>
                  <a:cubicBezTo>
                    <a:pt x="2674" y="2237092"/>
                    <a:pt x="0" y="2230636"/>
                    <a:pt x="0" y="2223904"/>
                  </a:cubicBezTo>
                  <a:lnTo>
                    <a:pt x="0" y="25381"/>
                  </a:lnTo>
                  <a:cubicBezTo>
                    <a:pt x="0" y="18650"/>
                    <a:pt x="2674" y="12194"/>
                    <a:pt x="7434" y="7434"/>
                  </a:cubicBezTo>
                  <a:cubicBezTo>
                    <a:pt x="12194" y="2674"/>
                    <a:pt x="18650" y="0"/>
                    <a:pt x="25381" y="0"/>
                  </a:cubicBezTo>
                  <a:close/>
                </a:path>
              </a:pathLst>
            </a:custGeom>
            <a:solidFill>
              <a:srgbClr val="932D25"/>
            </a:solidFill>
          </p:spPr>
        </p:sp>
        <p:sp>
          <p:nvSpPr>
            <p:cNvPr name="TextBox 5" id="5"/>
            <p:cNvSpPr txBox="true"/>
            <p:nvPr/>
          </p:nvSpPr>
          <p:spPr>
            <a:xfrm>
              <a:off x="0" y="-38100"/>
              <a:ext cx="4097135" cy="2287386"/>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true" flipV="false" rot="5764904">
            <a:off x="-2469317" y="-1544525"/>
            <a:ext cx="6293168" cy="4759208"/>
          </a:xfrm>
          <a:custGeom>
            <a:avLst/>
            <a:gdLst/>
            <a:ahLst/>
            <a:cxnLst/>
            <a:rect r="r" b="b" t="t" l="l"/>
            <a:pathLst>
              <a:path h="4759208" w="6293168">
                <a:moveTo>
                  <a:pt x="6293168" y="0"/>
                </a:moveTo>
                <a:lnTo>
                  <a:pt x="0" y="0"/>
                </a:lnTo>
                <a:lnTo>
                  <a:pt x="0" y="4759208"/>
                </a:lnTo>
                <a:lnTo>
                  <a:pt x="6293168" y="4759208"/>
                </a:lnTo>
                <a:lnTo>
                  <a:pt x="6293168" y="0"/>
                </a:lnTo>
                <a:close/>
              </a:path>
            </a:pathLst>
          </a:custGeom>
          <a:blipFill>
            <a:blip r:embed="rId3"/>
            <a:stretch>
              <a:fillRect l="0" t="0" r="0" b="0"/>
            </a:stretch>
          </a:blipFill>
        </p:spPr>
      </p:sp>
      <p:sp>
        <p:nvSpPr>
          <p:cNvPr name="TextBox 7" id="7"/>
          <p:cNvSpPr txBox="true"/>
          <p:nvPr/>
        </p:nvSpPr>
        <p:spPr>
          <a:xfrm rot="0">
            <a:off x="2880035" y="3261018"/>
            <a:ext cx="12349399" cy="5997282"/>
          </a:xfrm>
          <a:prstGeom prst="rect">
            <a:avLst/>
          </a:prstGeom>
        </p:spPr>
        <p:txBody>
          <a:bodyPr anchor="t" rtlCol="false" tIns="0" lIns="0" bIns="0" rIns="0">
            <a:spAutoFit/>
          </a:bodyPr>
          <a:lstStyle/>
          <a:p>
            <a:pPr algn="just">
              <a:lnSpc>
                <a:spcPts val="5958"/>
              </a:lnSpc>
            </a:pPr>
            <a:r>
              <a:rPr lang="en-US" sz="4256">
                <a:solidFill>
                  <a:srgbClr val="FFFFFF"/>
                </a:solidFill>
                <a:latin typeface="Anton"/>
                <a:ea typeface="Anton"/>
                <a:cs typeface="Anton"/>
                <a:sym typeface="Anton"/>
              </a:rPr>
              <a:t>1.  Apa yang dimaksud dengan Warisan Budaya dan     . Mengapa penting untuk dilestarikan?</a:t>
            </a:r>
          </a:p>
          <a:p>
            <a:pPr algn="just">
              <a:lnSpc>
                <a:spcPts val="5958"/>
              </a:lnSpc>
            </a:pPr>
            <a:r>
              <a:rPr lang="en-US" sz="4256">
                <a:solidFill>
                  <a:srgbClr val="FFFFFF"/>
                </a:solidFill>
                <a:latin typeface="Anton"/>
                <a:ea typeface="Anton"/>
                <a:cs typeface="Anton"/>
                <a:sym typeface="Anton"/>
              </a:rPr>
              <a:t></a:t>
            </a:r>
          </a:p>
          <a:p>
            <a:pPr algn="just">
              <a:lnSpc>
                <a:spcPts val="5958"/>
              </a:lnSpc>
            </a:pPr>
            <a:r>
              <a:rPr lang="en-US" sz="4256">
                <a:solidFill>
                  <a:srgbClr val="FFFFFF"/>
                </a:solidFill>
                <a:latin typeface="Anton"/>
                <a:ea typeface="Anton"/>
                <a:cs typeface="Anton"/>
                <a:sym typeface="Anton"/>
              </a:rPr>
              <a:t>2.	Apa tujuan pelestarian Warisan Budaya?</a:t>
            </a:r>
          </a:p>
          <a:p>
            <a:pPr algn="just">
              <a:lnSpc>
                <a:spcPts val="5958"/>
              </a:lnSpc>
            </a:pPr>
          </a:p>
          <a:p>
            <a:pPr algn="just">
              <a:lnSpc>
                <a:spcPts val="5958"/>
              </a:lnSpc>
            </a:pPr>
            <a:r>
              <a:rPr lang="en-US" sz="4256">
                <a:solidFill>
                  <a:srgbClr val="FFFFFF"/>
                </a:solidFill>
                <a:latin typeface="Anton"/>
                <a:ea typeface="Anton"/>
                <a:cs typeface="Anton"/>
                <a:sym typeface="Anton"/>
              </a:rPr>
              <a:t>3.	Bagaimana cara melestarikan Warisan Budaya?</a:t>
            </a:r>
          </a:p>
          <a:p>
            <a:pPr algn="just">
              <a:lnSpc>
                <a:spcPts val="5958"/>
              </a:lnSpc>
            </a:pPr>
            <a:r>
              <a:rPr lang="en-US" sz="4256">
                <a:solidFill>
                  <a:srgbClr val="FFFFFF"/>
                </a:solidFill>
                <a:latin typeface="Anton"/>
                <a:ea typeface="Anton"/>
                <a:cs typeface="Anton"/>
                <a:sym typeface="Anton"/>
              </a:rPr>
              <a:t></a:t>
            </a:r>
          </a:p>
          <a:p>
            <a:pPr algn="just">
              <a:lnSpc>
                <a:spcPts val="5958"/>
              </a:lnSpc>
            </a:pPr>
            <a:r>
              <a:rPr lang="en-US" sz="4256">
                <a:solidFill>
                  <a:srgbClr val="FFFFFF"/>
                </a:solidFill>
                <a:latin typeface="Anton"/>
                <a:ea typeface="Anton"/>
                <a:cs typeface="Anton"/>
                <a:sym typeface="Anton"/>
              </a:rPr>
              <a:t></a:t>
            </a:r>
          </a:p>
        </p:txBody>
      </p:sp>
      <p:sp>
        <p:nvSpPr>
          <p:cNvPr name="TextBox 8" id="8"/>
          <p:cNvSpPr txBox="true"/>
          <p:nvPr/>
        </p:nvSpPr>
        <p:spPr>
          <a:xfrm rot="0">
            <a:off x="4247286" y="1127244"/>
            <a:ext cx="13012014" cy="1303173"/>
          </a:xfrm>
          <a:prstGeom prst="rect">
            <a:avLst/>
          </a:prstGeom>
        </p:spPr>
        <p:txBody>
          <a:bodyPr anchor="t" rtlCol="false" tIns="0" lIns="0" bIns="0" rIns="0">
            <a:spAutoFit/>
          </a:bodyPr>
          <a:lstStyle/>
          <a:p>
            <a:pPr algn="l">
              <a:lnSpc>
                <a:spcPts val="10592"/>
              </a:lnSpc>
            </a:pPr>
            <a:r>
              <a:rPr lang="en-US" sz="7566" b="true">
                <a:solidFill>
                  <a:srgbClr val="FFFFFF"/>
                </a:solidFill>
                <a:latin typeface="Glacial Indifference Bold"/>
                <a:ea typeface="Glacial Indifference Bold"/>
                <a:cs typeface="Glacial Indifference Bold"/>
                <a:sym typeface="Glacial Indifference Bold"/>
              </a:rPr>
              <a:t>RUMUSAN MASALAH </a:t>
            </a:r>
          </a:p>
        </p:txBody>
      </p:sp>
      <p:sp>
        <p:nvSpPr>
          <p:cNvPr name="Freeform 9" id="9"/>
          <p:cNvSpPr/>
          <p:nvPr/>
        </p:nvSpPr>
        <p:spPr>
          <a:xfrm flipH="true" flipV="false" rot="6839512">
            <a:off x="13902721" y="6719887"/>
            <a:ext cx="6713157" cy="5076825"/>
          </a:xfrm>
          <a:custGeom>
            <a:avLst/>
            <a:gdLst/>
            <a:ahLst/>
            <a:cxnLst/>
            <a:rect r="r" b="b" t="t" l="l"/>
            <a:pathLst>
              <a:path h="5076825" w="6713157">
                <a:moveTo>
                  <a:pt x="6713158" y="0"/>
                </a:moveTo>
                <a:lnTo>
                  <a:pt x="0" y="0"/>
                </a:lnTo>
                <a:lnTo>
                  <a:pt x="0" y="5076826"/>
                </a:lnTo>
                <a:lnTo>
                  <a:pt x="6713158" y="5076826"/>
                </a:lnTo>
                <a:lnTo>
                  <a:pt x="6713158" y="0"/>
                </a:lnTo>
                <a:close/>
              </a:path>
            </a:pathLst>
          </a:custGeom>
          <a:blipFill>
            <a:blip r:embed="rId3"/>
            <a:stretch>
              <a:fillRect l="0" t="0" r="0" b="0"/>
            </a:stretch>
          </a:blipFill>
        </p:spPr>
      </p:sp>
      <p:sp>
        <p:nvSpPr>
          <p:cNvPr name="Freeform 10" id="10"/>
          <p:cNvSpPr/>
          <p:nvPr/>
        </p:nvSpPr>
        <p:spPr>
          <a:xfrm flipH="false" flipV="false" rot="-6073382">
            <a:off x="12806688" y="-4057281"/>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5640006">
            <a:off x="-3018209" y="6416550"/>
            <a:ext cx="7975596" cy="7091030"/>
          </a:xfrm>
          <a:custGeom>
            <a:avLst/>
            <a:gdLst/>
            <a:ahLst/>
            <a:cxnLst/>
            <a:rect r="r" b="b" t="t" l="l"/>
            <a:pathLst>
              <a:path h="7091030" w="7975596">
                <a:moveTo>
                  <a:pt x="0" y="0"/>
                </a:moveTo>
                <a:lnTo>
                  <a:pt x="7975596" y="0"/>
                </a:lnTo>
                <a:lnTo>
                  <a:pt x="7975596" y="7091030"/>
                </a:lnTo>
                <a:lnTo>
                  <a:pt x="0" y="70910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10416941">
            <a:off x="-1996345" y="8391391"/>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10555981">
            <a:off x="10643584" y="-4909584"/>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4" id="14"/>
          <p:cNvSpPr/>
          <p:nvPr/>
        </p:nvSpPr>
        <p:spPr>
          <a:xfrm flipH="false" flipV="false" rot="0">
            <a:off x="13575390" y="5143500"/>
            <a:ext cx="5180273" cy="5447706"/>
          </a:xfrm>
          <a:custGeom>
            <a:avLst/>
            <a:gdLst/>
            <a:ahLst/>
            <a:cxnLst/>
            <a:rect r="r" b="b" t="t" l="l"/>
            <a:pathLst>
              <a:path h="5447706" w="5180273">
                <a:moveTo>
                  <a:pt x="0" y="0"/>
                </a:moveTo>
                <a:lnTo>
                  <a:pt x="5180273" y="0"/>
                </a:lnTo>
                <a:lnTo>
                  <a:pt x="5180273" y="5447706"/>
                </a:lnTo>
                <a:lnTo>
                  <a:pt x="0" y="544770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0">
            <a:off x="274241" y="7263939"/>
            <a:ext cx="16319121" cy="3288974"/>
          </a:xfrm>
          <a:custGeom>
            <a:avLst/>
            <a:gdLst/>
            <a:ahLst/>
            <a:cxnLst/>
            <a:rect r="r" b="b" t="t" l="l"/>
            <a:pathLst>
              <a:path h="3288974" w="16319121">
                <a:moveTo>
                  <a:pt x="0" y="0"/>
                </a:moveTo>
                <a:lnTo>
                  <a:pt x="16319121" y="0"/>
                </a:lnTo>
                <a:lnTo>
                  <a:pt x="16319121" y="3288974"/>
                </a:lnTo>
                <a:lnTo>
                  <a:pt x="0" y="3288974"/>
                </a:lnTo>
                <a:lnTo>
                  <a:pt x="0" y="0"/>
                </a:lnTo>
                <a:close/>
              </a:path>
            </a:pathLst>
          </a:custGeom>
          <a:blipFill>
            <a:blip r:embed="rId2"/>
            <a:stretch>
              <a:fillRect l="0" t="-15123" r="0" b="-15123"/>
            </a:stretch>
          </a:blipFill>
        </p:spPr>
      </p:sp>
      <p:grpSp>
        <p:nvGrpSpPr>
          <p:cNvPr name="Group 3" id="3"/>
          <p:cNvGrpSpPr/>
          <p:nvPr/>
        </p:nvGrpSpPr>
        <p:grpSpPr>
          <a:xfrm rot="0">
            <a:off x="1299964" y="835079"/>
            <a:ext cx="15556310" cy="8540256"/>
            <a:chOff x="0" y="0"/>
            <a:chExt cx="4097135" cy="2249286"/>
          </a:xfrm>
        </p:grpSpPr>
        <p:sp>
          <p:nvSpPr>
            <p:cNvPr name="Freeform 4" id="4"/>
            <p:cNvSpPr/>
            <p:nvPr/>
          </p:nvSpPr>
          <p:spPr>
            <a:xfrm flipH="false" flipV="false" rot="0">
              <a:off x="0" y="0"/>
              <a:ext cx="4097135" cy="2249286"/>
            </a:xfrm>
            <a:custGeom>
              <a:avLst/>
              <a:gdLst/>
              <a:ahLst/>
              <a:cxnLst/>
              <a:rect r="r" b="b" t="t" l="l"/>
              <a:pathLst>
                <a:path h="2249286" w="4097135">
                  <a:moveTo>
                    <a:pt x="25381" y="0"/>
                  </a:moveTo>
                  <a:lnTo>
                    <a:pt x="4071754" y="0"/>
                  </a:lnTo>
                  <a:cubicBezTo>
                    <a:pt x="4085772" y="0"/>
                    <a:pt x="4097135" y="11364"/>
                    <a:pt x="4097135" y="25381"/>
                  </a:cubicBezTo>
                  <a:lnTo>
                    <a:pt x="4097135" y="2223904"/>
                  </a:lnTo>
                  <a:cubicBezTo>
                    <a:pt x="4097135" y="2230636"/>
                    <a:pt x="4094461" y="2237092"/>
                    <a:pt x="4089701" y="2241852"/>
                  </a:cubicBezTo>
                  <a:cubicBezTo>
                    <a:pt x="4084941" y="2246612"/>
                    <a:pt x="4078486" y="2249286"/>
                    <a:pt x="4071754" y="2249286"/>
                  </a:cubicBezTo>
                  <a:lnTo>
                    <a:pt x="25381" y="2249286"/>
                  </a:lnTo>
                  <a:cubicBezTo>
                    <a:pt x="18650" y="2249286"/>
                    <a:pt x="12194" y="2246612"/>
                    <a:pt x="7434" y="2241852"/>
                  </a:cubicBezTo>
                  <a:cubicBezTo>
                    <a:pt x="2674" y="2237092"/>
                    <a:pt x="0" y="2230636"/>
                    <a:pt x="0" y="2223904"/>
                  </a:cubicBezTo>
                  <a:lnTo>
                    <a:pt x="0" y="25381"/>
                  </a:lnTo>
                  <a:cubicBezTo>
                    <a:pt x="0" y="18650"/>
                    <a:pt x="2674" y="12194"/>
                    <a:pt x="7434" y="7434"/>
                  </a:cubicBezTo>
                  <a:cubicBezTo>
                    <a:pt x="12194" y="2674"/>
                    <a:pt x="18650" y="0"/>
                    <a:pt x="25381" y="0"/>
                  </a:cubicBezTo>
                  <a:close/>
                </a:path>
              </a:pathLst>
            </a:custGeom>
            <a:solidFill>
              <a:srgbClr val="932D25"/>
            </a:solidFill>
          </p:spPr>
        </p:sp>
        <p:sp>
          <p:nvSpPr>
            <p:cNvPr name="TextBox 5" id="5"/>
            <p:cNvSpPr txBox="true"/>
            <p:nvPr/>
          </p:nvSpPr>
          <p:spPr>
            <a:xfrm>
              <a:off x="0" y="-38100"/>
              <a:ext cx="4097135" cy="2287386"/>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5400000">
            <a:off x="-2271919" y="5564905"/>
            <a:ext cx="7259671" cy="5490126"/>
          </a:xfrm>
          <a:custGeom>
            <a:avLst/>
            <a:gdLst/>
            <a:ahLst/>
            <a:cxnLst/>
            <a:rect r="r" b="b" t="t" l="l"/>
            <a:pathLst>
              <a:path h="5490126" w="7259671">
                <a:moveTo>
                  <a:pt x="0" y="0"/>
                </a:moveTo>
                <a:lnTo>
                  <a:pt x="7259671" y="0"/>
                </a:lnTo>
                <a:lnTo>
                  <a:pt x="7259671" y="5490127"/>
                </a:lnTo>
                <a:lnTo>
                  <a:pt x="0" y="5490127"/>
                </a:lnTo>
                <a:lnTo>
                  <a:pt x="0" y="0"/>
                </a:lnTo>
                <a:close/>
              </a:path>
            </a:pathLst>
          </a:custGeom>
          <a:blipFill>
            <a:blip r:embed="rId3"/>
            <a:stretch>
              <a:fillRect l="0" t="0" r="0" b="0"/>
            </a:stretch>
          </a:blipFill>
        </p:spPr>
      </p:sp>
      <p:sp>
        <p:nvSpPr>
          <p:cNvPr name="TextBox 7" id="7"/>
          <p:cNvSpPr txBox="true"/>
          <p:nvPr/>
        </p:nvSpPr>
        <p:spPr>
          <a:xfrm rot="0">
            <a:off x="1909928" y="3273565"/>
            <a:ext cx="13047746" cy="5634861"/>
          </a:xfrm>
          <a:prstGeom prst="rect">
            <a:avLst/>
          </a:prstGeom>
        </p:spPr>
        <p:txBody>
          <a:bodyPr anchor="t" rtlCol="false" tIns="0" lIns="0" bIns="0" rIns="0">
            <a:spAutoFit/>
          </a:bodyPr>
          <a:lstStyle/>
          <a:p>
            <a:pPr algn="just">
              <a:lnSpc>
                <a:spcPts val="4970"/>
              </a:lnSpc>
            </a:pPr>
            <a:r>
              <a:rPr lang="en-US" sz="3550">
                <a:solidFill>
                  <a:srgbClr val="FFFFFF"/>
                </a:solidFill>
                <a:latin typeface="Glacial Indifference"/>
                <a:ea typeface="Glacial Indifference"/>
                <a:cs typeface="Glacial Indifference"/>
                <a:sym typeface="Glacial Indifference"/>
              </a:rPr>
              <a:t>Kebudayaan adalah keseluruhan kompleks yang mencakup pengetahuan, kepercayaan, seni, moral, ilmu pengetahuan, hukum, adat istiadat, dan keterampilan serta kebiasaan lain  yang diperoleh manusia  sebagai anggota masyarakat.</a:t>
            </a:r>
          </a:p>
          <a:p>
            <a:pPr algn="just">
              <a:lnSpc>
                <a:spcPts val="4970"/>
              </a:lnSpc>
            </a:pPr>
            <a:r>
              <a:rPr lang="en-US" sz="3550">
                <a:solidFill>
                  <a:srgbClr val="FFFFFF"/>
                </a:solidFill>
                <a:latin typeface="Glacial Indifference"/>
                <a:ea typeface="Glacial Indifference"/>
                <a:cs typeface="Glacial Indifference"/>
                <a:sym typeface="Glacial Indifference"/>
              </a:rPr>
              <a:t> Sedangkan Warisan budaya adalah suatu benda atau atribut non obyektif yang merupakan ciri khas suatu masyarakat yang diwariskan dari  generasi sebelumnya dan selanjutnya dilestarikan oleh  generasi yang akan datang.</a:t>
            </a:r>
          </a:p>
          <a:p>
            <a:pPr algn="just">
              <a:lnSpc>
                <a:spcPts val="4970"/>
              </a:lnSpc>
            </a:pPr>
            <a:r>
              <a:rPr lang="en-US" sz="3550">
                <a:solidFill>
                  <a:srgbClr val="FFFFFF"/>
                </a:solidFill>
                <a:latin typeface="Glacial Indifference"/>
                <a:ea typeface="Glacial Indifference"/>
                <a:cs typeface="Glacial Indifference"/>
                <a:sym typeface="Glacial Indifference"/>
              </a:rPr>
              <a:t></a:t>
            </a:r>
          </a:p>
        </p:txBody>
      </p:sp>
      <p:sp>
        <p:nvSpPr>
          <p:cNvPr name="TextBox 8" id="8"/>
          <p:cNvSpPr txBox="true"/>
          <p:nvPr/>
        </p:nvSpPr>
        <p:spPr>
          <a:xfrm rot="0">
            <a:off x="3025801" y="1224101"/>
            <a:ext cx="13567561" cy="3148543"/>
          </a:xfrm>
          <a:prstGeom prst="rect">
            <a:avLst/>
          </a:prstGeom>
        </p:spPr>
        <p:txBody>
          <a:bodyPr anchor="t" rtlCol="false" tIns="0" lIns="0" bIns="0" rIns="0">
            <a:spAutoFit/>
          </a:bodyPr>
          <a:lstStyle/>
          <a:p>
            <a:pPr algn="l">
              <a:lnSpc>
                <a:spcPts val="4953"/>
              </a:lnSpc>
            </a:pPr>
            <a:r>
              <a:rPr lang="en-US" sz="4953" b="true">
                <a:solidFill>
                  <a:srgbClr val="FFFFFF"/>
                </a:solidFill>
                <a:latin typeface="Glacial Indifference Bold"/>
                <a:ea typeface="Glacial Indifference Bold"/>
                <a:cs typeface="Glacial Indifference Bold"/>
                <a:sym typeface="Glacial Indifference Bold"/>
              </a:rPr>
              <a:t>1. Apa yang dimaksud dengan Warisan Budaya dan mengapa penting untuk dilestarikan?</a:t>
            </a:r>
          </a:p>
          <a:p>
            <a:pPr algn="l">
              <a:lnSpc>
                <a:spcPts val="4953"/>
              </a:lnSpc>
            </a:pPr>
          </a:p>
          <a:p>
            <a:pPr algn="l">
              <a:lnSpc>
                <a:spcPts val="4953"/>
              </a:lnSpc>
            </a:pPr>
          </a:p>
        </p:txBody>
      </p:sp>
      <p:sp>
        <p:nvSpPr>
          <p:cNvPr name="Freeform 9" id="9"/>
          <p:cNvSpPr/>
          <p:nvPr/>
        </p:nvSpPr>
        <p:spPr>
          <a:xfrm flipH="false" flipV="false" rot="-10233416">
            <a:off x="-3832539" y="-3600450"/>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4120285">
            <a:off x="13699720" y="-902818"/>
            <a:ext cx="6713157" cy="5076825"/>
          </a:xfrm>
          <a:custGeom>
            <a:avLst/>
            <a:gdLst/>
            <a:ahLst/>
            <a:cxnLst/>
            <a:rect r="r" b="b" t="t" l="l"/>
            <a:pathLst>
              <a:path h="5076825" w="6713157">
                <a:moveTo>
                  <a:pt x="0" y="0"/>
                </a:moveTo>
                <a:lnTo>
                  <a:pt x="6713157" y="0"/>
                </a:lnTo>
                <a:lnTo>
                  <a:pt x="6713157" y="5076826"/>
                </a:lnTo>
                <a:lnTo>
                  <a:pt x="0" y="5076826"/>
                </a:lnTo>
                <a:lnTo>
                  <a:pt x="0" y="0"/>
                </a:lnTo>
                <a:close/>
              </a:path>
            </a:pathLst>
          </a:custGeom>
          <a:blipFill>
            <a:blip r:embed="rId3"/>
            <a:stretch>
              <a:fillRect l="0" t="0" r="0" b="0"/>
            </a:stretch>
          </a:blipFill>
        </p:spPr>
      </p:sp>
      <p:sp>
        <p:nvSpPr>
          <p:cNvPr name="Freeform 11" id="11"/>
          <p:cNvSpPr/>
          <p:nvPr/>
        </p:nvSpPr>
        <p:spPr>
          <a:xfrm flipH="false" flipV="false" rot="1635910">
            <a:off x="12806688" y="6598628"/>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1170103">
            <a:off x="-2359310" y="-3702587"/>
            <a:ext cx="7434452" cy="5366323"/>
          </a:xfrm>
          <a:custGeom>
            <a:avLst/>
            <a:gdLst/>
            <a:ahLst/>
            <a:cxnLst/>
            <a:rect r="r" b="b" t="t" l="l"/>
            <a:pathLst>
              <a:path h="5366323" w="7434452">
                <a:moveTo>
                  <a:pt x="0" y="0"/>
                </a:moveTo>
                <a:lnTo>
                  <a:pt x="7434453" y="0"/>
                </a:lnTo>
                <a:lnTo>
                  <a:pt x="7434453" y="5366323"/>
                </a:lnTo>
                <a:lnTo>
                  <a:pt x="0" y="53663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14004416" y="7164453"/>
            <a:ext cx="4283584" cy="4421764"/>
          </a:xfrm>
          <a:custGeom>
            <a:avLst/>
            <a:gdLst/>
            <a:ahLst/>
            <a:cxnLst/>
            <a:rect r="r" b="b" t="t" l="l"/>
            <a:pathLst>
              <a:path h="4421764" w="4283584">
                <a:moveTo>
                  <a:pt x="0" y="0"/>
                </a:moveTo>
                <a:lnTo>
                  <a:pt x="4283584" y="0"/>
                </a:lnTo>
                <a:lnTo>
                  <a:pt x="4283584" y="4421764"/>
                </a:lnTo>
                <a:lnTo>
                  <a:pt x="0" y="4421764"/>
                </a:lnTo>
                <a:lnTo>
                  <a:pt x="0" y="0"/>
                </a:lnTo>
                <a:close/>
              </a:path>
            </a:pathLst>
          </a:custGeom>
          <a:blipFill>
            <a:blip r:embed="rId8"/>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0">
            <a:off x="274241" y="7263939"/>
            <a:ext cx="16319121" cy="3288974"/>
          </a:xfrm>
          <a:custGeom>
            <a:avLst/>
            <a:gdLst/>
            <a:ahLst/>
            <a:cxnLst/>
            <a:rect r="r" b="b" t="t" l="l"/>
            <a:pathLst>
              <a:path h="3288974" w="16319121">
                <a:moveTo>
                  <a:pt x="0" y="0"/>
                </a:moveTo>
                <a:lnTo>
                  <a:pt x="16319121" y="0"/>
                </a:lnTo>
                <a:lnTo>
                  <a:pt x="16319121" y="3288974"/>
                </a:lnTo>
                <a:lnTo>
                  <a:pt x="0" y="3288974"/>
                </a:lnTo>
                <a:lnTo>
                  <a:pt x="0" y="0"/>
                </a:lnTo>
                <a:close/>
              </a:path>
            </a:pathLst>
          </a:custGeom>
          <a:blipFill>
            <a:blip r:embed="rId2"/>
            <a:stretch>
              <a:fillRect l="0" t="-15123" r="0" b="-15123"/>
            </a:stretch>
          </a:blipFill>
        </p:spPr>
      </p:sp>
      <p:grpSp>
        <p:nvGrpSpPr>
          <p:cNvPr name="Group 3" id="3"/>
          <p:cNvGrpSpPr/>
          <p:nvPr/>
        </p:nvGrpSpPr>
        <p:grpSpPr>
          <a:xfrm rot="0">
            <a:off x="1299964" y="835079"/>
            <a:ext cx="15556310" cy="8540256"/>
            <a:chOff x="0" y="0"/>
            <a:chExt cx="4097135" cy="2249286"/>
          </a:xfrm>
        </p:grpSpPr>
        <p:sp>
          <p:nvSpPr>
            <p:cNvPr name="Freeform 4" id="4"/>
            <p:cNvSpPr/>
            <p:nvPr/>
          </p:nvSpPr>
          <p:spPr>
            <a:xfrm flipH="false" flipV="false" rot="0">
              <a:off x="0" y="0"/>
              <a:ext cx="4097135" cy="2249286"/>
            </a:xfrm>
            <a:custGeom>
              <a:avLst/>
              <a:gdLst/>
              <a:ahLst/>
              <a:cxnLst/>
              <a:rect r="r" b="b" t="t" l="l"/>
              <a:pathLst>
                <a:path h="2249286" w="4097135">
                  <a:moveTo>
                    <a:pt x="25381" y="0"/>
                  </a:moveTo>
                  <a:lnTo>
                    <a:pt x="4071754" y="0"/>
                  </a:lnTo>
                  <a:cubicBezTo>
                    <a:pt x="4085772" y="0"/>
                    <a:pt x="4097135" y="11364"/>
                    <a:pt x="4097135" y="25381"/>
                  </a:cubicBezTo>
                  <a:lnTo>
                    <a:pt x="4097135" y="2223904"/>
                  </a:lnTo>
                  <a:cubicBezTo>
                    <a:pt x="4097135" y="2230636"/>
                    <a:pt x="4094461" y="2237092"/>
                    <a:pt x="4089701" y="2241852"/>
                  </a:cubicBezTo>
                  <a:cubicBezTo>
                    <a:pt x="4084941" y="2246612"/>
                    <a:pt x="4078486" y="2249286"/>
                    <a:pt x="4071754" y="2249286"/>
                  </a:cubicBezTo>
                  <a:lnTo>
                    <a:pt x="25381" y="2249286"/>
                  </a:lnTo>
                  <a:cubicBezTo>
                    <a:pt x="18650" y="2249286"/>
                    <a:pt x="12194" y="2246612"/>
                    <a:pt x="7434" y="2241852"/>
                  </a:cubicBezTo>
                  <a:cubicBezTo>
                    <a:pt x="2674" y="2237092"/>
                    <a:pt x="0" y="2230636"/>
                    <a:pt x="0" y="2223904"/>
                  </a:cubicBezTo>
                  <a:lnTo>
                    <a:pt x="0" y="25381"/>
                  </a:lnTo>
                  <a:cubicBezTo>
                    <a:pt x="0" y="18650"/>
                    <a:pt x="2674" y="12194"/>
                    <a:pt x="7434" y="7434"/>
                  </a:cubicBezTo>
                  <a:cubicBezTo>
                    <a:pt x="12194" y="2674"/>
                    <a:pt x="18650" y="0"/>
                    <a:pt x="25381" y="0"/>
                  </a:cubicBezTo>
                  <a:close/>
                </a:path>
              </a:pathLst>
            </a:custGeom>
            <a:solidFill>
              <a:srgbClr val="932D25"/>
            </a:solidFill>
          </p:spPr>
        </p:sp>
        <p:sp>
          <p:nvSpPr>
            <p:cNvPr name="TextBox 5" id="5"/>
            <p:cNvSpPr txBox="true"/>
            <p:nvPr/>
          </p:nvSpPr>
          <p:spPr>
            <a:xfrm>
              <a:off x="0" y="-38100"/>
              <a:ext cx="4097135" cy="2287386"/>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true" flipV="false" rot="5764904">
            <a:off x="-2469317" y="-1544525"/>
            <a:ext cx="6293168" cy="4759208"/>
          </a:xfrm>
          <a:custGeom>
            <a:avLst/>
            <a:gdLst/>
            <a:ahLst/>
            <a:cxnLst/>
            <a:rect r="r" b="b" t="t" l="l"/>
            <a:pathLst>
              <a:path h="4759208" w="6293168">
                <a:moveTo>
                  <a:pt x="6293168" y="0"/>
                </a:moveTo>
                <a:lnTo>
                  <a:pt x="0" y="0"/>
                </a:lnTo>
                <a:lnTo>
                  <a:pt x="0" y="4759208"/>
                </a:lnTo>
                <a:lnTo>
                  <a:pt x="6293168" y="4759208"/>
                </a:lnTo>
                <a:lnTo>
                  <a:pt x="6293168" y="0"/>
                </a:lnTo>
                <a:close/>
              </a:path>
            </a:pathLst>
          </a:custGeom>
          <a:blipFill>
            <a:blip r:embed="rId3"/>
            <a:stretch>
              <a:fillRect l="0" t="0" r="0" b="0"/>
            </a:stretch>
          </a:blipFill>
        </p:spPr>
      </p:sp>
      <p:sp>
        <p:nvSpPr>
          <p:cNvPr name="TextBox 7" id="7"/>
          <p:cNvSpPr txBox="true"/>
          <p:nvPr/>
        </p:nvSpPr>
        <p:spPr>
          <a:xfrm rot="0">
            <a:off x="3708815" y="3137501"/>
            <a:ext cx="12639929" cy="6120799"/>
          </a:xfrm>
          <a:prstGeom prst="rect">
            <a:avLst/>
          </a:prstGeom>
        </p:spPr>
        <p:txBody>
          <a:bodyPr anchor="t" rtlCol="false" tIns="0" lIns="0" bIns="0" rIns="0">
            <a:spAutoFit/>
          </a:bodyPr>
          <a:lstStyle/>
          <a:p>
            <a:pPr algn="just" marL="679918" indent="-339959" lvl="1">
              <a:lnSpc>
                <a:spcPts val="4408"/>
              </a:lnSpc>
              <a:buFont typeface="Arial"/>
              <a:buChar char="•"/>
            </a:pPr>
            <a:r>
              <a:rPr lang="en-US" sz="3149">
                <a:solidFill>
                  <a:srgbClr val="FFFFFF"/>
                </a:solidFill>
                <a:latin typeface="Glacial Indifference"/>
                <a:ea typeface="Glacial Indifference"/>
                <a:cs typeface="Glacial Indifference"/>
                <a:sym typeface="Glacial Indifference"/>
              </a:rPr>
              <a:t>Ranjabar (2006:114) mengemukakan bahwa pelestarian norma lama bangsa (budaya lokal) adalah mempertahankan nilai-nilai seni budaya, nilai tradisional dengan mengembangkan perwujudan yang bersifat dinamis, serta menyesuaikan dengan situasi dan kondisi yang selalu berubah dan berkembang. Kebudayaan merupakan suatu hubungan dari bagian kehidupan masyarakat, yakni seperti cara berperilaku, kepercayaan, tindakan serta hasil dari sebuah aktivitas manusia atau masyarakat yang mempunyai ciri sendiri untuk masyarakat biasa maupun kelompok masyarakat tertentu dan kebudayaan akan terus berkembang seiring dengan hasil dari proses sosialiasi yang ada (Elly M. Setiadi, 2011).</a:t>
            </a:r>
          </a:p>
        </p:txBody>
      </p:sp>
      <p:sp>
        <p:nvSpPr>
          <p:cNvPr name="TextBox 8" id="8"/>
          <p:cNvSpPr txBox="true"/>
          <p:nvPr/>
        </p:nvSpPr>
        <p:spPr>
          <a:xfrm rot="0">
            <a:off x="3708815" y="1714778"/>
            <a:ext cx="11699150" cy="1011332"/>
          </a:xfrm>
          <a:prstGeom prst="rect">
            <a:avLst/>
          </a:prstGeom>
        </p:spPr>
        <p:txBody>
          <a:bodyPr anchor="t" rtlCol="false" tIns="0" lIns="0" bIns="0" rIns="0">
            <a:spAutoFit/>
          </a:bodyPr>
          <a:lstStyle/>
          <a:p>
            <a:pPr algn="l">
              <a:lnSpc>
                <a:spcPts val="7566"/>
              </a:lnSpc>
            </a:pPr>
            <a:r>
              <a:rPr lang="en-US" sz="7566" b="true">
                <a:solidFill>
                  <a:srgbClr val="FFFFFF"/>
                </a:solidFill>
                <a:latin typeface="Glacial Indifference Bold"/>
                <a:ea typeface="Glacial Indifference Bold"/>
                <a:cs typeface="Glacial Indifference Bold"/>
                <a:sym typeface="Glacial Indifference Bold"/>
              </a:rPr>
              <a:t>2.Tujuan warisan budaya </a:t>
            </a:r>
          </a:p>
        </p:txBody>
      </p:sp>
      <p:sp>
        <p:nvSpPr>
          <p:cNvPr name="Freeform 9" id="9"/>
          <p:cNvSpPr/>
          <p:nvPr/>
        </p:nvSpPr>
        <p:spPr>
          <a:xfrm flipH="true" flipV="false" rot="5101163">
            <a:off x="14198646" y="6836923"/>
            <a:ext cx="6713157" cy="5076825"/>
          </a:xfrm>
          <a:custGeom>
            <a:avLst/>
            <a:gdLst/>
            <a:ahLst/>
            <a:cxnLst/>
            <a:rect r="r" b="b" t="t" l="l"/>
            <a:pathLst>
              <a:path h="5076825" w="6713157">
                <a:moveTo>
                  <a:pt x="6713157" y="0"/>
                </a:moveTo>
                <a:lnTo>
                  <a:pt x="0" y="0"/>
                </a:lnTo>
                <a:lnTo>
                  <a:pt x="0" y="5076825"/>
                </a:lnTo>
                <a:lnTo>
                  <a:pt x="6713157" y="5076825"/>
                </a:lnTo>
                <a:lnTo>
                  <a:pt x="6713157" y="0"/>
                </a:lnTo>
                <a:close/>
              </a:path>
            </a:pathLst>
          </a:custGeom>
          <a:blipFill>
            <a:blip r:embed="rId3"/>
            <a:stretch>
              <a:fillRect l="0" t="0" r="0" b="0"/>
            </a:stretch>
          </a:blipFill>
        </p:spPr>
      </p:sp>
      <p:sp>
        <p:nvSpPr>
          <p:cNvPr name="Freeform 10" id="10"/>
          <p:cNvSpPr/>
          <p:nvPr/>
        </p:nvSpPr>
        <p:spPr>
          <a:xfrm flipH="false" flipV="false" rot="-6073382">
            <a:off x="12806688" y="-4057281"/>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5640006">
            <a:off x="-3018209" y="6416550"/>
            <a:ext cx="7975596" cy="7091030"/>
          </a:xfrm>
          <a:custGeom>
            <a:avLst/>
            <a:gdLst/>
            <a:ahLst/>
            <a:cxnLst/>
            <a:rect r="r" b="b" t="t" l="l"/>
            <a:pathLst>
              <a:path h="7091030" w="7975596">
                <a:moveTo>
                  <a:pt x="0" y="0"/>
                </a:moveTo>
                <a:lnTo>
                  <a:pt x="7975596" y="0"/>
                </a:lnTo>
                <a:lnTo>
                  <a:pt x="7975596" y="7091030"/>
                </a:lnTo>
                <a:lnTo>
                  <a:pt x="0" y="70910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10555981">
            <a:off x="10643584" y="-4909584"/>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0" y="6438113"/>
            <a:ext cx="4618653" cy="4114800"/>
          </a:xfrm>
          <a:custGeom>
            <a:avLst/>
            <a:gdLst/>
            <a:ahLst/>
            <a:cxnLst/>
            <a:rect r="r" b="b" t="t" l="l"/>
            <a:pathLst>
              <a:path h="4114800" w="4618653">
                <a:moveTo>
                  <a:pt x="0" y="0"/>
                </a:moveTo>
                <a:lnTo>
                  <a:pt x="4618653" y="0"/>
                </a:lnTo>
                <a:lnTo>
                  <a:pt x="4618653"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0">
            <a:off x="274241" y="7263939"/>
            <a:ext cx="16319121" cy="3288974"/>
          </a:xfrm>
          <a:custGeom>
            <a:avLst/>
            <a:gdLst/>
            <a:ahLst/>
            <a:cxnLst/>
            <a:rect r="r" b="b" t="t" l="l"/>
            <a:pathLst>
              <a:path h="3288974" w="16319121">
                <a:moveTo>
                  <a:pt x="0" y="0"/>
                </a:moveTo>
                <a:lnTo>
                  <a:pt x="16319121" y="0"/>
                </a:lnTo>
                <a:lnTo>
                  <a:pt x="16319121" y="3288974"/>
                </a:lnTo>
                <a:lnTo>
                  <a:pt x="0" y="3288974"/>
                </a:lnTo>
                <a:lnTo>
                  <a:pt x="0" y="0"/>
                </a:lnTo>
                <a:close/>
              </a:path>
            </a:pathLst>
          </a:custGeom>
          <a:blipFill>
            <a:blip r:embed="rId2"/>
            <a:stretch>
              <a:fillRect l="0" t="-15123" r="0" b="-15123"/>
            </a:stretch>
          </a:blipFill>
        </p:spPr>
      </p:sp>
      <p:grpSp>
        <p:nvGrpSpPr>
          <p:cNvPr name="Group 3" id="3"/>
          <p:cNvGrpSpPr/>
          <p:nvPr/>
        </p:nvGrpSpPr>
        <p:grpSpPr>
          <a:xfrm rot="0">
            <a:off x="1299964" y="835079"/>
            <a:ext cx="15556310" cy="8540256"/>
            <a:chOff x="0" y="0"/>
            <a:chExt cx="4097135" cy="2249286"/>
          </a:xfrm>
        </p:grpSpPr>
        <p:sp>
          <p:nvSpPr>
            <p:cNvPr name="Freeform 4" id="4"/>
            <p:cNvSpPr/>
            <p:nvPr/>
          </p:nvSpPr>
          <p:spPr>
            <a:xfrm flipH="false" flipV="false" rot="0">
              <a:off x="0" y="0"/>
              <a:ext cx="4097135" cy="2249286"/>
            </a:xfrm>
            <a:custGeom>
              <a:avLst/>
              <a:gdLst/>
              <a:ahLst/>
              <a:cxnLst/>
              <a:rect r="r" b="b" t="t" l="l"/>
              <a:pathLst>
                <a:path h="2249286" w="4097135">
                  <a:moveTo>
                    <a:pt x="25381" y="0"/>
                  </a:moveTo>
                  <a:lnTo>
                    <a:pt x="4071754" y="0"/>
                  </a:lnTo>
                  <a:cubicBezTo>
                    <a:pt x="4085772" y="0"/>
                    <a:pt x="4097135" y="11364"/>
                    <a:pt x="4097135" y="25381"/>
                  </a:cubicBezTo>
                  <a:lnTo>
                    <a:pt x="4097135" y="2223904"/>
                  </a:lnTo>
                  <a:cubicBezTo>
                    <a:pt x="4097135" y="2230636"/>
                    <a:pt x="4094461" y="2237092"/>
                    <a:pt x="4089701" y="2241852"/>
                  </a:cubicBezTo>
                  <a:cubicBezTo>
                    <a:pt x="4084941" y="2246612"/>
                    <a:pt x="4078486" y="2249286"/>
                    <a:pt x="4071754" y="2249286"/>
                  </a:cubicBezTo>
                  <a:lnTo>
                    <a:pt x="25381" y="2249286"/>
                  </a:lnTo>
                  <a:cubicBezTo>
                    <a:pt x="18650" y="2249286"/>
                    <a:pt x="12194" y="2246612"/>
                    <a:pt x="7434" y="2241852"/>
                  </a:cubicBezTo>
                  <a:cubicBezTo>
                    <a:pt x="2674" y="2237092"/>
                    <a:pt x="0" y="2230636"/>
                    <a:pt x="0" y="2223904"/>
                  </a:cubicBezTo>
                  <a:lnTo>
                    <a:pt x="0" y="25381"/>
                  </a:lnTo>
                  <a:cubicBezTo>
                    <a:pt x="0" y="18650"/>
                    <a:pt x="2674" y="12194"/>
                    <a:pt x="7434" y="7434"/>
                  </a:cubicBezTo>
                  <a:cubicBezTo>
                    <a:pt x="12194" y="2674"/>
                    <a:pt x="18650" y="0"/>
                    <a:pt x="25381" y="0"/>
                  </a:cubicBezTo>
                  <a:close/>
                </a:path>
              </a:pathLst>
            </a:custGeom>
            <a:solidFill>
              <a:srgbClr val="932D25"/>
            </a:solidFill>
          </p:spPr>
        </p:sp>
        <p:sp>
          <p:nvSpPr>
            <p:cNvPr name="TextBox 5" id="5"/>
            <p:cNvSpPr txBox="true"/>
            <p:nvPr/>
          </p:nvSpPr>
          <p:spPr>
            <a:xfrm>
              <a:off x="0" y="-38100"/>
              <a:ext cx="4097135" cy="2287386"/>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false" flipV="false" rot="-6911647">
            <a:off x="-1559788" y="5310818"/>
            <a:ext cx="7460121" cy="5641716"/>
          </a:xfrm>
          <a:custGeom>
            <a:avLst/>
            <a:gdLst/>
            <a:ahLst/>
            <a:cxnLst/>
            <a:rect r="r" b="b" t="t" l="l"/>
            <a:pathLst>
              <a:path h="5641716" w="7460121">
                <a:moveTo>
                  <a:pt x="0" y="0"/>
                </a:moveTo>
                <a:lnTo>
                  <a:pt x="7460121" y="0"/>
                </a:lnTo>
                <a:lnTo>
                  <a:pt x="7460121" y="5641716"/>
                </a:lnTo>
                <a:lnTo>
                  <a:pt x="0" y="5641716"/>
                </a:lnTo>
                <a:lnTo>
                  <a:pt x="0" y="0"/>
                </a:lnTo>
                <a:close/>
              </a:path>
            </a:pathLst>
          </a:custGeom>
          <a:blipFill>
            <a:blip r:embed="rId3"/>
            <a:stretch>
              <a:fillRect l="0" t="0" r="0" b="0"/>
            </a:stretch>
          </a:blipFill>
        </p:spPr>
      </p:sp>
      <p:sp>
        <p:nvSpPr>
          <p:cNvPr name="TextBox 7" id="7"/>
          <p:cNvSpPr txBox="true"/>
          <p:nvPr/>
        </p:nvSpPr>
        <p:spPr>
          <a:xfrm rot="0">
            <a:off x="2170272" y="3172733"/>
            <a:ext cx="13815693" cy="4958943"/>
          </a:xfrm>
          <a:prstGeom prst="rect">
            <a:avLst/>
          </a:prstGeom>
        </p:spPr>
        <p:txBody>
          <a:bodyPr anchor="t" rtlCol="false" tIns="0" lIns="0" bIns="0" rIns="0">
            <a:spAutoFit/>
          </a:bodyPr>
          <a:lstStyle/>
          <a:p>
            <a:pPr algn="just" marL="675460" indent="-337730" lvl="1">
              <a:lnSpc>
                <a:spcPts val="4380"/>
              </a:lnSpc>
              <a:buFont typeface="Arial"/>
              <a:buChar char="•"/>
            </a:pPr>
            <a:r>
              <a:rPr lang="en-US" sz="3128">
                <a:solidFill>
                  <a:srgbClr val="FFFFFF"/>
                </a:solidFill>
                <a:latin typeface="Glacial Indifference"/>
                <a:ea typeface="Glacial Indifference"/>
                <a:cs typeface="Glacial Indifference"/>
                <a:sym typeface="Glacial Indifference"/>
              </a:rPr>
              <a:t>Untuk melestarikan budaya lokal, ada cara lain : </a:t>
            </a:r>
          </a:p>
          <a:p>
            <a:pPr algn="just" marL="675460" indent="-337730" lvl="1">
              <a:lnSpc>
                <a:spcPts val="4380"/>
              </a:lnSpc>
              <a:buFont typeface="Arial"/>
              <a:buChar char="•"/>
            </a:pPr>
            <a:r>
              <a:rPr lang="en-US" sz="3128">
                <a:solidFill>
                  <a:srgbClr val="FFFFFF"/>
                </a:solidFill>
                <a:latin typeface="Glacial Indifference"/>
                <a:ea typeface="Glacial Indifference"/>
                <a:cs typeface="Glacial Indifference"/>
                <a:sym typeface="Glacial Indifference"/>
              </a:rPr>
              <a:t>a.	Meningkatkan kualitas sumber daya manusia dalam memajukan budaya lokal.</a:t>
            </a:r>
          </a:p>
          <a:p>
            <a:pPr algn="just" marL="675460" indent="-337730" lvl="1">
              <a:lnSpc>
                <a:spcPts val="4380"/>
              </a:lnSpc>
              <a:buFont typeface="Arial"/>
              <a:buChar char="•"/>
            </a:pPr>
            <a:r>
              <a:rPr lang="en-US" sz="3128">
                <a:solidFill>
                  <a:srgbClr val="FFFFFF"/>
                </a:solidFill>
                <a:latin typeface="Glacial Indifference"/>
                <a:ea typeface="Glacial Indifference"/>
                <a:cs typeface="Glacial Indifference"/>
                <a:sym typeface="Glacial Indifference"/>
              </a:rPr>
              <a:t>b.	Mendorong masyarakat untuk memaksimalkan potensi budaya lokal melalui pelestarian dan pelestariannya.</a:t>
            </a:r>
          </a:p>
          <a:p>
            <a:pPr algn="just" marL="675460" indent="-337730" lvl="1">
              <a:lnSpc>
                <a:spcPts val="4380"/>
              </a:lnSpc>
              <a:buFont typeface="Arial"/>
              <a:buChar char="•"/>
            </a:pPr>
            <a:r>
              <a:rPr lang="en-US" sz="3128">
                <a:solidFill>
                  <a:srgbClr val="FFFFFF"/>
                </a:solidFill>
                <a:latin typeface="Glacial Indifference"/>
                <a:ea typeface="Glacial Indifference"/>
                <a:cs typeface="Glacial Indifference"/>
                <a:sym typeface="Glacial Indifference"/>
              </a:rPr>
              <a:t>c.	Mencoba menghidupkan kembali nilai-nilai keluarga, toleransi, dan keramahtamahan dan tingkat kemitraan yang tinggi. </a:t>
            </a:r>
          </a:p>
          <a:p>
            <a:pPr algn="just" marL="675460" indent="-337730" lvl="1">
              <a:lnSpc>
                <a:spcPts val="4380"/>
              </a:lnSpc>
              <a:buFont typeface="Arial"/>
              <a:buChar char="•"/>
            </a:pPr>
            <a:r>
              <a:rPr lang="en-US" sz="3128">
                <a:solidFill>
                  <a:srgbClr val="FFFFFF"/>
                </a:solidFill>
                <a:latin typeface="Glacial Indifference"/>
                <a:ea typeface="Glacial Indifference"/>
                <a:cs typeface="Glacial Indifference"/>
                <a:sym typeface="Glacial Indifference"/>
              </a:rPr>
              <a:t>d.Menjaga budaya Indonesia agar tidak punah dan mengajarkan masyarakat untuk mengendalikan keanekaragaman budaya lokal. </a:t>
            </a:r>
          </a:p>
        </p:txBody>
      </p:sp>
      <p:sp>
        <p:nvSpPr>
          <p:cNvPr name="TextBox 8" id="8"/>
          <p:cNvSpPr txBox="true"/>
          <p:nvPr/>
        </p:nvSpPr>
        <p:spPr>
          <a:xfrm rot="0">
            <a:off x="1937857" y="1864539"/>
            <a:ext cx="16007269" cy="832691"/>
          </a:xfrm>
          <a:prstGeom prst="rect">
            <a:avLst/>
          </a:prstGeom>
        </p:spPr>
        <p:txBody>
          <a:bodyPr anchor="t" rtlCol="false" tIns="0" lIns="0" bIns="0" rIns="0">
            <a:spAutoFit/>
          </a:bodyPr>
          <a:lstStyle/>
          <a:p>
            <a:pPr algn="l">
              <a:lnSpc>
                <a:spcPts val="6259"/>
              </a:lnSpc>
            </a:pPr>
            <a:r>
              <a:rPr lang="en-US" sz="6259" b="true">
                <a:solidFill>
                  <a:srgbClr val="FFFFFF"/>
                </a:solidFill>
                <a:latin typeface="Glacial Indifference Bold"/>
                <a:ea typeface="Glacial Indifference Bold"/>
                <a:cs typeface="Glacial Indifference Bold"/>
                <a:sym typeface="Glacial Indifference Bold"/>
              </a:rPr>
              <a:t>3. Cara Melestarikan  Warisan Budaya</a:t>
            </a:r>
          </a:p>
        </p:txBody>
      </p:sp>
      <p:sp>
        <p:nvSpPr>
          <p:cNvPr name="Freeform 9" id="9"/>
          <p:cNvSpPr/>
          <p:nvPr/>
        </p:nvSpPr>
        <p:spPr>
          <a:xfrm flipH="false" flipV="false" rot="-10233416">
            <a:off x="-3832539" y="-3600450"/>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4120285">
            <a:off x="13699720" y="-902818"/>
            <a:ext cx="6713157" cy="5076825"/>
          </a:xfrm>
          <a:custGeom>
            <a:avLst/>
            <a:gdLst/>
            <a:ahLst/>
            <a:cxnLst/>
            <a:rect r="r" b="b" t="t" l="l"/>
            <a:pathLst>
              <a:path h="5076825" w="6713157">
                <a:moveTo>
                  <a:pt x="0" y="0"/>
                </a:moveTo>
                <a:lnTo>
                  <a:pt x="6713157" y="0"/>
                </a:lnTo>
                <a:lnTo>
                  <a:pt x="6713157" y="5076826"/>
                </a:lnTo>
                <a:lnTo>
                  <a:pt x="0" y="5076826"/>
                </a:lnTo>
                <a:lnTo>
                  <a:pt x="0" y="0"/>
                </a:lnTo>
                <a:close/>
              </a:path>
            </a:pathLst>
          </a:custGeom>
          <a:blipFill>
            <a:blip r:embed="rId3"/>
            <a:stretch>
              <a:fillRect l="0" t="0" r="0" b="0"/>
            </a:stretch>
          </a:blipFill>
        </p:spPr>
      </p:sp>
      <p:sp>
        <p:nvSpPr>
          <p:cNvPr name="Freeform 11" id="11"/>
          <p:cNvSpPr/>
          <p:nvPr/>
        </p:nvSpPr>
        <p:spPr>
          <a:xfrm flipH="false" flipV="false" rot="1635910">
            <a:off x="12806688" y="6598628"/>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1170103">
            <a:off x="-2359310" y="-3702587"/>
            <a:ext cx="7434452" cy="5366323"/>
          </a:xfrm>
          <a:custGeom>
            <a:avLst/>
            <a:gdLst/>
            <a:ahLst/>
            <a:cxnLst/>
            <a:rect r="r" b="b" t="t" l="l"/>
            <a:pathLst>
              <a:path h="5366323" w="7434452">
                <a:moveTo>
                  <a:pt x="0" y="0"/>
                </a:moveTo>
                <a:lnTo>
                  <a:pt x="7434453" y="0"/>
                </a:lnTo>
                <a:lnTo>
                  <a:pt x="7434453" y="5366323"/>
                </a:lnTo>
                <a:lnTo>
                  <a:pt x="0" y="536632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9823432">
            <a:off x="11082210" y="8578950"/>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4" id="14"/>
          <p:cNvSpPr/>
          <p:nvPr/>
        </p:nvSpPr>
        <p:spPr>
          <a:xfrm flipH="false" flipV="false" rot="0">
            <a:off x="14572047" y="7550626"/>
            <a:ext cx="3373079" cy="3002287"/>
          </a:xfrm>
          <a:custGeom>
            <a:avLst/>
            <a:gdLst/>
            <a:ahLst/>
            <a:cxnLst/>
            <a:rect r="r" b="b" t="t" l="l"/>
            <a:pathLst>
              <a:path h="3002287" w="3373079">
                <a:moveTo>
                  <a:pt x="0" y="0"/>
                </a:moveTo>
                <a:lnTo>
                  <a:pt x="3373079" y="0"/>
                </a:lnTo>
                <a:lnTo>
                  <a:pt x="3373079" y="3002287"/>
                </a:lnTo>
                <a:lnTo>
                  <a:pt x="0" y="300228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0">
            <a:off x="-1047712" y="5073059"/>
            <a:ext cx="7259671" cy="5490126"/>
          </a:xfrm>
          <a:custGeom>
            <a:avLst/>
            <a:gdLst/>
            <a:ahLst/>
            <a:cxnLst/>
            <a:rect r="r" b="b" t="t" l="l"/>
            <a:pathLst>
              <a:path h="5490126" w="7259671">
                <a:moveTo>
                  <a:pt x="0" y="0"/>
                </a:moveTo>
                <a:lnTo>
                  <a:pt x="7259672" y="0"/>
                </a:lnTo>
                <a:lnTo>
                  <a:pt x="7259672" y="5490126"/>
                </a:lnTo>
                <a:lnTo>
                  <a:pt x="0" y="5490126"/>
                </a:lnTo>
                <a:lnTo>
                  <a:pt x="0" y="0"/>
                </a:lnTo>
                <a:close/>
              </a:path>
            </a:pathLst>
          </a:custGeom>
          <a:blipFill>
            <a:blip r:embed="rId2"/>
            <a:stretch>
              <a:fillRect l="0" t="0" r="0" b="0"/>
            </a:stretch>
          </a:blipFill>
        </p:spPr>
      </p:sp>
      <p:sp>
        <p:nvSpPr>
          <p:cNvPr name="Freeform 3" id="3"/>
          <p:cNvSpPr/>
          <p:nvPr/>
        </p:nvSpPr>
        <p:spPr>
          <a:xfrm flipH="false" flipV="false" rot="0">
            <a:off x="8247031" y="6819389"/>
            <a:ext cx="10792534" cy="2833040"/>
          </a:xfrm>
          <a:custGeom>
            <a:avLst/>
            <a:gdLst/>
            <a:ahLst/>
            <a:cxnLst/>
            <a:rect r="r" b="b" t="t" l="l"/>
            <a:pathLst>
              <a:path h="2833040" w="10792534">
                <a:moveTo>
                  <a:pt x="0" y="0"/>
                </a:moveTo>
                <a:lnTo>
                  <a:pt x="10792534" y="0"/>
                </a:lnTo>
                <a:lnTo>
                  <a:pt x="10792534" y="2833040"/>
                </a:lnTo>
                <a:lnTo>
                  <a:pt x="0" y="2833040"/>
                </a:lnTo>
                <a:lnTo>
                  <a:pt x="0" y="0"/>
                </a:lnTo>
                <a:close/>
              </a:path>
            </a:pathLst>
          </a:custGeom>
          <a:blipFill>
            <a:blip r:embed="rId3"/>
            <a:stretch>
              <a:fillRect l="0" t="0" r="0" b="0"/>
            </a:stretch>
          </a:blipFill>
        </p:spPr>
      </p:sp>
      <p:grpSp>
        <p:nvGrpSpPr>
          <p:cNvPr name="Group 4" id="4"/>
          <p:cNvGrpSpPr/>
          <p:nvPr/>
        </p:nvGrpSpPr>
        <p:grpSpPr>
          <a:xfrm rot="0">
            <a:off x="8925386" y="1648907"/>
            <a:ext cx="10288054" cy="6989185"/>
            <a:chOff x="0" y="0"/>
            <a:chExt cx="2709611" cy="1840773"/>
          </a:xfrm>
        </p:grpSpPr>
        <p:sp>
          <p:nvSpPr>
            <p:cNvPr name="Freeform 5" id="5"/>
            <p:cNvSpPr/>
            <p:nvPr/>
          </p:nvSpPr>
          <p:spPr>
            <a:xfrm flipH="false" flipV="false" rot="0">
              <a:off x="0" y="0"/>
              <a:ext cx="2709611" cy="1840773"/>
            </a:xfrm>
            <a:custGeom>
              <a:avLst/>
              <a:gdLst/>
              <a:ahLst/>
              <a:cxnLst/>
              <a:rect r="r" b="b" t="t" l="l"/>
              <a:pathLst>
                <a:path h="1840773" w="2709611">
                  <a:moveTo>
                    <a:pt x="38378" y="0"/>
                  </a:moveTo>
                  <a:lnTo>
                    <a:pt x="2671233" y="0"/>
                  </a:lnTo>
                  <a:cubicBezTo>
                    <a:pt x="2681411" y="0"/>
                    <a:pt x="2691173" y="4043"/>
                    <a:pt x="2698370" y="11241"/>
                  </a:cubicBezTo>
                  <a:cubicBezTo>
                    <a:pt x="2705568" y="18438"/>
                    <a:pt x="2709611" y="28200"/>
                    <a:pt x="2709611" y="38378"/>
                  </a:cubicBezTo>
                  <a:lnTo>
                    <a:pt x="2709611" y="1802395"/>
                  </a:lnTo>
                  <a:cubicBezTo>
                    <a:pt x="2709611" y="1812573"/>
                    <a:pt x="2705568" y="1822335"/>
                    <a:pt x="2698370" y="1829532"/>
                  </a:cubicBezTo>
                  <a:cubicBezTo>
                    <a:pt x="2691173" y="1836730"/>
                    <a:pt x="2681411" y="1840773"/>
                    <a:pt x="2671233" y="1840773"/>
                  </a:cubicBezTo>
                  <a:lnTo>
                    <a:pt x="38378" y="1840773"/>
                  </a:lnTo>
                  <a:cubicBezTo>
                    <a:pt x="28200" y="1840773"/>
                    <a:pt x="18438" y="1836730"/>
                    <a:pt x="11241" y="1829532"/>
                  </a:cubicBezTo>
                  <a:cubicBezTo>
                    <a:pt x="4043" y="1822335"/>
                    <a:pt x="0" y="1812573"/>
                    <a:pt x="0" y="1802395"/>
                  </a:cubicBezTo>
                  <a:lnTo>
                    <a:pt x="0" y="38378"/>
                  </a:lnTo>
                  <a:cubicBezTo>
                    <a:pt x="0" y="28200"/>
                    <a:pt x="4043" y="18438"/>
                    <a:pt x="11241" y="11241"/>
                  </a:cubicBezTo>
                  <a:cubicBezTo>
                    <a:pt x="18438" y="4043"/>
                    <a:pt x="28200" y="0"/>
                    <a:pt x="38378" y="0"/>
                  </a:cubicBezTo>
                  <a:close/>
                </a:path>
              </a:pathLst>
            </a:custGeom>
            <a:solidFill>
              <a:srgbClr val="932D25"/>
            </a:solidFill>
          </p:spPr>
        </p:sp>
        <p:sp>
          <p:nvSpPr>
            <p:cNvPr name="TextBox 6" id="6"/>
            <p:cNvSpPr txBox="true"/>
            <p:nvPr/>
          </p:nvSpPr>
          <p:spPr>
            <a:xfrm>
              <a:off x="0" y="-38100"/>
              <a:ext cx="2709611" cy="1878873"/>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0">
            <a:off x="1760653" y="8450910"/>
            <a:ext cx="6083641" cy="1201519"/>
          </a:xfrm>
          <a:custGeom>
            <a:avLst/>
            <a:gdLst/>
            <a:ahLst/>
            <a:cxnLst/>
            <a:rect r="r" b="b" t="t" l="l"/>
            <a:pathLst>
              <a:path h="1201519" w="6083641">
                <a:moveTo>
                  <a:pt x="0" y="0"/>
                </a:moveTo>
                <a:lnTo>
                  <a:pt x="6083642" y="0"/>
                </a:lnTo>
                <a:lnTo>
                  <a:pt x="6083642" y="1201519"/>
                </a:lnTo>
                <a:lnTo>
                  <a:pt x="0" y="1201519"/>
                </a:lnTo>
                <a:lnTo>
                  <a:pt x="0" y="0"/>
                </a:lnTo>
                <a:close/>
              </a:path>
            </a:pathLst>
          </a:custGeom>
          <a:blipFill>
            <a:blip r:embed="rId4">
              <a:alphaModFix amt="76000"/>
            </a:blip>
            <a:stretch>
              <a:fillRect l="0" t="0" r="0" b="0"/>
            </a:stretch>
          </a:blipFill>
        </p:spPr>
      </p:sp>
      <p:sp>
        <p:nvSpPr>
          <p:cNvPr name="Freeform 8" id="8"/>
          <p:cNvSpPr/>
          <p:nvPr/>
        </p:nvSpPr>
        <p:spPr>
          <a:xfrm flipH="false" flipV="false" rot="-10233416">
            <a:off x="-4049586" y="-3311439"/>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1170103">
            <a:off x="-2359310" y="-3702587"/>
            <a:ext cx="7434452" cy="5366323"/>
          </a:xfrm>
          <a:custGeom>
            <a:avLst/>
            <a:gdLst/>
            <a:ahLst/>
            <a:cxnLst/>
            <a:rect r="r" b="b" t="t" l="l"/>
            <a:pathLst>
              <a:path h="5366323" w="7434452">
                <a:moveTo>
                  <a:pt x="0" y="0"/>
                </a:moveTo>
                <a:lnTo>
                  <a:pt x="7434453" y="0"/>
                </a:lnTo>
                <a:lnTo>
                  <a:pt x="7434453" y="5366323"/>
                </a:lnTo>
                <a:lnTo>
                  <a:pt x="0" y="536632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357916" y="1489011"/>
            <a:ext cx="6889115" cy="7149081"/>
          </a:xfrm>
          <a:custGeom>
            <a:avLst/>
            <a:gdLst/>
            <a:ahLst/>
            <a:cxnLst/>
            <a:rect r="r" b="b" t="t" l="l"/>
            <a:pathLst>
              <a:path h="7149081" w="6889115">
                <a:moveTo>
                  <a:pt x="0" y="0"/>
                </a:moveTo>
                <a:lnTo>
                  <a:pt x="6889115" y="0"/>
                </a:lnTo>
                <a:lnTo>
                  <a:pt x="6889115" y="7149082"/>
                </a:lnTo>
                <a:lnTo>
                  <a:pt x="0" y="71490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1" id="11"/>
          <p:cNvSpPr txBox="true"/>
          <p:nvPr/>
        </p:nvSpPr>
        <p:spPr>
          <a:xfrm rot="0">
            <a:off x="8954429" y="4018846"/>
            <a:ext cx="8101870" cy="2241812"/>
          </a:xfrm>
          <a:prstGeom prst="rect">
            <a:avLst/>
          </a:prstGeom>
        </p:spPr>
        <p:txBody>
          <a:bodyPr anchor="t" rtlCol="false" tIns="0" lIns="0" bIns="0" rIns="0">
            <a:spAutoFit/>
          </a:bodyPr>
          <a:lstStyle/>
          <a:p>
            <a:pPr algn="r">
              <a:lnSpc>
                <a:spcPts val="8611"/>
              </a:lnSpc>
            </a:pPr>
            <a:r>
              <a:rPr lang="en-US" b="true" sz="8611">
                <a:solidFill>
                  <a:srgbClr val="FFFFFF"/>
                </a:solidFill>
                <a:latin typeface="Glacial Indifference Bold"/>
                <a:ea typeface="Glacial Indifference Bold"/>
                <a:cs typeface="Glacial Indifference Bold"/>
                <a:sym typeface="Glacial Indifference Bold"/>
              </a:rPr>
              <a:t>PERTANYAAN</a:t>
            </a:r>
          </a:p>
          <a:p>
            <a:pPr algn="r">
              <a:lnSpc>
                <a:spcPts val="8611"/>
              </a:lnSpc>
            </a:pPr>
            <a:r>
              <a:rPr lang="en-US" b="true" sz="8611">
                <a:solidFill>
                  <a:srgbClr val="FFFFFF"/>
                </a:solidFill>
                <a:latin typeface="Glacial Indifference Bold"/>
                <a:ea typeface="Glacial Indifference Bold"/>
                <a:cs typeface="Glacial Indifference Bold"/>
                <a:sym typeface="Glacial Indifference Bold"/>
              </a:rPr>
              <a:t>DAN DISKUSI</a:t>
            </a:r>
          </a:p>
        </p:txBody>
      </p:sp>
      <p:sp>
        <p:nvSpPr>
          <p:cNvPr name="Freeform 12" id="12"/>
          <p:cNvSpPr/>
          <p:nvPr/>
        </p:nvSpPr>
        <p:spPr>
          <a:xfrm flipH="false" flipV="false" rot="4120285">
            <a:off x="13699720" y="-902818"/>
            <a:ext cx="6713157" cy="5076825"/>
          </a:xfrm>
          <a:custGeom>
            <a:avLst/>
            <a:gdLst/>
            <a:ahLst/>
            <a:cxnLst/>
            <a:rect r="r" b="b" t="t" l="l"/>
            <a:pathLst>
              <a:path h="5076825" w="6713157">
                <a:moveTo>
                  <a:pt x="0" y="0"/>
                </a:moveTo>
                <a:lnTo>
                  <a:pt x="6713157" y="0"/>
                </a:lnTo>
                <a:lnTo>
                  <a:pt x="6713157" y="5076826"/>
                </a:lnTo>
                <a:lnTo>
                  <a:pt x="0" y="5076826"/>
                </a:lnTo>
                <a:lnTo>
                  <a:pt x="0" y="0"/>
                </a:lnTo>
                <a:close/>
              </a:path>
            </a:pathLst>
          </a:custGeom>
          <a:blipFill>
            <a:blip r:embed="rId2"/>
            <a:stretch>
              <a:fillRect l="0" t="0" r="0" b="0"/>
            </a:stretch>
          </a:blipFill>
        </p:spPr>
      </p:sp>
      <p:sp>
        <p:nvSpPr>
          <p:cNvPr name="Freeform 13" id="13"/>
          <p:cNvSpPr/>
          <p:nvPr/>
        </p:nvSpPr>
        <p:spPr>
          <a:xfrm flipH="false" flipV="false" rot="1635910">
            <a:off x="12806688" y="6598628"/>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9823432">
            <a:off x="11082210" y="8578950"/>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320501">
                <a:alpha val="100000"/>
              </a:srgbClr>
            </a:gs>
            <a:gs pos="100000">
              <a:srgbClr val="B64E4E">
                <a:alpha val="100000"/>
              </a:srgbClr>
            </a:gs>
          </a:gsLst>
          <a:path path="circle">
            <a:fillToRect l="0" r="100000" t="0" b="100000"/>
          </a:path>
          <a:tileRect r="0" l="-100000" b="0" t="-100000"/>
        </a:gradFill>
      </p:bgPr>
    </p:bg>
    <p:spTree>
      <p:nvGrpSpPr>
        <p:cNvPr id="1" name=""/>
        <p:cNvGrpSpPr/>
        <p:nvPr/>
      </p:nvGrpSpPr>
      <p:grpSpPr>
        <a:xfrm>
          <a:off x="0" y="0"/>
          <a:ext cx="0" cy="0"/>
          <a:chOff x="0" y="0"/>
          <a:chExt cx="0" cy="0"/>
        </a:xfrm>
      </p:grpSpPr>
      <p:sp>
        <p:nvSpPr>
          <p:cNvPr name="Freeform 2" id="2"/>
          <p:cNvSpPr/>
          <p:nvPr/>
        </p:nvSpPr>
        <p:spPr>
          <a:xfrm flipH="false" flipV="false" rot="0">
            <a:off x="274241" y="7263939"/>
            <a:ext cx="16319121" cy="3288974"/>
          </a:xfrm>
          <a:custGeom>
            <a:avLst/>
            <a:gdLst/>
            <a:ahLst/>
            <a:cxnLst/>
            <a:rect r="r" b="b" t="t" l="l"/>
            <a:pathLst>
              <a:path h="3288974" w="16319121">
                <a:moveTo>
                  <a:pt x="0" y="0"/>
                </a:moveTo>
                <a:lnTo>
                  <a:pt x="16319121" y="0"/>
                </a:lnTo>
                <a:lnTo>
                  <a:pt x="16319121" y="3288974"/>
                </a:lnTo>
                <a:lnTo>
                  <a:pt x="0" y="3288974"/>
                </a:lnTo>
                <a:lnTo>
                  <a:pt x="0" y="0"/>
                </a:lnTo>
                <a:close/>
              </a:path>
            </a:pathLst>
          </a:custGeom>
          <a:blipFill>
            <a:blip r:embed="rId2"/>
            <a:stretch>
              <a:fillRect l="0" t="-15123" r="0" b="-15123"/>
            </a:stretch>
          </a:blipFill>
        </p:spPr>
      </p:sp>
      <p:grpSp>
        <p:nvGrpSpPr>
          <p:cNvPr name="Group 3" id="3"/>
          <p:cNvGrpSpPr/>
          <p:nvPr/>
        </p:nvGrpSpPr>
        <p:grpSpPr>
          <a:xfrm rot="0">
            <a:off x="1299964" y="835079"/>
            <a:ext cx="15556310" cy="8540256"/>
            <a:chOff x="0" y="0"/>
            <a:chExt cx="4097135" cy="2249286"/>
          </a:xfrm>
        </p:grpSpPr>
        <p:sp>
          <p:nvSpPr>
            <p:cNvPr name="Freeform 4" id="4"/>
            <p:cNvSpPr/>
            <p:nvPr/>
          </p:nvSpPr>
          <p:spPr>
            <a:xfrm flipH="false" flipV="false" rot="0">
              <a:off x="0" y="0"/>
              <a:ext cx="4097135" cy="2249286"/>
            </a:xfrm>
            <a:custGeom>
              <a:avLst/>
              <a:gdLst/>
              <a:ahLst/>
              <a:cxnLst/>
              <a:rect r="r" b="b" t="t" l="l"/>
              <a:pathLst>
                <a:path h="2249286" w="4097135">
                  <a:moveTo>
                    <a:pt x="25381" y="0"/>
                  </a:moveTo>
                  <a:lnTo>
                    <a:pt x="4071754" y="0"/>
                  </a:lnTo>
                  <a:cubicBezTo>
                    <a:pt x="4085772" y="0"/>
                    <a:pt x="4097135" y="11364"/>
                    <a:pt x="4097135" y="25381"/>
                  </a:cubicBezTo>
                  <a:lnTo>
                    <a:pt x="4097135" y="2223904"/>
                  </a:lnTo>
                  <a:cubicBezTo>
                    <a:pt x="4097135" y="2230636"/>
                    <a:pt x="4094461" y="2237092"/>
                    <a:pt x="4089701" y="2241852"/>
                  </a:cubicBezTo>
                  <a:cubicBezTo>
                    <a:pt x="4084941" y="2246612"/>
                    <a:pt x="4078486" y="2249286"/>
                    <a:pt x="4071754" y="2249286"/>
                  </a:cubicBezTo>
                  <a:lnTo>
                    <a:pt x="25381" y="2249286"/>
                  </a:lnTo>
                  <a:cubicBezTo>
                    <a:pt x="18650" y="2249286"/>
                    <a:pt x="12194" y="2246612"/>
                    <a:pt x="7434" y="2241852"/>
                  </a:cubicBezTo>
                  <a:cubicBezTo>
                    <a:pt x="2674" y="2237092"/>
                    <a:pt x="0" y="2230636"/>
                    <a:pt x="0" y="2223904"/>
                  </a:cubicBezTo>
                  <a:lnTo>
                    <a:pt x="0" y="25381"/>
                  </a:lnTo>
                  <a:cubicBezTo>
                    <a:pt x="0" y="18650"/>
                    <a:pt x="2674" y="12194"/>
                    <a:pt x="7434" y="7434"/>
                  </a:cubicBezTo>
                  <a:cubicBezTo>
                    <a:pt x="12194" y="2674"/>
                    <a:pt x="18650" y="0"/>
                    <a:pt x="25381" y="0"/>
                  </a:cubicBezTo>
                  <a:close/>
                </a:path>
              </a:pathLst>
            </a:custGeom>
            <a:solidFill>
              <a:srgbClr val="932D25"/>
            </a:solidFill>
          </p:spPr>
        </p:sp>
        <p:sp>
          <p:nvSpPr>
            <p:cNvPr name="TextBox 5" id="5"/>
            <p:cNvSpPr txBox="true"/>
            <p:nvPr/>
          </p:nvSpPr>
          <p:spPr>
            <a:xfrm>
              <a:off x="0" y="-38100"/>
              <a:ext cx="4097135" cy="2287386"/>
            </a:xfrm>
            <a:prstGeom prst="rect">
              <a:avLst/>
            </a:prstGeom>
          </p:spPr>
          <p:txBody>
            <a:bodyPr anchor="ctr" rtlCol="false" tIns="50800" lIns="50800" bIns="50800" rIns="50800"/>
            <a:lstStyle/>
            <a:p>
              <a:pPr algn="ctr">
                <a:lnSpc>
                  <a:spcPts val="2659"/>
                </a:lnSpc>
                <a:spcBef>
                  <a:spcPct val="0"/>
                </a:spcBef>
              </a:pPr>
            </a:p>
          </p:txBody>
        </p:sp>
      </p:grpSp>
      <p:sp>
        <p:nvSpPr>
          <p:cNvPr name="Freeform 6" id="6"/>
          <p:cNvSpPr/>
          <p:nvPr/>
        </p:nvSpPr>
        <p:spPr>
          <a:xfrm flipH="true" flipV="false" rot="5764904">
            <a:off x="-2469317" y="-1544525"/>
            <a:ext cx="6293168" cy="4759208"/>
          </a:xfrm>
          <a:custGeom>
            <a:avLst/>
            <a:gdLst/>
            <a:ahLst/>
            <a:cxnLst/>
            <a:rect r="r" b="b" t="t" l="l"/>
            <a:pathLst>
              <a:path h="4759208" w="6293168">
                <a:moveTo>
                  <a:pt x="6293168" y="0"/>
                </a:moveTo>
                <a:lnTo>
                  <a:pt x="0" y="0"/>
                </a:lnTo>
                <a:lnTo>
                  <a:pt x="0" y="4759208"/>
                </a:lnTo>
                <a:lnTo>
                  <a:pt x="6293168" y="4759208"/>
                </a:lnTo>
                <a:lnTo>
                  <a:pt x="6293168" y="0"/>
                </a:lnTo>
                <a:close/>
              </a:path>
            </a:pathLst>
          </a:custGeom>
          <a:blipFill>
            <a:blip r:embed="rId3"/>
            <a:stretch>
              <a:fillRect l="0" t="0" r="0" b="0"/>
            </a:stretch>
          </a:blipFill>
        </p:spPr>
      </p:sp>
      <p:sp>
        <p:nvSpPr>
          <p:cNvPr name="TextBox 7" id="7"/>
          <p:cNvSpPr txBox="true"/>
          <p:nvPr/>
        </p:nvSpPr>
        <p:spPr>
          <a:xfrm rot="0">
            <a:off x="2095055" y="2415518"/>
            <a:ext cx="13056767" cy="5627415"/>
          </a:xfrm>
          <a:prstGeom prst="rect">
            <a:avLst/>
          </a:prstGeom>
        </p:spPr>
        <p:txBody>
          <a:bodyPr anchor="t" rtlCol="false" tIns="0" lIns="0" bIns="0" rIns="0">
            <a:spAutoFit/>
          </a:bodyPr>
          <a:lstStyle/>
          <a:p>
            <a:pPr algn="l">
              <a:lnSpc>
                <a:spcPts val="8855"/>
              </a:lnSpc>
            </a:pPr>
            <a:r>
              <a:rPr lang="en-US" sz="8855" b="true">
                <a:solidFill>
                  <a:srgbClr val="FFFFFF"/>
                </a:solidFill>
                <a:latin typeface="Glacial Indifference Bold"/>
                <a:ea typeface="Glacial Indifference Bold"/>
                <a:cs typeface="Glacial Indifference Bold"/>
                <a:sym typeface="Glacial Indifference Bold"/>
              </a:rPr>
              <a:t>Ada pertanyaan ?</a:t>
            </a:r>
          </a:p>
          <a:p>
            <a:pPr algn="l">
              <a:lnSpc>
                <a:spcPts val="8855"/>
              </a:lnSpc>
            </a:pPr>
          </a:p>
          <a:p>
            <a:pPr algn="l">
              <a:lnSpc>
                <a:spcPts val="8855"/>
              </a:lnSpc>
            </a:pPr>
            <a:r>
              <a:rPr lang="en-US" sz="8855" b="true">
                <a:solidFill>
                  <a:srgbClr val="FFFFFF"/>
                </a:solidFill>
                <a:latin typeface="Glacial Indifference Bold"/>
                <a:ea typeface="Glacial Indifference Bold"/>
                <a:cs typeface="Glacial Indifference Bold"/>
                <a:sym typeface="Glacial Indifference Bold"/>
              </a:rPr>
              <a:t>Maaf jika kami hanya bisa memberi jawaban bukan harapan :)</a:t>
            </a:r>
          </a:p>
        </p:txBody>
      </p:sp>
      <p:sp>
        <p:nvSpPr>
          <p:cNvPr name="Freeform 8" id="8"/>
          <p:cNvSpPr/>
          <p:nvPr/>
        </p:nvSpPr>
        <p:spPr>
          <a:xfrm flipH="false" flipV="false" rot="-6073382">
            <a:off x="12806688" y="-4057281"/>
            <a:ext cx="8099172" cy="7200900"/>
          </a:xfrm>
          <a:custGeom>
            <a:avLst/>
            <a:gdLst/>
            <a:ahLst/>
            <a:cxnLst/>
            <a:rect r="r" b="b" t="t" l="l"/>
            <a:pathLst>
              <a:path h="7200900" w="8099172">
                <a:moveTo>
                  <a:pt x="0" y="0"/>
                </a:moveTo>
                <a:lnTo>
                  <a:pt x="8099172" y="0"/>
                </a:lnTo>
                <a:lnTo>
                  <a:pt x="8099172" y="7200900"/>
                </a:lnTo>
                <a:lnTo>
                  <a:pt x="0" y="7200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5640006">
            <a:off x="-3018209" y="6416550"/>
            <a:ext cx="7975596" cy="7091030"/>
          </a:xfrm>
          <a:custGeom>
            <a:avLst/>
            <a:gdLst/>
            <a:ahLst/>
            <a:cxnLst/>
            <a:rect r="r" b="b" t="t" l="l"/>
            <a:pathLst>
              <a:path h="7091030" w="7975596">
                <a:moveTo>
                  <a:pt x="0" y="0"/>
                </a:moveTo>
                <a:lnTo>
                  <a:pt x="7975596" y="0"/>
                </a:lnTo>
                <a:lnTo>
                  <a:pt x="7975596" y="7091030"/>
                </a:lnTo>
                <a:lnTo>
                  <a:pt x="0" y="709103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10416941">
            <a:off x="-1996345" y="8391391"/>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10555981">
            <a:off x="10643584" y="-4909584"/>
            <a:ext cx="8182799" cy="5906493"/>
          </a:xfrm>
          <a:custGeom>
            <a:avLst/>
            <a:gdLst/>
            <a:ahLst/>
            <a:cxnLst/>
            <a:rect r="r" b="b" t="t" l="l"/>
            <a:pathLst>
              <a:path h="5906493" w="8182799">
                <a:moveTo>
                  <a:pt x="0" y="0"/>
                </a:moveTo>
                <a:lnTo>
                  <a:pt x="8182799" y="0"/>
                </a:lnTo>
                <a:lnTo>
                  <a:pt x="8182799" y="5906493"/>
                </a:lnTo>
                <a:lnTo>
                  <a:pt x="0" y="590649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14387384" y="2910932"/>
            <a:ext cx="4411955" cy="6464403"/>
          </a:xfrm>
          <a:custGeom>
            <a:avLst/>
            <a:gdLst/>
            <a:ahLst/>
            <a:cxnLst/>
            <a:rect r="r" b="b" t="t" l="l"/>
            <a:pathLst>
              <a:path h="6464403" w="4411955">
                <a:moveTo>
                  <a:pt x="0" y="0"/>
                </a:moveTo>
                <a:lnTo>
                  <a:pt x="4411955" y="0"/>
                </a:lnTo>
                <a:lnTo>
                  <a:pt x="4411955" y="6464403"/>
                </a:lnTo>
                <a:lnTo>
                  <a:pt x="0" y="6464403"/>
                </a:lnTo>
                <a:lnTo>
                  <a:pt x="0" y="0"/>
                </a:lnTo>
                <a:close/>
              </a:path>
            </a:pathLst>
          </a:custGeom>
          <a:blipFill>
            <a:blip r:embed="rId10"/>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DAGSktMS6IA</dc:identifier>
  <dcterms:modified xsi:type="dcterms:W3CDTF">2011-08-01T06:04:30Z</dcterms:modified>
  <cp:revision>1</cp:revision>
  <dc:title>Ppt sejarah lokal Kel 4</dc:title>
</cp:coreProperties>
</file>