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A5A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188720"/>
            <a:ext cx="4114800" cy="4114800"/>
          </a:xfrm>
          <a:prstGeom prst="ellipse">
            <a:avLst/>
          </a:prstGeom>
          <a:solidFill>
            <a:srgbClr val="5C8B7A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4206240"/>
            <a:ext cx="2926080" cy="2926080"/>
          </a:xfrm>
          <a:prstGeom prst="ellipse">
            <a:avLst/>
          </a:prstGeom>
          <a:solidFill>
            <a:srgbClr val="84B59F">
              <a:alpha val="4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097280" y="4937760"/>
            <a:ext cx="2926080" cy="2926080"/>
          </a:xfrm>
          <a:prstGeom prst="ellipse">
            <a:avLst/>
          </a:prstGeom>
          <a:solidFill>
            <a:srgbClr val="84B59F">
              <a:alpha val="35000"/>
            </a:srgbClr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731520" y="13716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84B5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PENGEMBANGAN IPS SD  •  SEMESTER 5</a:t>
            </a:r>
            <a:endParaRPr lang="en-US" sz="1400" dirty="0"/>
          </a:p>
        </p:txBody>
      </p:sp>
      <p:sp>
        <p:nvSpPr>
          <p:cNvPr id="6" name="Text 4"/>
          <p:cNvSpPr txBox="1"/>
          <p:nvPr/>
        </p:nvSpPr>
        <p:spPr>
          <a:xfrm>
            <a:off x="685800" y="1828800"/>
            <a:ext cx="96012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Hakikat Pengembangan</a:t>
            </a:r>
            <a:endParaRPr lang="en-US" sz="48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IPS SD</a:t>
            </a:r>
            <a:endParaRPr lang="en-US" sz="4800" dirty="0"/>
          </a:p>
        </p:txBody>
      </p:sp>
      <p:sp>
        <p:nvSpPr>
          <p:cNvPr id="7" name="Text 5"/>
          <p:cNvSpPr txBox="1"/>
          <p:nvPr/>
        </p:nvSpPr>
        <p:spPr>
          <a:xfrm>
            <a:off x="731520" y="3977640"/>
            <a:ext cx="7589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F6F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Memadukan pengetahuan, keterampilan, nilai, dan tindakan sosial untuk pembelajaran yang bermakna di sekolah dasar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731520" y="5074920"/>
            <a:ext cx="6949440" cy="777240"/>
          </a:xfrm>
          <a:prstGeom prst="roundRect">
            <a:avLst>
              <a:gd name="adj" fmla="val 14118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84B59F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914400" y="5074920"/>
            <a:ext cx="6583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IPS SD = Pengetahuan + Keterampilan + Nilai/Sikap + Tindakan Sosial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C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· PERAN PENDIDIK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634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Peran Pendidik dalam Pengembangan IPS SD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260604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650492" y="1700784"/>
            <a:ext cx="402336" cy="402336"/>
          </a:xfrm>
          <a:prstGeom prst="ellipse">
            <a:avLst/>
          </a:prstGeom>
          <a:solidFill>
            <a:srgbClr val="3A5A5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650492" y="170078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658368" y="2157984"/>
            <a:ext cx="23865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Fasilitator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319272" y="1554480"/>
            <a:ext cx="260604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21124" y="1700784"/>
            <a:ext cx="402336" cy="402336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4421124" y="170078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1" name="Text 9"/>
          <p:cNvSpPr txBox="1"/>
          <p:nvPr/>
        </p:nvSpPr>
        <p:spPr>
          <a:xfrm>
            <a:off x="3429000" y="2157984"/>
            <a:ext cx="23865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Motivator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089904" y="1554480"/>
            <a:ext cx="260604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191756" y="1700784"/>
            <a:ext cx="402336" cy="402336"/>
          </a:xfrm>
          <a:prstGeom prst="ellipse">
            <a:avLst/>
          </a:prstGeom>
          <a:solidFill>
            <a:srgbClr val="3A5A5F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7191756" y="170078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13"/>
          <p:cNvSpPr txBox="1"/>
          <p:nvPr/>
        </p:nvSpPr>
        <p:spPr>
          <a:xfrm>
            <a:off x="6199632" y="2157984"/>
            <a:ext cx="23865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860536" y="1554480"/>
            <a:ext cx="260604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62388" y="1700784"/>
            <a:ext cx="402336" cy="402336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9962388" y="170078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19" name="Text 17"/>
          <p:cNvSpPr txBox="1"/>
          <p:nvPr/>
        </p:nvSpPr>
        <p:spPr>
          <a:xfrm>
            <a:off x="8970264" y="2157984"/>
            <a:ext cx="23865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Pengembang materi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548640" y="2770632"/>
            <a:ext cx="260604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650492" y="2916936"/>
            <a:ext cx="402336" cy="402336"/>
          </a:xfrm>
          <a:prstGeom prst="ellipse">
            <a:avLst/>
          </a:prstGeom>
          <a:solidFill>
            <a:srgbClr val="3A5A5F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1650492" y="291693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1"/>
          <p:cNvSpPr txBox="1"/>
          <p:nvPr/>
        </p:nvSpPr>
        <p:spPr>
          <a:xfrm>
            <a:off x="658368" y="3374136"/>
            <a:ext cx="23865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Pengelola lingkungan belajar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3319272" y="2770632"/>
            <a:ext cx="260604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421124" y="2916936"/>
            <a:ext cx="402336" cy="402336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4421124" y="291693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27" name="Text 25"/>
          <p:cNvSpPr txBox="1"/>
          <p:nvPr/>
        </p:nvSpPr>
        <p:spPr>
          <a:xfrm>
            <a:off x="3429000" y="3374136"/>
            <a:ext cx="23865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Penghubung dengan kehidupan nyata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6089904" y="2770632"/>
            <a:ext cx="260604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191756" y="2916936"/>
            <a:ext cx="402336" cy="402336"/>
          </a:xfrm>
          <a:prstGeom prst="ellipse">
            <a:avLst/>
          </a:prstGeom>
          <a:solidFill>
            <a:srgbClr val="3A5A5F"/>
          </a:solidFill>
          <a:ln/>
        </p:spPr>
      </p:sp>
      <p:sp>
        <p:nvSpPr>
          <p:cNvPr id="30" name="Text 28"/>
          <p:cNvSpPr txBox="1"/>
          <p:nvPr/>
        </p:nvSpPr>
        <p:spPr>
          <a:xfrm>
            <a:off x="7191756" y="291693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300" dirty="0"/>
          </a:p>
        </p:txBody>
      </p:sp>
      <p:sp>
        <p:nvSpPr>
          <p:cNvPr id="31" name="Text 29"/>
          <p:cNvSpPr txBox="1"/>
          <p:nvPr/>
        </p:nvSpPr>
        <p:spPr>
          <a:xfrm>
            <a:off x="6199632" y="3374136"/>
            <a:ext cx="23865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Teladan sikap sosial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548640" y="3977640"/>
            <a:ext cx="5440680" cy="1965960"/>
          </a:xfrm>
          <a:prstGeom prst="roundRect">
            <a:avLst>
              <a:gd name="adj" fmla="val 4651"/>
            </a:avLst>
          </a:prstGeom>
          <a:solidFill>
            <a:srgbClr val="F4E9E7"/>
          </a:solidFill>
          <a:ln w="9525">
            <a:solidFill>
              <a:srgbClr val="C98F86"/>
            </a:solidFill>
            <a:prstDash val="solid"/>
          </a:ln>
        </p:spPr>
      </p:sp>
      <p:sp>
        <p:nvSpPr>
          <p:cNvPr id="33" name="Text 31"/>
          <p:cNvSpPr txBox="1"/>
          <p:nvPr/>
        </p:nvSpPr>
        <p:spPr>
          <a:xfrm>
            <a:off x="777240" y="41605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9C4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KURANG TEPAT</a:t>
            </a:r>
            <a:endParaRPr lang="en-US" sz="1050" dirty="0"/>
          </a:p>
        </p:txBody>
      </p:sp>
      <p:sp>
        <p:nvSpPr>
          <p:cNvPr id="34" name="Text 32"/>
          <p:cNvSpPr txBox="1"/>
          <p:nvPr/>
        </p:nvSpPr>
        <p:spPr>
          <a:xfrm>
            <a:off x="777240" y="4480560"/>
            <a:ext cx="4937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i="1" dirty="0">
                <a:solidFill>
                  <a:srgbClr val="2634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“Sebutkan 5 jenis pekerjaan!”</a:t>
            </a:r>
            <a:endParaRPr lang="en-US" sz="1500" dirty="0"/>
          </a:p>
        </p:txBody>
      </p:sp>
      <p:sp>
        <p:nvSpPr>
          <p:cNvPr id="35" name="Shape 33"/>
          <p:cNvSpPr/>
          <p:nvPr/>
        </p:nvSpPr>
        <p:spPr>
          <a:xfrm>
            <a:off x="6172200" y="3977640"/>
            <a:ext cx="5440680" cy="1965960"/>
          </a:xfrm>
          <a:prstGeom prst="roundRect">
            <a:avLst>
              <a:gd name="adj" fmla="val 4651"/>
            </a:avLst>
          </a:prstGeom>
          <a:solidFill>
            <a:srgbClr val="E7F0EC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36" name="Text 34"/>
          <p:cNvSpPr txBox="1"/>
          <p:nvPr/>
        </p:nvSpPr>
        <p:spPr>
          <a:xfrm>
            <a:off x="6400800" y="41605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5C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LEBIH BERMAKNA</a:t>
            </a:r>
            <a:endParaRPr lang="en-US" sz="1050" dirty="0"/>
          </a:p>
        </p:txBody>
      </p:sp>
      <p:sp>
        <p:nvSpPr>
          <p:cNvPr id="37" name="Text 35"/>
          <p:cNvSpPr txBox="1"/>
          <p:nvPr/>
        </p:nvSpPr>
        <p:spPr>
          <a:xfrm>
            <a:off x="6400800" y="4480560"/>
            <a:ext cx="4937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i="1" dirty="0">
                <a:solidFill>
                  <a:srgbClr val="2634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“Mengapa masyarakat memiliki pekerjaan berbeda-beda, dan bagaimana pekerjaan itu saling berhubungan memenuhi kebutuhan?”</a:t>
            </a:r>
            <a:endParaRPr lang="en-US" sz="1350" dirty="0"/>
          </a:p>
        </p:txBody>
      </p:sp>
      <p:sp>
        <p:nvSpPr>
          <p:cNvPr id="38" name="Text 36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Hakikat Pengembangan IPS SD</a:t>
            </a:r>
            <a:endParaRPr lang="en-US" sz="900" dirty="0"/>
          </a:p>
        </p:txBody>
      </p:sp>
      <p:sp>
        <p:nvSpPr>
          <p:cNvPr id="39" name="Text 37"/>
          <p:cNvSpPr txBox="1"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C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· PENGEMBANGAN MATERI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634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Dari Materi Abstrak Menuju Pengalaman Belajar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37160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Contoh: materi “Kegiatan Ekonomi” dikembangkan menjadi rangkaian pengalaman belajar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3520440" cy="155448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  <a:effectLst>
            <a:outerShdw sx="100000" sy="100000" kx="0" ky="0" algn="bl" rotWithShape="0" blurRad="63500" dist="25400" dir="5400000">
              <a:srgbClr val="555555">
                <a:alpha val="1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49808" y="2167128"/>
            <a:ext cx="457200" cy="457200"/>
          </a:xfrm>
          <a:prstGeom prst="ellipse">
            <a:avLst/>
          </a:prstGeom>
          <a:solidFill>
            <a:srgbClr val="3A5A5F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749808" y="21671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749808" y="2743200"/>
            <a:ext cx="311810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Mengamati kegiatan ekonomi di lingkungan sekitar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069080" y="2743200"/>
            <a:ext cx="256032" cy="0"/>
          </a:xfrm>
          <a:prstGeom prst="line">
            <a:avLst/>
          </a:prstGeom>
          <a:noFill/>
          <a:ln w="25400">
            <a:solidFill>
              <a:srgbClr val="84B59F"/>
            </a:solidFill>
            <a:prstDash val="solid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4325112" y="1965960"/>
            <a:ext cx="3520440" cy="155448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  <a:effectLst>
            <a:outerShdw sx="100000" sy="100000" kx="0" ky="0" algn="bl" rotWithShape="0" blurRad="63500" dist="25400" dir="5400000">
              <a:srgbClr val="555555">
                <a:alpha val="1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526280" y="2167128"/>
            <a:ext cx="457200" cy="457200"/>
          </a:xfrm>
          <a:prstGeom prst="ellipse">
            <a:avLst/>
          </a:prstGeom>
          <a:solidFill>
            <a:srgbClr val="3A5A5F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4526280" y="21671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526280" y="2743200"/>
            <a:ext cx="311810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Mengidentifikasi jenis pekerjaan masyarakat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845552" y="2743200"/>
            <a:ext cx="256032" cy="0"/>
          </a:xfrm>
          <a:prstGeom prst="line">
            <a:avLst/>
          </a:prstGeom>
          <a:noFill/>
          <a:ln w="25400">
            <a:solidFill>
              <a:srgbClr val="84B59F"/>
            </a:solidFill>
            <a:prstDash val="solid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8101584" y="1965960"/>
            <a:ext cx="3520440" cy="155448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  <a:effectLst>
            <a:outerShdw sx="100000" sy="100000" kx="0" ky="0" algn="bl" rotWithShape="0" blurRad="63500" dist="25400" dir="5400000">
              <a:srgbClr val="555555">
                <a:alpha val="1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302752" y="2167128"/>
            <a:ext cx="457200" cy="457200"/>
          </a:xfrm>
          <a:prstGeom prst="ellipse">
            <a:avLst/>
          </a:prstGeom>
          <a:solidFill>
            <a:srgbClr val="3A5A5F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8302752" y="21671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8302752" y="2743200"/>
            <a:ext cx="311810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Melakukan wawancara sederhana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8640" y="3794760"/>
            <a:ext cx="3520440" cy="155448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  <a:effectLst>
            <a:outerShdw sx="100000" sy="100000" kx="0" ky="0" algn="bl" rotWithShape="0" blurRad="63500" dist="25400" dir="5400000">
              <a:srgbClr val="555555">
                <a:alpha val="1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749808" y="3995928"/>
            <a:ext cx="457200" cy="457200"/>
          </a:xfrm>
          <a:prstGeom prst="ellipse">
            <a:avLst/>
          </a:prstGeom>
          <a:solidFill>
            <a:srgbClr val="3A5A5F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749808" y="39959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20"/>
          <p:cNvSpPr txBox="1"/>
          <p:nvPr/>
        </p:nvSpPr>
        <p:spPr>
          <a:xfrm>
            <a:off x="749808" y="4572000"/>
            <a:ext cx="311810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Mengelompokkan produksi, distribusi, konsumsi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069080" y="4572000"/>
            <a:ext cx="256032" cy="0"/>
          </a:xfrm>
          <a:prstGeom prst="line">
            <a:avLst/>
          </a:prstGeom>
          <a:noFill/>
          <a:ln w="25400">
            <a:solidFill>
              <a:srgbClr val="84B59F"/>
            </a:solidFill>
            <a:prstDash val="solid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4325112" y="3794760"/>
            <a:ext cx="3520440" cy="155448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  <a:effectLst>
            <a:outerShdw sx="100000" sy="100000" kx="0" ky="0" algn="bl" rotWithShape="0" blurRad="63500" dist="25400" dir="5400000">
              <a:srgbClr val="555555">
                <a:alpha val="15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526280" y="3995928"/>
            <a:ext cx="457200" cy="457200"/>
          </a:xfrm>
          <a:prstGeom prst="ellipse">
            <a:avLst/>
          </a:prstGeom>
          <a:solidFill>
            <a:srgbClr val="3A5A5F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4526280" y="39959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600" dirty="0"/>
          </a:p>
        </p:txBody>
      </p:sp>
      <p:sp>
        <p:nvSpPr>
          <p:cNvPr id="27" name="Text 25"/>
          <p:cNvSpPr txBox="1"/>
          <p:nvPr/>
        </p:nvSpPr>
        <p:spPr>
          <a:xfrm>
            <a:off x="4526280" y="4572000"/>
            <a:ext cx="311810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Mendiskusikan hubungan antarjenis pekerjaan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7845552" y="4572000"/>
            <a:ext cx="256032" cy="0"/>
          </a:xfrm>
          <a:prstGeom prst="line">
            <a:avLst/>
          </a:prstGeom>
          <a:noFill/>
          <a:ln w="25400">
            <a:solidFill>
              <a:srgbClr val="84B59F"/>
            </a:solidFill>
            <a:prstDash val="solid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8101584" y="3794760"/>
            <a:ext cx="3520440" cy="155448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  <a:effectLst>
            <a:outerShdw sx="100000" sy="100000" kx="0" ky="0" algn="bl" rotWithShape="0" blurRad="63500" dist="25400" dir="5400000">
              <a:srgbClr val="555555">
                <a:alpha val="15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8302752" y="3995928"/>
            <a:ext cx="457200" cy="457200"/>
          </a:xfrm>
          <a:prstGeom prst="ellipse">
            <a:avLst/>
          </a:prstGeom>
          <a:solidFill>
            <a:srgbClr val="3A5A5F"/>
          </a:solidFill>
          <a:ln/>
        </p:spPr>
      </p:sp>
      <p:sp>
        <p:nvSpPr>
          <p:cNvPr id="31" name="Text 29"/>
          <p:cNvSpPr txBox="1"/>
          <p:nvPr/>
        </p:nvSpPr>
        <p:spPr>
          <a:xfrm>
            <a:off x="8302752" y="39959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600" dirty="0"/>
          </a:p>
        </p:txBody>
      </p:sp>
      <p:sp>
        <p:nvSpPr>
          <p:cNvPr id="32" name="Text 30"/>
          <p:cNvSpPr txBox="1"/>
          <p:nvPr/>
        </p:nvSpPr>
        <p:spPr>
          <a:xfrm>
            <a:off x="8302752" y="4572000"/>
            <a:ext cx="311810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Menyajikan hasil pengamatan</a:t>
            </a:r>
            <a:endParaRPr lang="en-US" sz="1200" dirty="0"/>
          </a:p>
        </p:txBody>
      </p:sp>
      <p:sp>
        <p:nvSpPr>
          <p:cNvPr id="33" name="Text 31"/>
          <p:cNvSpPr txBox="1"/>
          <p:nvPr/>
        </p:nvSpPr>
        <p:spPr>
          <a:xfrm>
            <a:off x="548640" y="571500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i="1" dirty="0">
                <a:solidFill>
                  <a:srgbClr val="5C8B7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Peserta didik mengalami proses belajar — bukan hanya menghafal definisi.</a:t>
            </a:r>
            <a:endParaRPr lang="en-US" sz="1400" dirty="0"/>
          </a:p>
        </p:txBody>
      </p:sp>
      <p:sp>
        <p:nvSpPr>
          <p:cNvPr id="34" name="Text 32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Hakikat Pengembangan IPS SD</a:t>
            </a:r>
            <a:endParaRPr lang="en-US" sz="900" dirty="0"/>
          </a:p>
        </p:txBody>
      </p:sp>
      <p:sp>
        <p:nvSpPr>
          <p:cNvPr id="35" name="Text 33"/>
          <p:cNvSpPr txBox="1"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3A5A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188720"/>
            <a:ext cx="4114800" cy="4114800"/>
          </a:xfrm>
          <a:prstGeom prst="ellipse">
            <a:avLst/>
          </a:prstGeom>
          <a:solidFill>
            <a:srgbClr val="5C8B7A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188720" y="4754880"/>
            <a:ext cx="3108960" cy="3108960"/>
          </a:xfrm>
          <a:prstGeom prst="ellipse">
            <a:avLst/>
          </a:prstGeom>
          <a:solidFill>
            <a:srgbClr val="84B59F">
              <a:alpha val="40000"/>
            </a:srgbClr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548640" y="45720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4B5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· KESIMPULAN</a:t>
            </a:r>
            <a:endParaRPr lang="en-US" sz="12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749808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Kesimpulan</a:t>
            </a:r>
            <a:endParaRPr lang="en-US" sz="3200" dirty="0"/>
          </a:p>
        </p:txBody>
      </p:sp>
      <p:sp>
        <p:nvSpPr>
          <p:cNvPr id="6" name="Text 4"/>
          <p:cNvSpPr txBox="1"/>
          <p:nvPr/>
        </p:nvSpPr>
        <p:spPr>
          <a:xfrm>
            <a:off x="548640" y="1508760"/>
            <a:ext cx="10972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F6F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Hakikat pengembangan IPS SD adalah proses memadukan pengetahuan sosial dengan keterampilan, nilai, sikap, dan tindakan — agar peserta didik mampu memahami, menyikapi, dan berkontribusi secara positif dalam kehidupan sosial.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2788920"/>
            <a:ext cx="11064240" cy="960120"/>
          </a:xfrm>
          <a:prstGeom prst="roundRect">
            <a:avLst>
              <a:gd name="adj" fmla="val 11429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84B59F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731520" y="2788920"/>
            <a:ext cx="10698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IPS SD  =  Pengetahuan  +  Keterampilan  +  Nilai/Sikap  +  Tindakan Sosial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548640" y="3977640"/>
            <a:ext cx="11064240" cy="1691640"/>
          </a:xfrm>
          <a:prstGeom prst="roundRect">
            <a:avLst>
              <a:gd name="adj" fmla="val 6486"/>
            </a:avLst>
          </a:prstGeom>
          <a:solidFill>
            <a:srgbClr val="5C8B7A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822960" y="4160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F6F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TUGAS PROYEK (SARAN)</a:t>
            </a:r>
            <a:endParaRPr lang="en-US" sz="1100" dirty="0"/>
          </a:p>
        </p:txBody>
      </p:sp>
      <p:sp>
        <p:nvSpPr>
          <p:cNvPr id="11" name="Text 9"/>
          <p:cNvSpPr txBox="1"/>
          <p:nvPr/>
        </p:nvSpPr>
        <p:spPr>
          <a:xfrm>
            <a:off x="822960" y="4480560"/>
            <a:ext cx="10332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“Analisis Permasalahan Sosial di Lingkungan SD dan Rancangan Pengembangannya Menjadi Pembelajaran IPS”</a:t>
            </a:r>
            <a:endParaRPr lang="en-US" sz="1600" dirty="0"/>
          </a:p>
        </p:txBody>
      </p:sp>
      <p:sp>
        <p:nvSpPr>
          <p:cNvPr id="12" name="Text 10"/>
          <p:cNvSpPr txBox="1"/>
          <p:nvPr/>
        </p:nvSpPr>
        <p:spPr>
          <a:xfrm>
            <a:off x="822960" y="512064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6F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Mahasiswa tidak hanya memahami hakikat IPS secara teoritis, tetapi langsung berlatih mengembangkan materi IPS SD.</a:t>
            </a:r>
            <a:endParaRPr lang="en-US" sz="1250" dirty="0"/>
          </a:p>
        </p:txBody>
      </p:sp>
      <p:sp>
        <p:nvSpPr>
          <p:cNvPr id="13" name="Text 11"/>
          <p:cNvSpPr txBox="1"/>
          <p:nvPr/>
        </p:nvSpPr>
        <p:spPr>
          <a:xfrm>
            <a:off x="548640" y="59893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84B5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Tujuan akhir IPS bukan sekadar peserta didik “tahu tentang masyarakat”, tetapi mampu memahami, menyikapi, dan berkontribusi secara positif.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C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· PENGERTIAN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634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Apa itu IPS SD?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486400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  <a:effectLst>
            <a:outerShdw sx="100000" sy="100000" kx="0" ky="0" algn="bl" rotWithShape="0" blurRad="76200" dist="25400" dir="5400000">
              <a:srgbClr val="555555">
                <a:alpha val="18000"/>
              </a:srgbClr>
            </a:outerShdw>
          </a:effectLst>
        </p:spPr>
      </p:sp>
      <p:sp>
        <p:nvSpPr>
          <p:cNvPr id="5" name="Text 3"/>
          <p:cNvSpPr txBox="1"/>
          <p:nvPr/>
        </p:nvSpPr>
        <p:spPr>
          <a:xfrm>
            <a:off x="868680" y="178308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Ilmu Pengetahuan Sosial (IPS)</a:t>
            </a:r>
            <a:endParaRPr lang="en-US" sz="1700" dirty="0"/>
          </a:p>
        </p:txBody>
      </p:sp>
      <p:sp>
        <p:nvSpPr>
          <p:cNvPr id="6" name="Text 4"/>
          <p:cNvSpPr txBox="1"/>
          <p:nvPr/>
        </p:nvSpPr>
        <p:spPr>
          <a:xfrm>
            <a:off x="868680" y="2194560"/>
            <a:ext cx="4846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Mata pelajaran yang memadukan berbagai konsep dan kajian dari ilmu-ilmu sosial untuk membantu peserta didik memahami kehidupan manusia dalam lingkungan sosialnya.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868680" y="3246120"/>
            <a:ext cx="4846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 jenjang SD, IPS disajikan secara terpadu dan disesuaikan dengan karakteristik perkembangan peserta didik — bukan sebagai ilmu sosial yang terpisah-pisah.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868680" y="4343400"/>
            <a:ext cx="4846320" cy="1463040"/>
          </a:xfrm>
          <a:prstGeom prst="roundRect">
            <a:avLst>
              <a:gd name="adj" fmla="val 6250"/>
            </a:avLst>
          </a:prstGeom>
          <a:solidFill>
            <a:srgbClr val="3A5A5F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1097280" y="448056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4B5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Intinya:</a:t>
            </a:r>
            <a:endParaRPr lang="en-US" sz="1200" dirty="0"/>
          </a:p>
        </p:txBody>
      </p:sp>
      <p:sp>
        <p:nvSpPr>
          <p:cNvPr id="10" name="Text 8"/>
          <p:cNvSpPr txBox="1"/>
          <p:nvPr/>
        </p:nvSpPr>
        <p:spPr>
          <a:xfrm>
            <a:off x="1097280" y="4754880"/>
            <a:ext cx="4389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IPS SD bukan sekadar menghafal fakta sosial, tetapi membantu peserta didik memahami kehidupan sosial dan berinteraksi baik dalam masyarakat.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355080" y="1554480"/>
            <a:ext cx="251460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519672" y="1933956"/>
            <a:ext cx="201168" cy="201168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6812280" y="1554480"/>
            <a:ext cx="1965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Kehidupan sosial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9052560" y="1554480"/>
            <a:ext cx="251460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217152" y="1933956"/>
            <a:ext cx="201168" cy="201168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9509760" y="1554480"/>
            <a:ext cx="1965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Lingkungan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355080" y="2697480"/>
            <a:ext cx="251460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519672" y="3076956"/>
            <a:ext cx="201168" cy="201168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6812280" y="2697480"/>
            <a:ext cx="1965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Kegiatan ekonomi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9052560" y="2697480"/>
            <a:ext cx="251460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217152" y="3076956"/>
            <a:ext cx="201168" cy="201168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9509760" y="2697480"/>
            <a:ext cx="1965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Sejarah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6355080" y="3840480"/>
            <a:ext cx="251460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519672" y="4219956"/>
            <a:ext cx="201168" cy="201168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25" name="Text 23"/>
          <p:cNvSpPr txBox="1"/>
          <p:nvPr/>
        </p:nvSpPr>
        <p:spPr>
          <a:xfrm>
            <a:off x="6812280" y="3840480"/>
            <a:ext cx="1965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Geografi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9052560" y="3840480"/>
            <a:ext cx="251460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217152" y="4219956"/>
            <a:ext cx="201168" cy="201168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28" name="Text 26"/>
          <p:cNvSpPr txBox="1"/>
          <p:nvPr/>
        </p:nvSpPr>
        <p:spPr>
          <a:xfrm>
            <a:off x="9509760" y="3840480"/>
            <a:ext cx="1965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Budaya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6355080" y="4983480"/>
            <a:ext cx="251460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519672" y="5362956"/>
            <a:ext cx="201168" cy="201168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31" name="Text 29"/>
          <p:cNvSpPr txBox="1"/>
          <p:nvPr/>
        </p:nvSpPr>
        <p:spPr>
          <a:xfrm>
            <a:off x="6812280" y="4983480"/>
            <a:ext cx="1965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Bermasyarakat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9052560" y="4983480"/>
            <a:ext cx="251460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217152" y="5362956"/>
            <a:ext cx="201168" cy="201168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34" name="Text 32"/>
          <p:cNvSpPr txBox="1"/>
          <p:nvPr/>
        </p:nvSpPr>
        <p:spPr>
          <a:xfrm>
            <a:off x="9509760" y="4983480"/>
            <a:ext cx="1965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Nilai &amp; norma</a:t>
            </a:r>
            <a:endParaRPr lang="en-US" sz="1250" dirty="0"/>
          </a:p>
        </p:txBody>
      </p:sp>
      <p:sp>
        <p:nvSpPr>
          <p:cNvPr id="35" name="Text 33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Hakikat Pengembangan IPS SD</a:t>
            </a:r>
            <a:endParaRPr lang="en-US" sz="900" dirty="0"/>
          </a:p>
        </p:txBody>
      </p:sp>
      <p:sp>
        <p:nvSpPr>
          <p:cNvPr id="36" name="Text 34"/>
          <p:cNvSpPr txBox="1"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C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· HAKIKAT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634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Hakikat IPS SD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37160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Proses pendidikan yang mengembangkan pengetahuan, keterampilan, sikap, dan nilai peserta didik agar mampu memahami serta menghadapi persoalan kehidupan sosial.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103120"/>
            <a:ext cx="2139696" cy="393192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  <a:effectLst>
            <a:outerShdw sx="100000" sy="100000" kx="0" ky="0" algn="bl" rotWithShape="0" blurRad="63500" dist="25400" dir="5400000">
              <a:srgbClr val="555555">
                <a:alpha val="1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344168" y="2359152"/>
            <a:ext cx="548640" cy="548640"/>
          </a:xfrm>
          <a:prstGeom prst="ellipse">
            <a:avLst/>
          </a:prstGeom>
          <a:solidFill>
            <a:srgbClr val="3A5A5F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1344168" y="235915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2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3108960"/>
            <a:ext cx="186537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Bersifat terpadu</a:t>
            </a:r>
            <a:endParaRPr lang="en-US" sz="1350" dirty="0"/>
          </a:p>
        </p:txBody>
      </p:sp>
      <p:sp>
        <p:nvSpPr>
          <p:cNvPr id="9" name="Text 7"/>
          <p:cNvSpPr txBox="1"/>
          <p:nvPr/>
        </p:nvSpPr>
        <p:spPr>
          <a:xfrm>
            <a:off x="713232" y="3886200"/>
            <a:ext cx="1810512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Mengintegrasikan sejarah, geografi, ekonomi, sosiologi, antropologi, serta politik &amp; kewarganegaraan.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2871216" y="2103120"/>
            <a:ext cx="2139696" cy="393192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  <a:effectLst>
            <a:outerShdw sx="100000" sy="100000" kx="0" ky="0" algn="bl" rotWithShape="0" blurRad="63500" dist="25400" dir="5400000">
              <a:srgbClr val="555555">
                <a:alpha val="1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666744" y="2359152"/>
            <a:ext cx="548640" cy="548640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3666744" y="235915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2000" dirty="0"/>
          </a:p>
        </p:txBody>
      </p:sp>
      <p:sp>
        <p:nvSpPr>
          <p:cNvPr id="13" name="Text 11"/>
          <p:cNvSpPr txBox="1"/>
          <p:nvPr/>
        </p:nvSpPr>
        <p:spPr>
          <a:xfrm>
            <a:off x="3008376" y="3108960"/>
            <a:ext cx="186537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Bersifat kontekstual</a:t>
            </a:r>
            <a:endParaRPr lang="en-US" sz="1350" dirty="0"/>
          </a:p>
        </p:txBody>
      </p:sp>
      <p:sp>
        <p:nvSpPr>
          <p:cNvPr id="14" name="Text 12"/>
          <p:cNvSpPr txBox="1"/>
          <p:nvPr/>
        </p:nvSpPr>
        <p:spPr>
          <a:xfrm>
            <a:off x="3035808" y="3886200"/>
            <a:ext cx="1810512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 berkaitan dengan kehidupan nyata, mis. jual-beli di pasar sekitar tempat tinggal peserta didik.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193792" y="2103120"/>
            <a:ext cx="2139696" cy="393192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  <a:effectLst>
            <a:outerShdw sx="100000" sy="100000" kx="0" ky="0" algn="bl" rotWithShape="0" blurRad="63500" dist="25400" dir="5400000">
              <a:srgbClr val="555555">
                <a:alpha val="1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989320" y="2359152"/>
            <a:ext cx="548640" cy="548640"/>
          </a:xfrm>
          <a:prstGeom prst="ellipse">
            <a:avLst/>
          </a:prstGeom>
          <a:solidFill>
            <a:srgbClr val="3A5A5F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5989320" y="235915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2000" dirty="0"/>
          </a:p>
        </p:txBody>
      </p:sp>
      <p:sp>
        <p:nvSpPr>
          <p:cNvPr id="18" name="Text 16"/>
          <p:cNvSpPr txBox="1"/>
          <p:nvPr/>
        </p:nvSpPr>
        <p:spPr>
          <a:xfrm>
            <a:off x="5330952" y="3108960"/>
            <a:ext cx="186537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Berorientasi kehidupan sosial</a:t>
            </a:r>
            <a:endParaRPr lang="en-US" sz="1350" dirty="0"/>
          </a:p>
        </p:txBody>
      </p:sp>
      <p:sp>
        <p:nvSpPr>
          <p:cNvPr id="19" name="Text 17"/>
          <p:cNvSpPr txBox="1"/>
          <p:nvPr/>
        </p:nvSpPr>
        <p:spPr>
          <a:xfrm>
            <a:off x="5358384" y="3886200"/>
            <a:ext cx="1810512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Membantu memahami bagaimana manusia hidup bersama, bekerja sama, dan menyelesaikan masalah.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516368" y="2103120"/>
            <a:ext cx="2139696" cy="393192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  <a:effectLst>
            <a:outerShdw sx="100000" sy="100000" kx="0" ky="0" algn="bl" rotWithShape="0" blurRad="63500" dist="25400" dir="5400000">
              <a:srgbClr val="555555">
                <a:alpha val="1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8311896" y="2359152"/>
            <a:ext cx="548640" cy="548640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8311896" y="235915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2000" dirty="0"/>
          </a:p>
        </p:txBody>
      </p:sp>
      <p:sp>
        <p:nvSpPr>
          <p:cNvPr id="23" name="Text 21"/>
          <p:cNvSpPr txBox="1"/>
          <p:nvPr/>
        </p:nvSpPr>
        <p:spPr>
          <a:xfrm>
            <a:off x="7653528" y="3108960"/>
            <a:ext cx="186537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Mengembangkan berpikir</a:t>
            </a:r>
            <a:endParaRPr lang="en-US" sz="1350" dirty="0"/>
          </a:p>
        </p:txBody>
      </p:sp>
      <p:sp>
        <p:nvSpPr>
          <p:cNvPr id="24" name="Text 22"/>
          <p:cNvSpPr txBox="1"/>
          <p:nvPr/>
        </p:nvSpPr>
        <p:spPr>
          <a:xfrm>
            <a:off x="7680960" y="3886200"/>
            <a:ext cx="1810512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Melatih mengamati, mengidentifikasi, menganalisis, membandingkan, dan mengambil keputusan.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9838944" y="2103120"/>
            <a:ext cx="2139696" cy="393192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  <a:effectLst>
            <a:outerShdw sx="100000" sy="100000" kx="0" ky="0" algn="bl" rotWithShape="0" blurRad="63500" dist="25400" dir="5400000">
              <a:srgbClr val="555555">
                <a:alpha val="15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10634472" y="2359152"/>
            <a:ext cx="548640" cy="548640"/>
          </a:xfrm>
          <a:prstGeom prst="ellipse">
            <a:avLst/>
          </a:prstGeom>
          <a:solidFill>
            <a:srgbClr val="3A5A5F"/>
          </a:solidFill>
          <a:ln/>
        </p:spPr>
      </p:sp>
      <p:sp>
        <p:nvSpPr>
          <p:cNvPr id="27" name="Text 25"/>
          <p:cNvSpPr txBox="1"/>
          <p:nvPr/>
        </p:nvSpPr>
        <p:spPr>
          <a:xfrm>
            <a:off x="10634472" y="235915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</a:t>
            </a:r>
            <a:endParaRPr lang="en-US" sz="2000" dirty="0"/>
          </a:p>
        </p:txBody>
      </p:sp>
      <p:sp>
        <p:nvSpPr>
          <p:cNvPr id="28" name="Text 26"/>
          <p:cNvSpPr txBox="1"/>
          <p:nvPr/>
        </p:nvSpPr>
        <p:spPr>
          <a:xfrm>
            <a:off x="9976104" y="3108960"/>
            <a:ext cx="186537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Nilai &amp; sikap sosial</a:t>
            </a:r>
            <a:endParaRPr lang="en-US" sz="1350" dirty="0"/>
          </a:p>
        </p:txBody>
      </p:sp>
      <p:sp>
        <p:nvSpPr>
          <p:cNvPr id="29" name="Text 27"/>
          <p:cNvSpPr txBox="1"/>
          <p:nvPr/>
        </p:nvSpPr>
        <p:spPr>
          <a:xfrm>
            <a:off x="10003536" y="3886200"/>
            <a:ext cx="1810512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Membentuk tanggung jawab, kepedulian, kerja sama, toleransi, kejujuran, dan menghargai keberagaman.</a:t>
            </a:r>
            <a:endParaRPr lang="en-US" sz="1050" dirty="0"/>
          </a:p>
        </p:txBody>
      </p:sp>
      <p:sp>
        <p:nvSpPr>
          <p:cNvPr id="30" name="Text 28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Hakikat Pengembangan IPS SD</a:t>
            </a:r>
            <a:endParaRPr lang="en-US" sz="900" dirty="0"/>
          </a:p>
        </p:txBody>
      </p:sp>
      <p:sp>
        <p:nvSpPr>
          <p:cNvPr id="31" name="Text 29"/>
          <p:cNvSpPr txBox="1"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C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TUJUAN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634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Tujuan Pengembangan IPS SD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5440680" cy="932688"/>
          </a:xfrm>
          <a:prstGeom prst="roundRect">
            <a:avLst>
              <a:gd name="adj" fmla="val 9804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13232" y="1755648"/>
            <a:ext cx="438912" cy="438912"/>
          </a:xfrm>
          <a:prstGeom prst="ellipse">
            <a:avLst/>
          </a:prstGeom>
          <a:solidFill>
            <a:srgbClr val="84B59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713232" y="175564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1280160" y="1508760"/>
            <a:ext cx="452628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Memahami kehidupan sosial dan berbagai fenomena masyarakat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263640" y="1508760"/>
            <a:ext cx="5440680" cy="932688"/>
          </a:xfrm>
          <a:prstGeom prst="roundRect">
            <a:avLst>
              <a:gd name="adj" fmla="val 9804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28232" y="1755648"/>
            <a:ext cx="438912" cy="438912"/>
          </a:xfrm>
          <a:prstGeom prst="ellipse">
            <a:avLst/>
          </a:prstGeom>
          <a:solidFill>
            <a:srgbClr val="84B59F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6428232" y="175564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 txBox="1"/>
          <p:nvPr/>
        </p:nvSpPr>
        <p:spPr>
          <a:xfrm>
            <a:off x="6995160" y="1508760"/>
            <a:ext cx="452628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Memiliki pengetahuan sosial yang relevan dengan kehidupan sehari-hari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2606040"/>
            <a:ext cx="5440680" cy="932688"/>
          </a:xfrm>
          <a:prstGeom prst="roundRect">
            <a:avLst>
              <a:gd name="adj" fmla="val 9804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13232" y="2852928"/>
            <a:ext cx="438912" cy="438912"/>
          </a:xfrm>
          <a:prstGeom prst="ellipse">
            <a:avLst/>
          </a:prstGeom>
          <a:solidFill>
            <a:srgbClr val="84B59F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713232" y="285292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3"/>
          <p:cNvSpPr txBox="1"/>
          <p:nvPr/>
        </p:nvSpPr>
        <p:spPr>
          <a:xfrm>
            <a:off x="1280160" y="2606040"/>
            <a:ext cx="452628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Mengembangkan keterampilan sosial: komunikasi, kerja sama, pemecahan masalah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263640" y="2606040"/>
            <a:ext cx="5440680" cy="932688"/>
          </a:xfrm>
          <a:prstGeom prst="roundRect">
            <a:avLst>
              <a:gd name="adj" fmla="val 9804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28232" y="2852928"/>
            <a:ext cx="438912" cy="438912"/>
          </a:xfrm>
          <a:prstGeom prst="ellipse">
            <a:avLst/>
          </a:prstGeom>
          <a:solidFill>
            <a:srgbClr val="84B59F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6428232" y="285292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7"/>
          <p:cNvSpPr txBox="1"/>
          <p:nvPr/>
        </p:nvSpPr>
        <p:spPr>
          <a:xfrm>
            <a:off x="6995160" y="2606040"/>
            <a:ext cx="452628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Mengembangkan kemampuan berpikir kritis terhadap masalah sosial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48640" y="3703320"/>
            <a:ext cx="5440680" cy="932688"/>
          </a:xfrm>
          <a:prstGeom prst="roundRect">
            <a:avLst>
              <a:gd name="adj" fmla="val 9804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13232" y="3950208"/>
            <a:ext cx="438912" cy="438912"/>
          </a:xfrm>
          <a:prstGeom prst="ellipse">
            <a:avLst/>
          </a:prstGeom>
          <a:solidFill>
            <a:srgbClr val="84B59F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713232" y="395020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400" dirty="0"/>
          </a:p>
        </p:txBody>
      </p:sp>
      <p:sp>
        <p:nvSpPr>
          <p:cNvPr id="23" name="Text 21"/>
          <p:cNvSpPr txBox="1"/>
          <p:nvPr/>
        </p:nvSpPr>
        <p:spPr>
          <a:xfrm>
            <a:off x="1280160" y="3703320"/>
            <a:ext cx="452628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Menumbuhkan sikap dan nilai sosial yang positif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263640" y="3703320"/>
            <a:ext cx="5440680" cy="932688"/>
          </a:xfrm>
          <a:prstGeom prst="roundRect">
            <a:avLst>
              <a:gd name="adj" fmla="val 9804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428232" y="3950208"/>
            <a:ext cx="438912" cy="438912"/>
          </a:xfrm>
          <a:prstGeom prst="ellipse">
            <a:avLst/>
          </a:prstGeom>
          <a:solidFill>
            <a:srgbClr val="84B59F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6428232" y="395020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400" dirty="0"/>
          </a:p>
        </p:txBody>
      </p:sp>
      <p:sp>
        <p:nvSpPr>
          <p:cNvPr id="27" name="Text 25"/>
          <p:cNvSpPr txBox="1"/>
          <p:nvPr/>
        </p:nvSpPr>
        <p:spPr>
          <a:xfrm>
            <a:off x="6995160" y="3703320"/>
            <a:ext cx="452628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Menghargai keberagaman masyarakat Indonesia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548640" y="4800600"/>
            <a:ext cx="5440680" cy="932688"/>
          </a:xfrm>
          <a:prstGeom prst="roundRect">
            <a:avLst>
              <a:gd name="adj" fmla="val 9804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13232" y="5047488"/>
            <a:ext cx="438912" cy="438912"/>
          </a:xfrm>
          <a:prstGeom prst="ellipse">
            <a:avLst/>
          </a:prstGeom>
          <a:solidFill>
            <a:srgbClr val="84B59F"/>
          </a:solidFill>
          <a:ln/>
        </p:spPr>
      </p:sp>
      <p:sp>
        <p:nvSpPr>
          <p:cNvPr id="30" name="Text 28"/>
          <p:cNvSpPr txBox="1"/>
          <p:nvPr/>
        </p:nvSpPr>
        <p:spPr>
          <a:xfrm>
            <a:off x="713232" y="504748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400" dirty="0"/>
          </a:p>
        </p:txBody>
      </p:sp>
      <p:sp>
        <p:nvSpPr>
          <p:cNvPr id="31" name="Text 29"/>
          <p:cNvSpPr txBox="1"/>
          <p:nvPr/>
        </p:nvSpPr>
        <p:spPr>
          <a:xfrm>
            <a:off x="1280160" y="4800600"/>
            <a:ext cx="452628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Memiliki kesadaran terhadap lingkungan sosial dan alam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6263640" y="4800600"/>
            <a:ext cx="5440680" cy="932688"/>
          </a:xfrm>
          <a:prstGeom prst="roundRect">
            <a:avLst>
              <a:gd name="adj" fmla="val 9804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428232" y="5047488"/>
            <a:ext cx="438912" cy="438912"/>
          </a:xfrm>
          <a:prstGeom prst="ellipse">
            <a:avLst/>
          </a:prstGeom>
          <a:solidFill>
            <a:srgbClr val="84B59F"/>
          </a:solidFill>
          <a:ln/>
        </p:spPr>
      </p:sp>
      <p:sp>
        <p:nvSpPr>
          <p:cNvPr id="34" name="Text 32"/>
          <p:cNvSpPr txBox="1"/>
          <p:nvPr/>
        </p:nvSpPr>
        <p:spPr>
          <a:xfrm>
            <a:off x="6428232" y="504748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1400" dirty="0"/>
          </a:p>
        </p:txBody>
      </p:sp>
      <p:sp>
        <p:nvSpPr>
          <p:cNvPr id="35" name="Text 33"/>
          <p:cNvSpPr txBox="1"/>
          <p:nvPr/>
        </p:nvSpPr>
        <p:spPr>
          <a:xfrm>
            <a:off x="6995160" y="4800600"/>
            <a:ext cx="452628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Mampu berpartisipasi dalam kehidupan masyarakat secara bertanggung jawab</a:t>
            </a:r>
            <a:endParaRPr lang="en-US" sz="1200" dirty="0"/>
          </a:p>
        </p:txBody>
      </p:sp>
      <p:sp>
        <p:nvSpPr>
          <p:cNvPr id="36" name="Text 34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Hakikat Pengembangan IPS SD</a:t>
            </a:r>
            <a:endParaRPr lang="en-US" sz="900" dirty="0"/>
          </a:p>
        </p:txBody>
      </p:sp>
      <p:sp>
        <p:nvSpPr>
          <p:cNvPr id="37" name="Text 35"/>
          <p:cNvSpPr txBox="1"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C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DIMENSI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634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Empat Dimensi dalam IPS SD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5440680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  <a:effectLst>
            <a:outerShdw sx="100000" sy="100000" kx="0" ky="0" algn="bl" rotWithShape="0" blurRad="63500" dist="25400" dir="5400000">
              <a:srgbClr val="555555">
                <a:alpha val="1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77240" y="1691640"/>
            <a:ext cx="502920" cy="502920"/>
          </a:xfrm>
          <a:prstGeom prst="ellipse">
            <a:avLst/>
          </a:prstGeom>
          <a:solidFill>
            <a:srgbClr val="3A5A5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777240" y="16916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 txBox="1"/>
          <p:nvPr/>
        </p:nvSpPr>
        <p:spPr>
          <a:xfrm>
            <a:off x="1463040" y="1664208"/>
            <a:ext cx="434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Pengetahuan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868680" y="2331720"/>
            <a:ext cx="4800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Fakta, konsep, dan generalisasi kehidupan sosial — interaksi sosial, jenis pekerjaan, kegiatan ekonomi, keragaman budaya, peristiwa sejarah.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263640" y="1463040"/>
            <a:ext cx="5440680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  <a:effectLst>
            <a:outerShdw sx="100000" sy="100000" kx="0" ky="0" algn="bl" rotWithShape="0" blurRad="63500" dist="25400" dir="5400000">
              <a:srgbClr val="555555">
                <a:alpha val="1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492240" y="1691640"/>
            <a:ext cx="502920" cy="502920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6492240" y="16916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 txBox="1"/>
          <p:nvPr/>
        </p:nvSpPr>
        <p:spPr>
          <a:xfrm>
            <a:off x="7178040" y="1664208"/>
            <a:ext cx="434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C8B7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Keterampilan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6583680" y="2331720"/>
            <a:ext cx="4800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Kemampuan mencari &amp; mengolah informasi, berdiskusi, berkomunikasi, bekerja sama, memecahkan masalah, mengambil keputusan.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3840480"/>
            <a:ext cx="5440680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  <a:effectLst>
            <a:outerShdw sx="100000" sy="100000" kx="0" ky="0" algn="bl" rotWithShape="0" blurRad="63500" dist="25400" dir="5400000">
              <a:srgbClr val="555555">
                <a:alpha val="1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77240" y="4069080"/>
            <a:ext cx="502920" cy="502920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777240" y="40690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 txBox="1"/>
          <p:nvPr/>
        </p:nvSpPr>
        <p:spPr>
          <a:xfrm>
            <a:off x="1463040" y="4041648"/>
            <a:ext cx="434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C8B7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Nilai &amp; Sikap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868680" y="4709160"/>
            <a:ext cx="4800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Pembentukan karakter: toleransi, tanggung jawab, peduli lingkungan, menghargai budaya, gotong royong.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263640" y="3840480"/>
            <a:ext cx="5440680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  <a:effectLst>
            <a:outerShdw sx="100000" sy="100000" kx="0" ky="0" algn="bl" rotWithShape="0" blurRad="63500" dist="25400" dir="5400000">
              <a:srgbClr val="555555">
                <a:alpha val="1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492240" y="4069080"/>
            <a:ext cx="502920" cy="502920"/>
          </a:xfrm>
          <a:prstGeom prst="ellipse">
            <a:avLst/>
          </a:prstGeom>
          <a:solidFill>
            <a:srgbClr val="3A5A5F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6492240" y="40690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 txBox="1"/>
          <p:nvPr/>
        </p:nvSpPr>
        <p:spPr>
          <a:xfrm>
            <a:off x="7178040" y="4041648"/>
            <a:ext cx="434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Tindakan</a:t>
            </a:r>
            <a:endParaRPr lang="en-US" sz="1600" dirty="0"/>
          </a:p>
        </p:txBody>
      </p:sp>
      <p:sp>
        <p:nvSpPr>
          <p:cNvPr id="23" name="Text 21"/>
          <p:cNvSpPr txBox="1"/>
          <p:nvPr/>
        </p:nvSpPr>
        <p:spPr>
          <a:xfrm>
            <a:off x="6583680" y="4709160"/>
            <a:ext cx="4800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Bukan hanya tahu dan paham, tetapi mampu bertindak nyata — mis. kampanye sederhana mengurangi sampah plastik di sekolah.</a:t>
            </a:r>
            <a:endParaRPr lang="en-US" sz="1200" dirty="0"/>
          </a:p>
        </p:txBody>
      </p:sp>
      <p:sp>
        <p:nvSpPr>
          <p:cNvPr id="24" name="Text 22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Hakikat Pengembangan IPS SD</a:t>
            </a:r>
            <a:endParaRPr lang="en-US" sz="900" dirty="0"/>
          </a:p>
        </p:txBody>
      </p:sp>
      <p:sp>
        <p:nvSpPr>
          <p:cNvPr id="25" name="Text 23"/>
          <p:cNvSpPr txBox="1"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3A5A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4B5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· LANDASAN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Landasan Pengembangan IPS SD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2139696" cy="4434840"/>
          </a:xfrm>
          <a:prstGeom prst="roundRect">
            <a:avLst>
              <a:gd name="adj" fmla="val 5128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362456" y="1874520"/>
            <a:ext cx="512064" cy="512064"/>
          </a:xfrm>
          <a:prstGeom prst="ellipse">
            <a:avLst/>
          </a:prstGeom>
          <a:solidFill>
            <a:srgbClr val="84B59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362456" y="187452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 txBox="1"/>
          <p:nvPr/>
        </p:nvSpPr>
        <p:spPr>
          <a:xfrm>
            <a:off x="685800" y="2606040"/>
            <a:ext cx="18653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Filosofis</a:t>
            </a:r>
            <a:endParaRPr lang="en-US" sz="1450" dirty="0"/>
          </a:p>
        </p:txBody>
      </p:sp>
      <p:sp>
        <p:nvSpPr>
          <p:cNvPr id="8" name="Text 6"/>
          <p:cNvSpPr txBox="1"/>
          <p:nvPr/>
        </p:nvSpPr>
        <p:spPr>
          <a:xfrm>
            <a:off x="731520" y="3154680"/>
            <a:ext cx="1773936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Nilai kehidupan bermasyarakat: kemanusiaan, keadilan, demokrasi, persatuan, tanggung jawab.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871216" y="1600200"/>
            <a:ext cx="2139696" cy="4434840"/>
          </a:xfrm>
          <a:prstGeom prst="roundRect">
            <a:avLst>
              <a:gd name="adj" fmla="val 5128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3685032" y="1874520"/>
            <a:ext cx="512064" cy="512064"/>
          </a:xfrm>
          <a:prstGeom prst="ellipse">
            <a:avLst/>
          </a:prstGeom>
          <a:solidFill>
            <a:srgbClr val="84B59F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3685032" y="187452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 txBox="1"/>
          <p:nvPr/>
        </p:nvSpPr>
        <p:spPr>
          <a:xfrm>
            <a:off x="3008376" y="2606040"/>
            <a:ext cx="18653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Psikologis</a:t>
            </a:r>
            <a:endParaRPr lang="en-US" sz="1450" dirty="0"/>
          </a:p>
        </p:txBody>
      </p:sp>
      <p:sp>
        <p:nvSpPr>
          <p:cNvPr id="13" name="Text 11"/>
          <p:cNvSpPr txBox="1"/>
          <p:nvPr/>
        </p:nvSpPr>
        <p:spPr>
          <a:xfrm>
            <a:off x="3054096" y="3154680"/>
            <a:ext cx="1773936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Disesuaikan dengan tingkat perkembangan peserta didik SD — konsep abstrak lewat contoh konkret, gambar, cerita.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193792" y="1600200"/>
            <a:ext cx="2139696" cy="4434840"/>
          </a:xfrm>
          <a:prstGeom prst="roundRect">
            <a:avLst>
              <a:gd name="adj" fmla="val 5128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6007608" y="1874520"/>
            <a:ext cx="512064" cy="512064"/>
          </a:xfrm>
          <a:prstGeom prst="ellipse">
            <a:avLst/>
          </a:prstGeom>
          <a:solidFill>
            <a:srgbClr val="84B59F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6007608" y="187452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 txBox="1"/>
          <p:nvPr/>
        </p:nvSpPr>
        <p:spPr>
          <a:xfrm>
            <a:off x="5330952" y="2606040"/>
            <a:ext cx="18653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Sosiologis</a:t>
            </a:r>
            <a:endParaRPr lang="en-US" sz="1450" dirty="0"/>
          </a:p>
        </p:txBody>
      </p:sp>
      <p:sp>
        <p:nvSpPr>
          <p:cNvPr id="18" name="Text 16"/>
          <p:cNvSpPr txBox="1"/>
          <p:nvPr/>
        </p:nvSpPr>
        <p:spPr>
          <a:xfrm>
            <a:off x="5376672" y="3154680"/>
            <a:ext cx="1773936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Berkaitan dengan kondisi &amp; kebutuhan masyarakat: keberagaman, desa-kota, perubahan sosial, lingkungan.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7516368" y="1600200"/>
            <a:ext cx="2139696" cy="4434840"/>
          </a:xfrm>
          <a:prstGeom prst="roundRect">
            <a:avLst>
              <a:gd name="adj" fmla="val 5128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8330184" y="1874520"/>
            <a:ext cx="512064" cy="512064"/>
          </a:xfrm>
          <a:prstGeom prst="ellipse">
            <a:avLst/>
          </a:prstGeom>
          <a:solidFill>
            <a:srgbClr val="84B59F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8330184" y="187452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 txBox="1"/>
          <p:nvPr/>
        </p:nvSpPr>
        <p:spPr>
          <a:xfrm>
            <a:off x="7653528" y="2606040"/>
            <a:ext cx="18653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Pedagogis</a:t>
            </a:r>
            <a:endParaRPr lang="en-US" sz="1450" dirty="0"/>
          </a:p>
        </p:txBody>
      </p:sp>
      <p:sp>
        <p:nvSpPr>
          <p:cNvPr id="23" name="Text 21"/>
          <p:cNvSpPr txBox="1"/>
          <p:nvPr/>
        </p:nvSpPr>
        <p:spPr>
          <a:xfrm>
            <a:off x="7699248" y="3154680"/>
            <a:ext cx="1773936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Mempertimbangkan cara belajar efektif: aktif, bermakna, kontekstual, kolaboratif, berpusat pada peserta didik.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9838944" y="1600200"/>
            <a:ext cx="2139696" cy="4434840"/>
          </a:xfrm>
          <a:prstGeom prst="roundRect">
            <a:avLst>
              <a:gd name="adj" fmla="val 5128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10652760" y="1874520"/>
            <a:ext cx="512064" cy="512064"/>
          </a:xfrm>
          <a:prstGeom prst="ellipse">
            <a:avLst/>
          </a:prstGeom>
          <a:solidFill>
            <a:srgbClr val="84B59F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10652760" y="187452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800" dirty="0"/>
          </a:p>
        </p:txBody>
      </p:sp>
      <p:sp>
        <p:nvSpPr>
          <p:cNvPr id="27" name="Text 25"/>
          <p:cNvSpPr txBox="1"/>
          <p:nvPr/>
        </p:nvSpPr>
        <p:spPr>
          <a:xfrm>
            <a:off x="9976104" y="2606040"/>
            <a:ext cx="18653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Kurikuler</a:t>
            </a:r>
            <a:endParaRPr lang="en-US" sz="1450" dirty="0"/>
          </a:p>
        </p:txBody>
      </p:sp>
      <p:sp>
        <p:nvSpPr>
          <p:cNvPr id="28" name="Text 26"/>
          <p:cNvSpPr txBox="1"/>
          <p:nvPr/>
        </p:nvSpPr>
        <p:spPr>
          <a:xfrm>
            <a:off x="10021824" y="3154680"/>
            <a:ext cx="1773936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Mengacu pada kurikulum yang berlaku serta tujuan pendidikan nasional.</a:t>
            </a:r>
            <a:endParaRPr lang="en-US" sz="1050" dirty="0"/>
          </a:p>
        </p:txBody>
      </p:sp>
      <p:sp>
        <p:nvSpPr>
          <p:cNvPr id="29" name="Text 27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Hakikat Pengembangan IPS SD</a:t>
            </a:r>
            <a:endParaRPr lang="en-US" sz="900" dirty="0"/>
          </a:p>
        </p:txBody>
      </p:sp>
      <p:sp>
        <p:nvSpPr>
          <p:cNvPr id="30" name="Text 28"/>
          <p:cNvSpPr txBox="1"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31" name="Text 29"/>
          <p:cNvSpPr txBox="1"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6F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32" name="Text 30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6F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Hakikat Pengembangan IPS SD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C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· RUANG LINGKUP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634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Ruang Lingkup IPS SD</a:t>
            </a:r>
            <a:endParaRPr lang="en-US" sz="30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08760"/>
          <a:ext cx="11064240" cy="475488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Bidang</a:t>
                      </a:r>
                      <a:endParaRPr lang="en-US" sz="13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5A5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Contoh Materi</a:t>
                      </a:r>
                      <a:endParaRPr lang="en-US" sz="13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5A5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3A5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Sejarah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634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Peristiwa sejarah, tokoh, peninggalan sejarah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1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3A5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Geografi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634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Lingkungan, wilayah, peta, kondisi geografis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3A5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Ekonomi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634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Produksi, distribusi, konsumsi, pekerjaan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1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3A5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Sosiologi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634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Interaksi sosial, kelompok sosial, norma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3A5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Budaya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634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Keragaman budaya, tradisi, bahasa daerah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1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3A5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Politik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634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Kehidupan bermasyarakat dan pemerintahan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3A5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Lingkungan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634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Hubungan manusia dengan lingkungan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1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Hakikat Pengembangan IPS SD</a:t>
            </a:r>
            <a:endParaRPr lang="en-US" sz="900" dirty="0"/>
          </a:p>
        </p:txBody>
      </p:sp>
      <p:sp>
        <p:nvSpPr>
          <p:cNvPr id="6" name="Text 3"/>
          <p:cNvSpPr txBox="1"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C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· PRINSIP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634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Prinsip Pengembangan IPS SD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384048" cy="384048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640080" y="16002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1188720" y="155448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Sesuai perkembangan peserta didik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1188720" y="1892808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 disesuaikan dengan kemampuan berpikir peserta didik SD.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40080" y="2560320"/>
            <a:ext cx="384048" cy="384048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640080" y="25603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1188720" y="251460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Dari konkret ke abstrak</a:t>
            </a:r>
            <a:endParaRPr lang="en-US" sz="1300" dirty="0"/>
          </a:p>
        </p:txBody>
      </p:sp>
      <p:sp>
        <p:nvSpPr>
          <p:cNvPr id="11" name="Text 9"/>
          <p:cNvSpPr txBox="1"/>
          <p:nvPr/>
        </p:nvSpPr>
        <p:spPr>
          <a:xfrm>
            <a:off x="1188720" y="2852928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Keluarga → RT → desa/kelurahan → kecamatan → kabupaten/kota → provinsi.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3520440"/>
            <a:ext cx="384048" cy="384048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640080" y="3520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 txBox="1"/>
          <p:nvPr/>
        </p:nvSpPr>
        <p:spPr>
          <a:xfrm>
            <a:off x="1188720" y="347472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Dari lingkungan terdekat</a:t>
            </a:r>
            <a:endParaRPr lang="en-US" sz="1300" dirty="0"/>
          </a:p>
        </p:txBody>
      </p:sp>
      <p:sp>
        <p:nvSpPr>
          <p:cNvPr id="15" name="Text 13"/>
          <p:cNvSpPr txBox="1"/>
          <p:nvPr/>
        </p:nvSpPr>
        <p:spPr>
          <a:xfrm>
            <a:off x="1188720" y="3813048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Dimulai dari lingkungan peserta didik menuju lingkungan yang lebih luas.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40080" y="4480560"/>
            <a:ext cx="384048" cy="384048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640080" y="44805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18" name="Text 16"/>
          <p:cNvSpPr txBox="1"/>
          <p:nvPr/>
        </p:nvSpPr>
        <p:spPr>
          <a:xfrm>
            <a:off x="1188720" y="443484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Kontekstual</a:t>
            </a:r>
            <a:endParaRPr lang="en-US" sz="1300" dirty="0"/>
          </a:p>
        </p:txBody>
      </p:sp>
      <p:sp>
        <p:nvSpPr>
          <p:cNvPr id="19" name="Text 17"/>
          <p:cNvSpPr txBox="1"/>
          <p:nvPr/>
        </p:nvSpPr>
        <p:spPr>
          <a:xfrm>
            <a:off x="1188720" y="4773168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 dikaitkan dengan permasalahan kehidupan nyata.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309360" y="1600200"/>
            <a:ext cx="384048" cy="384048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6309360" y="16002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2" name="Text 20"/>
          <p:cNvSpPr txBox="1"/>
          <p:nvPr/>
        </p:nvSpPr>
        <p:spPr>
          <a:xfrm>
            <a:off x="6858000" y="155448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Terintegrasi</a:t>
            </a:r>
            <a:endParaRPr lang="en-US" sz="1300" dirty="0"/>
          </a:p>
        </p:txBody>
      </p:sp>
      <p:sp>
        <p:nvSpPr>
          <p:cNvPr id="23" name="Text 21"/>
          <p:cNvSpPr txBox="1"/>
          <p:nvPr/>
        </p:nvSpPr>
        <p:spPr>
          <a:xfrm>
            <a:off x="6858000" y="1892808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Berbagai konsep ilmu sosial dihubungkan dalam satu tema/permasalahan.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309360" y="2560320"/>
            <a:ext cx="384048" cy="384048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25" name="Text 23"/>
          <p:cNvSpPr txBox="1"/>
          <p:nvPr/>
        </p:nvSpPr>
        <p:spPr>
          <a:xfrm>
            <a:off x="6309360" y="25603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26" name="Text 24"/>
          <p:cNvSpPr txBox="1"/>
          <p:nvPr/>
        </p:nvSpPr>
        <p:spPr>
          <a:xfrm>
            <a:off x="6858000" y="251460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Berorientasi masalah</a:t>
            </a:r>
            <a:endParaRPr lang="en-US" sz="1300" dirty="0"/>
          </a:p>
        </p:txBody>
      </p:sp>
      <p:sp>
        <p:nvSpPr>
          <p:cNvPr id="27" name="Text 25"/>
          <p:cNvSpPr txBox="1"/>
          <p:nvPr/>
        </p:nvSpPr>
        <p:spPr>
          <a:xfrm>
            <a:off x="6858000" y="2852928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Peserta didik mengidentifikasi dan mencari solusi masalah sosial sederhana.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309360" y="3520440"/>
            <a:ext cx="384048" cy="384048"/>
          </a:xfrm>
          <a:prstGeom prst="ellipse">
            <a:avLst/>
          </a:prstGeom>
          <a:solidFill>
            <a:srgbClr val="5C8B7A"/>
          </a:solidFill>
          <a:ln/>
        </p:spPr>
      </p:sp>
      <p:sp>
        <p:nvSpPr>
          <p:cNvPr id="29" name="Text 27"/>
          <p:cNvSpPr txBox="1"/>
          <p:nvPr/>
        </p:nvSpPr>
        <p:spPr>
          <a:xfrm>
            <a:off x="6309360" y="3520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300" dirty="0"/>
          </a:p>
        </p:txBody>
      </p:sp>
      <p:sp>
        <p:nvSpPr>
          <p:cNvPr id="30" name="Text 28"/>
          <p:cNvSpPr txBox="1"/>
          <p:nvPr/>
        </p:nvSpPr>
        <p:spPr>
          <a:xfrm>
            <a:off x="6858000" y="347472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Berorientasi nilai</a:t>
            </a:r>
            <a:endParaRPr lang="en-US" sz="1300" dirty="0"/>
          </a:p>
        </p:txBody>
      </p:sp>
      <p:sp>
        <p:nvSpPr>
          <p:cNvPr id="31" name="Text 29"/>
          <p:cNvSpPr txBox="1"/>
          <p:nvPr/>
        </p:nvSpPr>
        <p:spPr>
          <a:xfrm>
            <a:off x="6858000" y="3813048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Pembelajaran menghasilkan pengetahuan sekaligus sikap dan tindakan positif.</a:t>
            </a:r>
            <a:endParaRPr lang="en-US" sz="1100" dirty="0"/>
          </a:p>
        </p:txBody>
      </p:sp>
      <p:sp>
        <p:nvSpPr>
          <p:cNvPr id="32" name="Text 30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Hakikat Pengembangan IPS SD</a:t>
            </a:r>
            <a:endParaRPr lang="en-US" sz="900" dirty="0"/>
          </a:p>
        </p:txBody>
      </p:sp>
      <p:sp>
        <p:nvSpPr>
          <p:cNvPr id="33" name="Text 31"/>
          <p:cNvSpPr txBox="1"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C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· KARAKTERISTIK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58368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634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Karakteristik Pembelajaran IPS SD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1417320" cy="868680"/>
          </a:xfrm>
          <a:prstGeom prst="roundRect">
            <a:avLst>
              <a:gd name="adj" fmla="val 10526"/>
            </a:avLst>
          </a:prstGeom>
          <a:solidFill>
            <a:srgbClr val="3A5A5F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548640" y="1691640"/>
            <a:ext cx="1417320" cy="8686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Kontekstual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965960" y="2125980"/>
            <a:ext cx="190500" cy="0"/>
          </a:xfrm>
          <a:prstGeom prst="line">
            <a:avLst/>
          </a:prstGeom>
          <a:noFill/>
          <a:ln w="25400">
            <a:solidFill>
              <a:srgbClr val="84B59F"/>
            </a:solidFill>
            <a:prstDash val="solid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2156460" y="1691640"/>
            <a:ext cx="1417320" cy="868680"/>
          </a:xfrm>
          <a:prstGeom prst="roundRect">
            <a:avLst>
              <a:gd name="adj" fmla="val 10526"/>
            </a:avLst>
          </a:prstGeom>
          <a:solidFill>
            <a:srgbClr val="5C8B7A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2156460" y="1691640"/>
            <a:ext cx="1417320" cy="8686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Aktif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573780" y="2125980"/>
            <a:ext cx="190500" cy="0"/>
          </a:xfrm>
          <a:prstGeom prst="line">
            <a:avLst/>
          </a:prstGeom>
          <a:noFill/>
          <a:ln w="25400">
            <a:solidFill>
              <a:srgbClr val="84B59F"/>
            </a:solidFill>
            <a:prstDash val="solid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3764280" y="1691640"/>
            <a:ext cx="1417320" cy="868680"/>
          </a:xfrm>
          <a:prstGeom prst="roundRect">
            <a:avLst>
              <a:gd name="adj" fmla="val 10526"/>
            </a:avLst>
          </a:prstGeom>
          <a:solidFill>
            <a:srgbClr val="3A5A5F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3764280" y="1691640"/>
            <a:ext cx="1417320" cy="8686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Terpadu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181600" y="2125980"/>
            <a:ext cx="190500" cy="0"/>
          </a:xfrm>
          <a:prstGeom prst="line">
            <a:avLst/>
          </a:prstGeom>
          <a:noFill/>
          <a:ln w="25400">
            <a:solidFill>
              <a:srgbClr val="84B59F"/>
            </a:solidFill>
            <a:prstDash val="solid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5372100" y="1691640"/>
            <a:ext cx="1417320" cy="868680"/>
          </a:xfrm>
          <a:prstGeom prst="roundRect">
            <a:avLst>
              <a:gd name="adj" fmla="val 10526"/>
            </a:avLst>
          </a:prstGeom>
          <a:solidFill>
            <a:srgbClr val="5C8B7A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5372100" y="1691640"/>
            <a:ext cx="1417320" cy="8686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Bermakna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789420" y="2125980"/>
            <a:ext cx="190500" cy="0"/>
          </a:xfrm>
          <a:prstGeom prst="line">
            <a:avLst/>
          </a:prstGeom>
          <a:noFill/>
          <a:ln w="25400">
            <a:solidFill>
              <a:srgbClr val="84B59F"/>
            </a:solidFill>
            <a:prstDash val="solid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6979920" y="1691640"/>
            <a:ext cx="1417320" cy="868680"/>
          </a:xfrm>
          <a:prstGeom prst="roundRect">
            <a:avLst>
              <a:gd name="adj" fmla="val 10526"/>
            </a:avLst>
          </a:prstGeom>
          <a:solidFill>
            <a:srgbClr val="3A5A5F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6979920" y="1691640"/>
            <a:ext cx="1417320" cy="8686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Kolaboratif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8397240" y="2125980"/>
            <a:ext cx="190500" cy="0"/>
          </a:xfrm>
          <a:prstGeom prst="line">
            <a:avLst/>
          </a:prstGeom>
          <a:noFill/>
          <a:ln w="25400">
            <a:solidFill>
              <a:srgbClr val="84B59F"/>
            </a:solidFill>
            <a:prstDash val="solid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8587740" y="1691640"/>
            <a:ext cx="1417320" cy="868680"/>
          </a:xfrm>
          <a:prstGeom prst="roundRect">
            <a:avLst>
              <a:gd name="adj" fmla="val 10526"/>
            </a:avLst>
          </a:prstGeom>
          <a:solidFill>
            <a:srgbClr val="5C8B7A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8587740" y="1691640"/>
            <a:ext cx="1417320" cy="8686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Berorientasi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masalah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10005060" y="2125980"/>
            <a:ext cx="190500" cy="0"/>
          </a:xfrm>
          <a:prstGeom prst="line">
            <a:avLst/>
          </a:prstGeom>
          <a:noFill/>
          <a:ln w="25400">
            <a:solidFill>
              <a:srgbClr val="84B59F"/>
            </a:solidFill>
            <a:prstDash val="solid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10195560" y="1691640"/>
            <a:ext cx="1417320" cy="868680"/>
          </a:xfrm>
          <a:prstGeom prst="roundRect">
            <a:avLst>
              <a:gd name="adj" fmla="val 10526"/>
            </a:avLst>
          </a:prstGeom>
          <a:solidFill>
            <a:srgbClr val="3A5A5F"/>
          </a:solidFill>
          <a:ln/>
        </p:spPr>
      </p:sp>
      <p:sp>
        <p:nvSpPr>
          <p:cNvPr id="23" name="Text 21"/>
          <p:cNvSpPr txBox="1"/>
          <p:nvPr/>
        </p:nvSpPr>
        <p:spPr>
          <a:xfrm>
            <a:off x="10195560" y="1691640"/>
            <a:ext cx="1417320" cy="8686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Berbasis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nilai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48640" y="2971800"/>
            <a:ext cx="11064240" cy="3246120"/>
          </a:xfrm>
          <a:prstGeom prst="roundRect">
            <a:avLst>
              <a:gd name="adj" fmla="val 3380"/>
            </a:avLst>
          </a:prstGeom>
          <a:solidFill>
            <a:srgbClr val="FFFFFF"/>
          </a:solidFill>
          <a:ln w="9525">
            <a:solidFill>
              <a:srgbClr val="84B59F"/>
            </a:solidFill>
            <a:prstDash val="solid"/>
          </a:ln>
          <a:effectLst>
            <a:outerShdw sx="100000" sy="100000" kx="0" ky="0" algn="bl" rotWithShape="0" blurRad="63500" dist="25400" dir="5400000">
              <a:srgbClr val="555555">
                <a:alpha val="15000"/>
              </a:srgbClr>
            </a:outerShdw>
          </a:effectLst>
        </p:spPr>
      </p:sp>
      <p:sp>
        <p:nvSpPr>
          <p:cNvPr id="25" name="Text 23"/>
          <p:cNvSpPr txBox="1"/>
          <p:nvPr/>
        </p:nvSpPr>
        <p:spPr>
          <a:xfrm>
            <a:off x="868680" y="32004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5C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CONTOH PENERAPAN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868680" y="3566160"/>
            <a:ext cx="5120640" cy="960120"/>
          </a:xfrm>
          <a:prstGeom prst="roundRect">
            <a:avLst>
              <a:gd name="adj" fmla="val 7619"/>
            </a:avLst>
          </a:prstGeom>
          <a:solidFill>
            <a:srgbClr val="EFF3F1"/>
          </a:solidFill>
          <a:ln/>
        </p:spPr>
      </p:sp>
      <p:sp>
        <p:nvSpPr>
          <p:cNvPr id="27" name="Text 25"/>
          <p:cNvSpPr txBox="1"/>
          <p:nvPr/>
        </p:nvSpPr>
        <p:spPr>
          <a:xfrm>
            <a:off x="1051560" y="363931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Masalah</a:t>
            </a:r>
            <a:endParaRPr lang="en-US" sz="1250" dirty="0"/>
          </a:p>
        </p:txBody>
      </p:sp>
      <p:sp>
        <p:nvSpPr>
          <p:cNvPr id="28" name="Text 26"/>
          <p:cNvSpPr txBox="1"/>
          <p:nvPr/>
        </p:nvSpPr>
        <p:spPr>
          <a:xfrm>
            <a:off x="1051560" y="3913632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Banyak peserta didik membuang sampah sembarangan.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6217920" y="3566160"/>
            <a:ext cx="5120640" cy="960120"/>
          </a:xfrm>
          <a:prstGeom prst="roundRect">
            <a:avLst>
              <a:gd name="adj" fmla="val 7619"/>
            </a:avLst>
          </a:prstGeom>
          <a:solidFill>
            <a:srgbClr val="EFF3F1"/>
          </a:solidFill>
          <a:ln/>
        </p:spPr>
      </p:sp>
      <p:sp>
        <p:nvSpPr>
          <p:cNvPr id="30" name="Text 28"/>
          <p:cNvSpPr txBox="1"/>
          <p:nvPr/>
        </p:nvSpPr>
        <p:spPr>
          <a:xfrm>
            <a:off x="6400800" y="363931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A5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IPS</a:t>
            </a:r>
            <a:endParaRPr lang="en-US" sz="1250" dirty="0"/>
          </a:p>
        </p:txBody>
      </p:sp>
      <p:sp>
        <p:nvSpPr>
          <p:cNvPr id="31" name="Text 29"/>
          <p:cNvSpPr txBox="1"/>
          <p:nvPr/>
        </p:nvSpPr>
        <p:spPr>
          <a:xfrm>
            <a:off x="6400800" y="3913632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63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Identifikasi penyebab, cari informasi dampaknya, diskusi, lalu buat solusi sederhana untuk lingkungan sekolah.</a:t>
            </a:r>
            <a:endParaRPr lang="en-US" sz="1150" dirty="0"/>
          </a:p>
        </p:txBody>
      </p:sp>
      <p:sp>
        <p:nvSpPr>
          <p:cNvPr id="32" name="Text 30"/>
          <p:cNvSpPr txBox="1"/>
          <p:nvPr/>
        </p:nvSpPr>
        <p:spPr>
          <a:xfrm>
            <a:off x="868680" y="470916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i="1" dirty="0">
                <a:solidFill>
                  <a:srgbClr val="5C8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Berkembang sekaligus: pengetahuan sosial · keterampilan berpikir · komunikasi · kerja sama · tanggung jawab · kepedulian lingkungan</a:t>
            </a:r>
            <a:endParaRPr lang="en-US" sz="1250" dirty="0"/>
          </a:p>
        </p:txBody>
      </p:sp>
      <p:sp>
        <p:nvSpPr>
          <p:cNvPr id="33" name="Text 31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Hakikat Pengembangan IPS SD</a:t>
            </a:r>
            <a:endParaRPr lang="en-US" sz="900" dirty="0"/>
          </a:p>
        </p:txBody>
      </p:sp>
      <p:sp>
        <p:nvSpPr>
          <p:cNvPr id="34" name="Text 32"/>
          <p:cNvSpPr txBox="1"/>
          <p:nvPr/>
        </p:nvSpPr>
        <p:spPr>
          <a:xfrm>
            <a:off x="11274552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7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2026-09-02T03:35:40Z</dcterms:created>
  <dcterms:modified xsi:type="dcterms:W3CDTF">2026-09-02T03:35:40Z</dcterms:modified>
</cp:coreProperties>
</file>