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102475" cy="9388475"/>
  <p:embeddedFontLst>
    <p:embeddedFont>
      <p:font typeface="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HDGD8x3C/r/gPvmji88Bfcc30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anchorCtr="0" anchor="t" bIns="46600" lIns="93225" spcFirstLastPara="1" rIns="93225" wrap="square" tIns="4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6600" lIns="93225" spcFirstLastPara="1" rIns="93225" wrap="square" tIns="466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6600" lIns="93225" spcFirstLastPara="1" rIns="93225" wrap="square" tIns="46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1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descr="SD-PanelTitle-R1.png" id="22" name="Google Shape;22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21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Google Shape;24;p21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Google Shape;25;p21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1"/>
          <p:cNvSpPr txBox="1"/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subTitle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21"/>
          <p:cNvCxnSpPr/>
          <p:nvPr/>
        </p:nvCxnSpPr>
        <p:spPr>
          <a:xfrm>
            <a:off x="2019825" y="3471329"/>
            <a:ext cx="511308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/>
          <p:nvPr>
            <p:ph idx="2" type="pic"/>
          </p:nvPr>
        </p:nvSpPr>
        <p:spPr>
          <a:xfrm>
            <a:off x="1026260" y="1032933"/>
            <a:ext cx="7091482" cy="33612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3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3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31"/>
          <p:cNvCxnSpPr/>
          <p:nvPr/>
        </p:nvCxnSpPr>
        <p:spPr>
          <a:xfrm>
            <a:off x="1278465" y="4140199"/>
            <a:ext cx="6606425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/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" type="body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2" type="body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32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32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32"/>
          <p:cNvCxnSpPr/>
          <p:nvPr/>
        </p:nvCxnSpPr>
        <p:spPr>
          <a:xfrm>
            <a:off x="1278466" y="4140199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/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3"/>
          <p:cNvSpPr txBox="1"/>
          <p:nvPr>
            <p:ph idx="1" type="body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3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/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" type="body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34"/>
          <p:cNvSpPr txBox="1"/>
          <p:nvPr>
            <p:ph idx="2" type="body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3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34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34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34"/>
          <p:cNvCxnSpPr/>
          <p:nvPr/>
        </p:nvCxnSpPr>
        <p:spPr>
          <a:xfrm>
            <a:off x="1278466" y="342900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/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" type="body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35"/>
          <p:cNvSpPr txBox="1"/>
          <p:nvPr>
            <p:ph idx="2" type="body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3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35"/>
          <p:cNvCxnSpPr/>
          <p:nvPr/>
        </p:nvCxnSpPr>
        <p:spPr>
          <a:xfrm>
            <a:off x="1278469" y="3429000"/>
            <a:ext cx="6606421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" type="body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36"/>
          <p:cNvCxnSpPr/>
          <p:nvPr/>
        </p:nvCxnSpPr>
        <p:spPr>
          <a:xfrm>
            <a:off x="1278466" y="2354670"/>
            <a:ext cx="660642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/>
          <p:nvPr>
            <p:ph type="title"/>
          </p:nvPr>
        </p:nvSpPr>
        <p:spPr>
          <a:xfrm rot="5400000">
            <a:off x="4681635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" type="body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3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37"/>
          <p:cNvCxnSpPr/>
          <p:nvPr/>
        </p:nvCxnSpPr>
        <p:spPr>
          <a:xfrm>
            <a:off x="6245512" y="906873"/>
            <a:ext cx="0" cy="4968993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22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22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23"/>
          <p:cNvCxnSpPr/>
          <p:nvPr/>
        </p:nvCxnSpPr>
        <p:spPr>
          <a:xfrm>
            <a:off x="1278466" y="3599392"/>
            <a:ext cx="659553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24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4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" type="body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2" type="body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3" type="body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25"/>
          <p:cNvSpPr txBox="1"/>
          <p:nvPr>
            <p:ph idx="4" type="body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25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26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2" type="body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8"/>
          <p:cNvCxnSpPr/>
          <p:nvPr/>
        </p:nvCxnSpPr>
        <p:spPr>
          <a:xfrm>
            <a:off x="1278466" y="2912533"/>
            <a:ext cx="233359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/>
          <p:nvPr>
            <p:ph idx="2" type="pic"/>
          </p:nvPr>
        </p:nvSpPr>
        <p:spPr>
          <a:xfrm>
            <a:off x="5183069" y="1032933"/>
            <a:ext cx="2929463" cy="4792136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descr="SD-PanelContent.png" id="11" name="Google Shape;11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20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20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0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/>
          <p:nvPr>
            <p:ph type="ctrTitle"/>
          </p:nvPr>
        </p:nvSpPr>
        <p:spPr>
          <a:xfrm>
            <a:off x="1763688" y="1844824"/>
            <a:ext cx="6186284" cy="1472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/>
              <a:t>MANAGEMENT CLASS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/>
              <a:t>Prinsip penataan kelas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Kurangi kepadatan ditengah lalu lalang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Pastikan bahwa anda dapat dengan mudah melihat semua murid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Materi pengajaran dan perlengkapan murid harus mudah diakses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Pastikan murid dapat dengan mudah melihat semua presentasi kelas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/>
              <a:t>Gaya Penataan</a:t>
            </a:r>
            <a:endParaRPr/>
          </a:p>
        </p:txBody>
      </p:sp>
      <p:pic>
        <p:nvPicPr>
          <p:cNvPr id="227" name="Google Shape;22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490" y="2251340"/>
            <a:ext cx="36195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2990" y="4293096"/>
            <a:ext cx="35623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964" y="915337"/>
            <a:ext cx="374332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2420287"/>
            <a:ext cx="38195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648" y="4293096"/>
            <a:ext cx="38671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II. Menciptakan Lingkungan yang positif </a:t>
            </a:r>
            <a:endParaRPr/>
          </a:p>
        </p:txBody>
      </p:sp>
      <p:sp>
        <p:nvSpPr>
          <p:cNvPr id="242" name="Google Shape;242;p13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Strategi umum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Membuat, mengajarkan, dan mempertahankan aturan prosedur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Mengajak murid untuk bekerja sama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/>
              <a:t>Menggunakan Gaya Otoritatif</a:t>
            </a:r>
            <a:br>
              <a:rPr lang="en-US" sz="3600"/>
            </a:br>
            <a:endParaRPr/>
          </a:p>
        </p:txBody>
      </p:sp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Gaya managemen kelas otoritarian adalah gaya yang memfokuskan pada menjaga ketertiban dikelas, bukan pada pembelajaran dan pengajaran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Guru ototitatif melibatkan murid dalam kerjasama take and give dan menunjukkan sikap perhatian kepada mereka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Mengelola Aktivitas Kelas Secara Efektif</a:t>
            </a:r>
            <a:endParaRPr/>
          </a:p>
        </p:txBody>
      </p:sp>
      <p:sp>
        <p:nvSpPr>
          <p:cNvPr id="254" name="Google Shape;254;p15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Menunjukkan seberapa jauh mereka “mengikuti”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Atasi situasi tumpang tindih secara efektif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Menjaga kelancaran dan kontinuitas pelajaran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Libatkan murid dalam beberapa aktivitas yang menantang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Membedakan aturan dan prosedur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Mengajarkan aturan dan prosedur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Mengajak murid untuk bekerja sama</a:t>
            </a:r>
            <a:endParaRPr/>
          </a:p>
        </p:txBody>
      </p:sp>
      <p:sp>
        <p:nvSpPr>
          <p:cNvPr id="265" name="Google Shape;265;p17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Menjalin hubungan yang positif dengan murid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Mengembangkan murid untuk merbagi dan mengemban tanggung jawab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Beri hadiah terhadap perilaku yang tepat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III. Menjadi Komunikator yang baik</a:t>
            </a:r>
            <a:endParaRPr/>
          </a:p>
        </p:txBody>
      </p:sp>
      <p:sp>
        <p:nvSpPr>
          <p:cNvPr id="271" name="Google Shape;271;p18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760"/>
              <a:buFont typeface="Garamond"/>
              <a:buAutoNum type="arabicPeriod"/>
            </a:pPr>
            <a:r>
              <a:rPr lang="en-US"/>
              <a:t>Keterampilan Berbicara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rabicPeriod"/>
            </a:pPr>
            <a:r>
              <a:rPr lang="en-US"/>
              <a:t>Keterampilan Mendengar</a:t>
            </a:r>
            <a:endParaRPr/>
          </a:p>
          <a:p>
            <a:pPr indent="-457200" lvl="0" marL="457200" rtl="0" algn="l">
              <a:spcBef>
                <a:spcPts val="1080"/>
              </a:spcBef>
              <a:spcAft>
                <a:spcPts val="0"/>
              </a:spcAft>
              <a:buSzPts val="2760"/>
              <a:buFont typeface="Garamond"/>
              <a:buAutoNum type="arabicPeriod"/>
            </a:pPr>
            <a:r>
              <a:rPr lang="en-US"/>
              <a:t>Berkomunikasi Secara non-Verbal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IV. MENGHADAPI PERILAKU BERMASALAH</a:t>
            </a:r>
            <a:endParaRPr/>
          </a:p>
        </p:txBody>
      </p:sp>
      <p:sp>
        <p:nvSpPr>
          <p:cNvPr id="277" name="Google Shape;277;p19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Strategi Managemen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Intervensi minor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Intervensi Moderat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Menggunakan sumber daya lain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Menghadapi Agresi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457200" y="428604"/>
            <a:ext cx="8229600" cy="569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5060"/>
              <a:buNone/>
            </a:pPr>
            <a:r>
              <a:t/>
            </a:r>
            <a:endParaRPr sz="4400"/>
          </a:p>
          <a:p>
            <a:pPr indent="-285750" lvl="0" marL="285750" rtl="0" algn="ctr">
              <a:spcBef>
                <a:spcPts val="1480"/>
              </a:spcBef>
              <a:spcAft>
                <a:spcPts val="0"/>
              </a:spcAft>
              <a:buSzPts val="5060"/>
              <a:buNone/>
            </a:pPr>
            <a:r>
              <a:t/>
            </a:r>
            <a:endParaRPr sz="4400"/>
          </a:p>
          <a:p>
            <a:pPr indent="-742950" lvl="0" marL="742950" rtl="0" algn="ctr">
              <a:spcBef>
                <a:spcPts val="1480"/>
              </a:spcBef>
              <a:spcAft>
                <a:spcPts val="0"/>
              </a:spcAft>
              <a:buSzPts val="5060"/>
              <a:buNone/>
            </a:pPr>
            <a:r>
              <a:rPr lang="en-US" sz="4400" u="sng">
                <a:solidFill>
                  <a:schemeClr val="hlink"/>
                </a:solidFill>
                <a:hlinkClick r:id="rId3"/>
              </a:rPr>
              <a:t>Mengapa kelas perlu dikelola secara aktif???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760"/>
              <a:buAutoNum type="arabicPeriod"/>
            </a:pPr>
            <a:r>
              <a:rPr lang="en-US"/>
              <a:t>Ketika kelas dikelola secara efektif, kelas akan berjalan lancar dan murid akan aktif dalam pembelajaran.</a:t>
            </a:r>
            <a:endParaRPr/>
          </a:p>
          <a:p>
            <a:pPr indent="-514350" lvl="0" marL="514350" rtl="0" algn="l">
              <a:spcBef>
                <a:spcPts val="1080"/>
              </a:spcBef>
              <a:spcAft>
                <a:spcPts val="0"/>
              </a:spcAft>
              <a:buSzPts val="2760"/>
              <a:buAutoNum type="arabicPeriod"/>
            </a:pPr>
            <a:r>
              <a:rPr lang="en-US"/>
              <a:t>Ketika kelas dikelola secara buruk , kelas bisa menjadi kacau dan tidak menarik sebagai tempat belajar. </a:t>
            </a:r>
            <a:endParaRPr/>
          </a:p>
          <a:p>
            <a:pPr indent="-514350" lvl="0" marL="514350" rtl="0" algn="l">
              <a:spcBef>
                <a:spcPts val="1080"/>
              </a:spcBef>
              <a:spcAft>
                <a:spcPts val="0"/>
              </a:spcAft>
              <a:buSzPts val="2760"/>
              <a:buAutoNum type="arabicPeriod"/>
            </a:pPr>
            <a:r>
              <a:rPr lang="en-US"/>
              <a:t>Managemen kelas yang efektif akan memaksimalkan kesempatan pembelajaran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6 karakteristik yang merefleksikan kompleksitas dan potensi problem :</a:t>
            </a:r>
            <a:endParaRPr/>
          </a:p>
        </p:txBody>
      </p:sp>
      <p:sp>
        <p:nvSpPr>
          <p:cNvPr id="174" name="Google Shape;174;p4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Kelas adalah multidimensional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Aktivitas terjadi secara simultan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Hal-hal terjadi secara cepat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Kejadian sering kali tidak bisa diprediksi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Hanya ada sedikit privasi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Kelas punya sejarah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/>
              <a:t>MEMULAI DENGAN BENAR</a:t>
            </a:r>
            <a:endParaRPr/>
          </a:p>
        </p:txBody>
      </p:sp>
      <p:sp>
        <p:nvSpPr>
          <p:cNvPr id="180" name="Google Shape;180;p5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Kapan ?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Menyampaikan aturan dan prosedur yang anda gunakan kepada kelas dan mengajak kelas bekerjasama untuk mematuhinya.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Mengajak murid untuk terlibat aktif  dalam semua aktivitas pembelajarannya.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/>
              <a:t>Strategi mengawali pengajaran</a:t>
            </a:r>
            <a:endParaRPr/>
          </a:p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Menciptakan ekspektasi untuk perilaku dan membuang ketidakpastian.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Pastikan bahwa murid anda mengalami kesuksesan.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Selalu siap dan hadir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Bersikaplah tegas.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en-US"/>
              <a:t>Tujuan dan strategi managemen</a:t>
            </a:r>
            <a:endParaRPr/>
          </a:p>
        </p:txBody>
      </p:sp>
      <p:sp>
        <p:nvSpPr>
          <p:cNvPr id="193" name="Google Shape;193;p7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Membantu murid menghabiskan lebih banyak waktu untuk belajar dan mengurangi waktu aktivitas yang tidak diorientasikan pada tujuan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Mencegah murid mengalami problem akademik dan emosional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HAL POKOK DALAM MANAGEMEN KELAS</a:t>
            </a:r>
            <a:endParaRPr/>
          </a:p>
        </p:txBody>
      </p:sp>
      <p:grpSp>
        <p:nvGrpSpPr>
          <p:cNvPr id="199" name="Google Shape;199;p8"/>
          <p:cNvGrpSpPr/>
          <p:nvPr/>
        </p:nvGrpSpPr>
        <p:grpSpPr>
          <a:xfrm>
            <a:off x="2853531" y="2490788"/>
            <a:ext cx="3444875" cy="3444875"/>
            <a:chOff x="1677193" y="0"/>
            <a:chExt cx="3444875" cy="3444875"/>
          </a:xfrm>
        </p:grpSpPr>
        <p:sp>
          <p:nvSpPr>
            <p:cNvPr id="200" name="Google Shape;200;p8"/>
            <p:cNvSpPr/>
            <p:nvPr/>
          </p:nvSpPr>
          <p:spPr>
            <a:xfrm>
              <a:off x="1677193" y="0"/>
              <a:ext cx="3444875" cy="3444875"/>
            </a:xfrm>
            <a:prstGeom prst="quadArrow">
              <a:avLst>
                <a:gd fmla="val 2000" name="adj1"/>
                <a:gd fmla="val 4000" name="adj2"/>
                <a:gd fmla="val 5000" name="adj3"/>
              </a:avLst>
            </a:prstGeom>
            <a:solidFill>
              <a:srgbClr val="D8DD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901110" y="223916"/>
              <a:ext cx="1377950" cy="1377950"/>
            </a:xfrm>
            <a:prstGeom prst="roundRect">
              <a:avLst>
                <a:gd fmla="val 16667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1968376" y="291182"/>
              <a:ext cx="1243418" cy="124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1. Mendesain Lingkungan Fisik	</a:t>
              </a: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520201" y="223916"/>
              <a:ext cx="1377950" cy="1377950"/>
            </a:xfrm>
            <a:prstGeom prst="roundRect">
              <a:avLst>
                <a:gd fmla="val 16667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3587467" y="291182"/>
              <a:ext cx="1243418" cy="124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2. Menciptakan lingkungan yang positif</a:t>
              </a: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901110" y="1843008"/>
              <a:ext cx="1377950" cy="1377950"/>
            </a:xfrm>
            <a:prstGeom prst="roundRect">
              <a:avLst>
                <a:gd fmla="val 16667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968376" y="1910274"/>
              <a:ext cx="1243418" cy="124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3. Menjadi Komunikator yang baik</a:t>
              </a: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520201" y="1843008"/>
              <a:ext cx="1377950" cy="1377950"/>
            </a:xfrm>
            <a:prstGeom prst="roundRect">
              <a:avLst>
                <a:gd fmla="val 16667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3587467" y="1910274"/>
              <a:ext cx="1243418" cy="124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Menghadapi Perilaku Bermasalah</a:t>
              </a:r>
              <a:endPara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/>
              <a:t>I. Mendesain Lingkungan Fisik Kelas</a:t>
            </a:r>
            <a:endParaRPr/>
          </a:p>
        </p:txBody>
      </p:sp>
      <p:sp>
        <p:nvSpPr>
          <p:cNvPr id="215" name="Google Shape;215;p9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85750" rtl="0" algn="l">
              <a:spcBef>
                <a:spcPts val="0"/>
              </a:spcBef>
              <a:spcAft>
                <a:spcPts val="0"/>
              </a:spcAft>
              <a:buSzPts val="4600"/>
              <a:buChar char="•"/>
            </a:pPr>
            <a:r>
              <a:rPr lang="en-US" sz="4000" u="sng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Prinsip penataan kelas</a:t>
            </a:r>
            <a:endParaRPr sz="4000">
              <a:solidFill>
                <a:srgbClr val="92D050"/>
              </a:solidFill>
            </a:endParaRPr>
          </a:p>
          <a:p>
            <a:pPr indent="-292100" lvl="0" marL="285750" rtl="0" algn="l">
              <a:spcBef>
                <a:spcPts val="1400"/>
              </a:spcBef>
              <a:spcAft>
                <a:spcPts val="0"/>
              </a:spcAft>
              <a:buSzPts val="4600"/>
              <a:buChar char="•"/>
            </a:pPr>
            <a:r>
              <a:rPr lang="en-US" sz="4000" u="sng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Gaya Penataan </a:t>
            </a:r>
            <a:endParaRPr sz="40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2010-02-22T16:06:44Z</dcterms:created>
  <dc:creator>acer</dc:creator>
</cp:coreProperties>
</file>