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64" r:id="rId5"/>
    <p:sldId id="260" r:id="rId6"/>
    <p:sldId id="261" r:id="rId7"/>
    <p:sldId id="262" r:id="rId8"/>
    <p:sldId id="263" r:id="rId9"/>
    <p:sldId id="265" r:id="rId10"/>
    <p:sldId id="266" r:id="rId11"/>
    <p:sldId id="267" r:id="rId12"/>
    <p:sldId id="271" r:id="rId13"/>
    <p:sldId id="272" r:id="rId14"/>
    <p:sldId id="273" r:id="rId15"/>
    <p:sldId id="274" r:id="rId16"/>
    <p:sldId id="268" r:id="rId17"/>
    <p:sldId id="269" r:id="rId18"/>
    <p:sldId id="270" r:id="rId1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1" d="100"/>
          <a:sy n="71" d="100"/>
        </p:scale>
        <p:origin x="61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9/15/2020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9/15/2020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9/15/2020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9/15/2020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9/15/2020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9/15/2020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9/15/2020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9/15/2020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9/15/2020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9/15/2020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9/15/2020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9/15/2020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9/15/2020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9/15/2020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9/15/2020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9/15/2020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9/15/2020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8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9/15/2020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nip Single Corner Rectangle 3"/>
          <p:cNvSpPr/>
          <p:nvPr/>
        </p:nvSpPr>
        <p:spPr>
          <a:xfrm>
            <a:off x="484093" y="510989"/>
            <a:ext cx="10878671" cy="5822576"/>
          </a:xfrm>
          <a:prstGeom prst="snip1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 flipH="1">
            <a:off x="954741" y="914399"/>
            <a:ext cx="9076764" cy="46474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076325" indent="-1076325"/>
            <a:r>
              <a:rPr lang="id-ID" sz="2400" b="1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PB.14-  LIKUIDASI KEGIATAN USAHA BANK</a:t>
            </a:r>
            <a:endParaRPr lang="id-ID" sz="2400" b="1" dirty="0" smtClean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marL="1076325" indent="-1076325"/>
            <a:endParaRPr lang="id-ID" sz="2400" b="1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marL="514350" lvl="0" indent="-514350">
              <a:buAutoNum type="arabicPeriod"/>
            </a:pPr>
            <a:r>
              <a:rPr lang="id-ID" sz="2800" dirty="0" smtClean="0"/>
              <a:t>Pengertian </a:t>
            </a:r>
            <a:r>
              <a:rPr lang="id-ID" sz="2800" dirty="0"/>
              <a:t>dan dasar hukum likuidasi </a:t>
            </a:r>
            <a:r>
              <a:rPr lang="id-ID" sz="2800" dirty="0" smtClean="0"/>
              <a:t>bank</a:t>
            </a:r>
          </a:p>
          <a:p>
            <a:pPr marL="514350" lvl="0" indent="-514350">
              <a:buAutoNum type="arabicPeriod"/>
            </a:pPr>
            <a:r>
              <a:rPr lang="id-ID" sz="2800" dirty="0" smtClean="0"/>
              <a:t>Alasan </a:t>
            </a:r>
            <a:r>
              <a:rPr lang="id-ID" sz="2800" dirty="0"/>
              <a:t>hukum pencabutan ijin usaha </a:t>
            </a:r>
            <a:r>
              <a:rPr lang="id-ID" sz="2800" dirty="0" smtClean="0"/>
              <a:t>bank</a:t>
            </a:r>
          </a:p>
          <a:p>
            <a:pPr marL="514350" lvl="0" indent="-514350">
              <a:buAutoNum type="arabicPeriod"/>
            </a:pPr>
            <a:r>
              <a:rPr lang="id-ID" sz="2800" dirty="0" smtClean="0"/>
              <a:t>Pembuabaran </a:t>
            </a:r>
            <a:r>
              <a:rPr lang="id-ID" sz="2800" dirty="0"/>
              <a:t>badan hukum dan proses </a:t>
            </a:r>
            <a:r>
              <a:rPr lang="id-ID" sz="2800" dirty="0" smtClean="0"/>
              <a:t>likuidasi</a:t>
            </a:r>
          </a:p>
          <a:p>
            <a:pPr marL="514350" lvl="0" indent="-514350">
              <a:buAutoNum type="arabicPeriod"/>
            </a:pPr>
            <a:r>
              <a:rPr lang="id-ID" sz="2800" dirty="0" smtClean="0"/>
              <a:t>Perlindungan </a:t>
            </a:r>
            <a:r>
              <a:rPr lang="id-ID" sz="2800" dirty="0"/>
              <a:t>hukum nasabah penyimpan dana dalam rangka likuidasi </a:t>
            </a:r>
            <a:r>
              <a:rPr lang="id-ID" sz="2800" dirty="0" smtClean="0"/>
              <a:t>bank</a:t>
            </a:r>
          </a:p>
          <a:p>
            <a:pPr marL="514350" lvl="0" indent="-514350">
              <a:buAutoNum type="arabicPeriod"/>
            </a:pPr>
            <a:r>
              <a:rPr lang="id-ID" sz="2800" dirty="0" smtClean="0"/>
              <a:t>Pertanggungjawaban </a:t>
            </a:r>
            <a:r>
              <a:rPr lang="id-ID" sz="2800" dirty="0"/>
              <a:t>perdata pemegang saham dan pengurus bank terlikuidasi</a:t>
            </a:r>
          </a:p>
          <a:p>
            <a:pPr marL="1076325" indent="-1076325"/>
            <a:endParaRPr lang="id-ID" sz="2800" b="1" dirty="0" smtClean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endParaRPr lang="id-ID" sz="2400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60545561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d-ID" dirty="0" smtClean="0"/>
              <a:t>33.3</a:t>
            </a:r>
            <a:endParaRPr lang="id-ID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nip Single Corner Rectangle 3"/>
          <p:cNvSpPr/>
          <p:nvPr/>
        </p:nvSpPr>
        <p:spPr>
          <a:xfrm>
            <a:off x="484093" y="497542"/>
            <a:ext cx="10878671" cy="5822576"/>
          </a:xfrm>
          <a:prstGeom prst="snip1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id-ID" sz="2800" b="1" dirty="0" smtClean="0">
              <a:solidFill>
                <a:schemeClr val="tx1"/>
              </a:solidFill>
            </a:endParaRPr>
          </a:p>
          <a:p>
            <a:pPr marL="514350" indent="-514350">
              <a:buAutoNum type="arabicParenR" startAt="8"/>
            </a:pPr>
            <a:endParaRPr lang="id-ID" sz="2800" b="1" dirty="0" smtClean="0">
              <a:solidFill>
                <a:schemeClr val="tx1"/>
              </a:solidFill>
            </a:endParaRPr>
          </a:p>
          <a:p>
            <a:pPr marL="514350" indent="-514350">
              <a:buAutoNum type="arabicPeriod" startAt="3"/>
            </a:pPr>
            <a:endParaRPr lang="id-ID" sz="2800" b="1" dirty="0" smtClean="0">
              <a:solidFill>
                <a:schemeClr val="tx1"/>
              </a:solidFill>
            </a:endParaRPr>
          </a:p>
          <a:p>
            <a:pPr marL="514350" indent="-514350">
              <a:buAutoNum type="arabicPeriod" startAt="3"/>
            </a:pPr>
            <a:endParaRPr lang="id-ID" sz="2800" b="1" dirty="0">
              <a:solidFill>
                <a:schemeClr val="tx1"/>
              </a:solidFill>
            </a:endParaRPr>
          </a:p>
          <a:p>
            <a:pPr marL="514350" indent="-514350">
              <a:buAutoNum type="arabicPeriod" startAt="3"/>
            </a:pPr>
            <a:endParaRPr lang="id-ID" sz="2800" b="1" dirty="0" smtClean="0">
              <a:solidFill>
                <a:schemeClr val="tx1"/>
              </a:solidFill>
            </a:endParaRPr>
          </a:p>
          <a:p>
            <a:r>
              <a:rPr lang="id-ID" sz="2800" b="1" dirty="0" smtClean="0">
                <a:solidFill>
                  <a:schemeClr val="tx1"/>
                </a:solidFill>
              </a:rPr>
              <a:t>3.  PEMBUBARAN  BADAN HK DAN LIKUIDASI</a:t>
            </a:r>
          </a:p>
          <a:p>
            <a:r>
              <a:rPr lang="id-ID" sz="2800" b="1" dirty="0" smtClean="0">
                <a:solidFill>
                  <a:schemeClr val="tx1"/>
                </a:solidFill>
              </a:rPr>
              <a:t>&gt;&gt;&gt;&gt;&gt;&gt;&gt;&gt;&gt;&gt;&gt;&gt;&gt;&gt;&gt;&gt;&gt;&gt;&gt;&gt;&gt;&gt;lanjutan :</a:t>
            </a:r>
          </a:p>
          <a:p>
            <a:pPr marL="514350" indent="-514350">
              <a:buAutoNum type="alphaLcPeriod" startAt="3"/>
            </a:pPr>
            <a:r>
              <a:rPr lang="id-ID" sz="2800" b="1" dirty="0" smtClean="0">
                <a:solidFill>
                  <a:schemeClr val="tx1"/>
                </a:solidFill>
              </a:rPr>
              <a:t>LPS mengambil alih segala hak dan kewajiban Pemegang Saham bank gagal yg dicabut izin usahanya, termasuk hak dan wewenang RUPS</a:t>
            </a:r>
          </a:p>
          <a:p>
            <a:pPr marL="514350" indent="-514350">
              <a:buAutoNum type="alphaLcPeriod" startAt="3"/>
            </a:pPr>
            <a:r>
              <a:rPr lang="id-ID" sz="2800" b="1" dirty="0" smtClean="0">
                <a:solidFill>
                  <a:schemeClr val="tx1"/>
                </a:solidFill>
              </a:rPr>
              <a:t>Sejak diambil alihnya wewenag dan tugas RUPS, maka LPS segera melakukan hal-hal sbb:</a:t>
            </a:r>
          </a:p>
          <a:p>
            <a:pPr marL="514350" indent="-514350">
              <a:buAutoNum type="arabicParenR"/>
            </a:pPr>
            <a:r>
              <a:rPr lang="id-ID" sz="2800" b="1" dirty="0" smtClean="0">
                <a:solidFill>
                  <a:schemeClr val="tx1"/>
                </a:solidFill>
              </a:rPr>
              <a:t>Pembubaran badan hukum bank;</a:t>
            </a:r>
          </a:p>
          <a:p>
            <a:pPr marL="514350" indent="-514350">
              <a:buAutoNum type="arabicParenR"/>
            </a:pPr>
            <a:r>
              <a:rPr lang="id-ID" sz="2800" b="1" dirty="0" smtClean="0">
                <a:solidFill>
                  <a:schemeClr val="tx1"/>
                </a:solidFill>
              </a:rPr>
              <a:t>Pembentukan tim likuidasi </a:t>
            </a:r>
          </a:p>
          <a:p>
            <a:pPr marL="514350" indent="-514350">
              <a:buAutoNum type="arabicParenR"/>
            </a:pPr>
            <a:r>
              <a:rPr lang="id-ID" sz="2800" b="1" dirty="0" smtClean="0">
                <a:solidFill>
                  <a:schemeClr val="tx1"/>
                </a:solidFill>
              </a:rPr>
              <a:t>Penetapan status bank sbg bank dlm likuidasi;</a:t>
            </a:r>
          </a:p>
          <a:p>
            <a:pPr marL="514350" indent="-514350">
              <a:buAutoNum type="arabicParenR"/>
            </a:pPr>
            <a:r>
              <a:rPr lang="id-ID" sz="2800" b="1" dirty="0" smtClean="0">
                <a:solidFill>
                  <a:schemeClr val="tx1"/>
                </a:solidFill>
              </a:rPr>
              <a:t>Penonaktifan seluruh direksi dan Dewan komisaris</a:t>
            </a:r>
          </a:p>
          <a:p>
            <a:endParaRPr lang="id-ID" sz="2800" b="1" dirty="0" smtClean="0">
              <a:solidFill>
                <a:schemeClr val="tx1"/>
              </a:solidFill>
            </a:endParaRPr>
          </a:p>
          <a:p>
            <a:pPr marL="457200" indent="-457200">
              <a:buFontTx/>
              <a:buChar char="-"/>
            </a:pPr>
            <a:endParaRPr lang="id-ID" sz="2800" b="1" dirty="0" smtClean="0">
              <a:solidFill>
                <a:schemeClr val="tx1"/>
              </a:solidFill>
            </a:endParaRPr>
          </a:p>
          <a:p>
            <a:pPr marL="457200" indent="-457200">
              <a:buFontTx/>
              <a:buChar char="-"/>
            </a:pPr>
            <a:endParaRPr lang="id-ID" sz="2800" b="1" dirty="0" smtClean="0">
              <a:solidFill>
                <a:schemeClr val="tx1"/>
              </a:solidFill>
            </a:endParaRPr>
          </a:p>
          <a:p>
            <a:endParaRPr lang="id-ID" sz="2800" b="1" dirty="0" smtClean="0">
              <a:solidFill>
                <a:schemeClr val="tx1"/>
              </a:solidFill>
            </a:endParaRPr>
          </a:p>
          <a:p>
            <a:endParaRPr lang="id-ID" sz="2800" b="1" dirty="0" smtClean="0">
              <a:solidFill>
                <a:schemeClr val="tx1"/>
              </a:solidFill>
            </a:endParaRPr>
          </a:p>
          <a:p>
            <a:endParaRPr lang="id-ID" sz="2800" b="1" dirty="0" smtClean="0">
              <a:solidFill>
                <a:schemeClr val="tx1"/>
              </a:solidFill>
            </a:endParaRPr>
          </a:p>
          <a:p>
            <a:endParaRPr lang="id-ID" sz="2800" b="1" dirty="0">
              <a:solidFill>
                <a:schemeClr val="tx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 flipH="1">
            <a:off x="954741" y="914399"/>
            <a:ext cx="90767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076325" indent="-1076325"/>
            <a:endParaRPr lang="id-ID" sz="2800" dirty="0" smtClean="0"/>
          </a:p>
          <a:p>
            <a:endParaRPr lang="id-ID" sz="2400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17561453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d-ID" dirty="0" smtClean="0"/>
              <a:t>33.3</a:t>
            </a:r>
            <a:endParaRPr lang="id-ID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nip Single Corner Rectangle 3"/>
          <p:cNvSpPr/>
          <p:nvPr/>
        </p:nvSpPr>
        <p:spPr>
          <a:xfrm>
            <a:off x="484093" y="497542"/>
            <a:ext cx="10878671" cy="5822576"/>
          </a:xfrm>
          <a:prstGeom prst="snip1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id-ID" sz="2800" b="1" dirty="0" smtClean="0">
              <a:solidFill>
                <a:schemeClr val="tx1"/>
              </a:solidFill>
            </a:endParaRPr>
          </a:p>
          <a:p>
            <a:pPr marL="514350" indent="-514350">
              <a:buAutoNum type="arabicParenR" startAt="8"/>
            </a:pPr>
            <a:endParaRPr lang="id-ID" sz="2800" b="1" dirty="0" smtClean="0">
              <a:solidFill>
                <a:schemeClr val="tx1"/>
              </a:solidFill>
            </a:endParaRPr>
          </a:p>
          <a:p>
            <a:pPr marL="514350" indent="-514350">
              <a:buAutoNum type="arabicPeriod" startAt="3"/>
            </a:pPr>
            <a:endParaRPr lang="id-ID" sz="2800" b="1" dirty="0" smtClean="0">
              <a:solidFill>
                <a:schemeClr val="tx1"/>
              </a:solidFill>
            </a:endParaRPr>
          </a:p>
          <a:p>
            <a:pPr marL="514350" indent="-514350">
              <a:buAutoNum type="arabicPeriod" startAt="3"/>
            </a:pPr>
            <a:endParaRPr lang="id-ID" sz="2800" b="1" dirty="0">
              <a:solidFill>
                <a:schemeClr val="tx1"/>
              </a:solidFill>
            </a:endParaRPr>
          </a:p>
          <a:p>
            <a:pPr marL="514350" indent="-514350">
              <a:buAutoNum type="arabicPeriod" startAt="3"/>
            </a:pPr>
            <a:endParaRPr lang="id-ID" sz="2800" b="1" dirty="0" smtClean="0">
              <a:solidFill>
                <a:schemeClr val="tx1"/>
              </a:solidFill>
            </a:endParaRPr>
          </a:p>
          <a:p>
            <a:r>
              <a:rPr lang="id-ID" sz="2800" b="1" dirty="0" smtClean="0">
                <a:solidFill>
                  <a:schemeClr val="tx1"/>
                </a:solidFill>
              </a:rPr>
              <a:t>3.  PEMBUBARAN  BADAN HK DAN LIKUIDASI</a:t>
            </a:r>
          </a:p>
          <a:p>
            <a:r>
              <a:rPr lang="id-ID" sz="2800" b="1" dirty="0" smtClean="0">
                <a:solidFill>
                  <a:schemeClr val="tx1"/>
                </a:solidFill>
              </a:rPr>
              <a:t>&gt;&gt;&gt;&gt;&gt;&gt;&gt;&gt;&gt;&gt;&gt;&gt;&gt;&gt;&gt;&gt;&gt;&gt;&gt;&gt;&gt;&gt;lanjutan :</a:t>
            </a:r>
          </a:p>
          <a:p>
            <a:pPr marL="514350" indent="-514350">
              <a:buAutoNum type="alphaLcPeriod" startAt="5"/>
            </a:pPr>
            <a:r>
              <a:rPr lang="id-ID" sz="2800" b="1" dirty="0" smtClean="0">
                <a:solidFill>
                  <a:schemeClr val="tx1"/>
                </a:solidFill>
              </a:rPr>
              <a:t>Status bank DALAM LIKUIDASI (DL)</a:t>
            </a:r>
          </a:p>
          <a:p>
            <a:pPr marL="444500" indent="93663" defTabSz="444500"/>
            <a:r>
              <a:rPr lang="id-ID" sz="2800" b="1" dirty="0" smtClean="0">
                <a:solidFill>
                  <a:schemeClr val="tx1"/>
                </a:solidFill>
              </a:rPr>
              <a:t>Stlah ditetapkan oleh LPS suatu bank menjadi Bank DL , maka wajib mencantumkan kata DL disebelah nama bank</a:t>
            </a:r>
          </a:p>
          <a:p>
            <a:pPr marL="444500" indent="-444500" defTabSz="444500"/>
            <a:r>
              <a:rPr lang="id-ID" sz="2800" b="1" dirty="0" smtClean="0">
                <a:solidFill>
                  <a:schemeClr val="tx1"/>
                </a:solidFill>
              </a:rPr>
              <a:t>f.  Tim likuidasi yang telah terbentuk akan melaksanakan penyelesaian likuidasi bank sesuai tugas dan kewenangannya berdasarkan pada peraturan per UU</a:t>
            </a:r>
          </a:p>
          <a:p>
            <a:pPr marL="457200" indent="-457200">
              <a:buFontTx/>
              <a:buChar char="-"/>
            </a:pPr>
            <a:endParaRPr lang="id-ID" sz="2800" b="1" dirty="0" smtClean="0">
              <a:solidFill>
                <a:schemeClr val="tx1"/>
              </a:solidFill>
            </a:endParaRPr>
          </a:p>
          <a:p>
            <a:pPr marL="457200" indent="-457200">
              <a:buFontTx/>
              <a:buChar char="-"/>
            </a:pPr>
            <a:endParaRPr lang="id-ID" sz="2800" b="1" dirty="0" smtClean="0">
              <a:solidFill>
                <a:schemeClr val="tx1"/>
              </a:solidFill>
            </a:endParaRPr>
          </a:p>
          <a:p>
            <a:endParaRPr lang="id-ID" sz="2800" b="1" dirty="0" smtClean="0">
              <a:solidFill>
                <a:schemeClr val="tx1"/>
              </a:solidFill>
            </a:endParaRPr>
          </a:p>
          <a:p>
            <a:endParaRPr lang="id-ID" sz="2800" b="1" dirty="0" smtClean="0">
              <a:solidFill>
                <a:schemeClr val="tx1"/>
              </a:solidFill>
            </a:endParaRPr>
          </a:p>
          <a:p>
            <a:endParaRPr lang="id-ID" sz="2800" b="1" dirty="0" smtClean="0">
              <a:solidFill>
                <a:schemeClr val="tx1"/>
              </a:solidFill>
            </a:endParaRPr>
          </a:p>
          <a:p>
            <a:endParaRPr lang="id-ID" sz="2800" b="1" dirty="0">
              <a:solidFill>
                <a:schemeClr val="tx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 flipH="1">
            <a:off x="954741" y="914399"/>
            <a:ext cx="90767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076325" indent="-1076325"/>
            <a:endParaRPr lang="id-ID" sz="2800" dirty="0" smtClean="0"/>
          </a:p>
          <a:p>
            <a:endParaRPr lang="id-ID" sz="2400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28322369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d-ID" dirty="0" smtClean="0"/>
              <a:t>33.3</a:t>
            </a:r>
            <a:endParaRPr lang="id-ID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nip Single Corner Rectangle 3"/>
          <p:cNvSpPr/>
          <p:nvPr/>
        </p:nvSpPr>
        <p:spPr>
          <a:xfrm>
            <a:off x="484093" y="497542"/>
            <a:ext cx="10878671" cy="5822576"/>
          </a:xfrm>
          <a:prstGeom prst="snip1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id-ID" sz="2800" b="1" dirty="0" smtClean="0">
              <a:solidFill>
                <a:schemeClr val="tx1"/>
              </a:solidFill>
            </a:endParaRPr>
          </a:p>
          <a:p>
            <a:pPr marL="514350" indent="-514350">
              <a:buAutoNum type="arabicParenR" startAt="8"/>
            </a:pPr>
            <a:endParaRPr lang="id-ID" sz="2800" b="1" dirty="0" smtClean="0">
              <a:solidFill>
                <a:schemeClr val="tx1"/>
              </a:solidFill>
            </a:endParaRPr>
          </a:p>
          <a:p>
            <a:pPr marL="514350" indent="-514350">
              <a:buAutoNum type="arabicPeriod" startAt="3"/>
            </a:pPr>
            <a:endParaRPr lang="id-ID" sz="2800" b="1" dirty="0" smtClean="0">
              <a:solidFill>
                <a:schemeClr val="tx1"/>
              </a:solidFill>
            </a:endParaRPr>
          </a:p>
          <a:p>
            <a:pPr marL="514350" indent="-514350">
              <a:buAutoNum type="arabicPeriod" startAt="3"/>
            </a:pPr>
            <a:endParaRPr lang="id-ID" sz="2800" b="1" dirty="0">
              <a:solidFill>
                <a:schemeClr val="tx1"/>
              </a:solidFill>
            </a:endParaRPr>
          </a:p>
          <a:p>
            <a:pPr marL="514350" indent="-514350">
              <a:buAutoNum type="arabicPeriod" startAt="3"/>
            </a:pPr>
            <a:endParaRPr lang="id-ID" sz="2800" b="1" dirty="0" smtClean="0">
              <a:solidFill>
                <a:schemeClr val="tx1"/>
              </a:solidFill>
            </a:endParaRPr>
          </a:p>
          <a:p>
            <a:r>
              <a:rPr lang="id-ID" sz="2800" b="1" dirty="0" smtClean="0">
                <a:solidFill>
                  <a:schemeClr val="tx1"/>
                </a:solidFill>
              </a:rPr>
              <a:t> TUGAS TIM LIKUIDASI:</a:t>
            </a:r>
          </a:p>
          <a:p>
            <a:pPr marL="514350" indent="-514350">
              <a:buAutoNum type="arabicParenR"/>
            </a:pPr>
            <a:r>
              <a:rPr lang="id-ID" sz="2800" b="1" dirty="0" smtClean="0">
                <a:solidFill>
                  <a:schemeClr val="tx1"/>
                </a:solidFill>
              </a:rPr>
              <a:t>Menyelesaikan hal2 yg berkaitan dg pembubaran Badan Hukum Bank;</a:t>
            </a:r>
          </a:p>
          <a:p>
            <a:pPr marL="514350" indent="-514350">
              <a:buAutoNum type="arabicParenR"/>
            </a:pPr>
            <a:r>
              <a:rPr lang="id-ID" sz="2800" b="1" dirty="0" smtClean="0">
                <a:solidFill>
                  <a:schemeClr val="tx1"/>
                </a:solidFill>
              </a:rPr>
              <a:t>Menyelesaikan hal2 yg berkaitan dg pemutusan hubungan kerja, penyelesaian gaji terutang dan pesangon pegawai bank;’</a:t>
            </a:r>
          </a:p>
          <a:p>
            <a:pPr marL="514350" indent="-514350">
              <a:buAutoNum type="arabicParenR"/>
            </a:pPr>
            <a:r>
              <a:rPr lang="id-ID" sz="2800" b="1" dirty="0" smtClean="0">
                <a:solidFill>
                  <a:schemeClr val="tx1"/>
                </a:solidFill>
              </a:rPr>
              <a:t>Melakukan pemberesan aset dan kewajiban bank</a:t>
            </a:r>
          </a:p>
          <a:p>
            <a:pPr marL="514350" indent="-514350">
              <a:buAutoNum type="arabicParenR"/>
            </a:pPr>
            <a:r>
              <a:rPr lang="id-ID" sz="2800" b="1" dirty="0" smtClean="0">
                <a:solidFill>
                  <a:schemeClr val="tx1"/>
                </a:solidFill>
              </a:rPr>
              <a:t>Menyampaikan laporan kepada LPS;</a:t>
            </a:r>
          </a:p>
          <a:p>
            <a:pPr marL="514350" indent="-514350">
              <a:buAutoNum type="arabicParenR"/>
            </a:pPr>
            <a:r>
              <a:rPr lang="id-ID" sz="2800" b="1" dirty="0" smtClean="0">
                <a:solidFill>
                  <a:schemeClr val="tx1"/>
                </a:solidFill>
              </a:rPr>
              <a:t>Melakukan pertanggungjawaban pelaksanaan likuidasi bank;’</a:t>
            </a:r>
          </a:p>
          <a:p>
            <a:pPr marL="514350" indent="-514350">
              <a:buAutoNum type="arabicParenR"/>
            </a:pPr>
            <a:r>
              <a:rPr lang="id-ID" sz="2800" b="1" dirty="0" smtClean="0">
                <a:solidFill>
                  <a:schemeClr val="tx1"/>
                </a:solidFill>
              </a:rPr>
              <a:t>Melakukan penyelesaian atas kewajiban dari pihak2yg melakukan kelalaian dan/atau melakukan perbuatan melanggar hukum yg mengakibatkan kerugian  atau membahayakan kelangsungan usaha bank</a:t>
            </a:r>
          </a:p>
          <a:p>
            <a:pPr marL="514350" indent="-514350">
              <a:buAutoNum type="arabicParenR"/>
            </a:pPr>
            <a:endParaRPr lang="id-ID" sz="2800" b="1" dirty="0">
              <a:solidFill>
                <a:schemeClr val="tx1"/>
              </a:solidFill>
            </a:endParaRPr>
          </a:p>
          <a:p>
            <a:r>
              <a:rPr lang="id-ID" sz="2800" b="1" dirty="0" smtClean="0">
                <a:solidFill>
                  <a:schemeClr val="tx1"/>
                </a:solidFill>
              </a:rPr>
              <a:t> </a:t>
            </a:r>
          </a:p>
          <a:p>
            <a:pPr marL="457200" indent="-457200">
              <a:buFontTx/>
              <a:buChar char="-"/>
            </a:pPr>
            <a:endParaRPr lang="id-ID" sz="2800" b="1" dirty="0" smtClean="0">
              <a:solidFill>
                <a:schemeClr val="tx1"/>
              </a:solidFill>
            </a:endParaRPr>
          </a:p>
          <a:p>
            <a:endParaRPr lang="id-ID" sz="2800" b="1" dirty="0" smtClean="0">
              <a:solidFill>
                <a:schemeClr val="tx1"/>
              </a:solidFill>
            </a:endParaRPr>
          </a:p>
          <a:p>
            <a:endParaRPr lang="id-ID" sz="2800" b="1" dirty="0" smtClean="0">
              <a:solidFill>
                <a:schemeClr val="tx1"/>
              </a:solidFill>
            </a:endParaRPr>
          </a:p>
          <a:p>
            <a:endParaRPr lang="id-ID" sz="2800" b="1" dirty="0" smtClean="0">
              <a:solidFill>
                <a:schemeClr val="tx1"/>
              </a:solidFill>
            </a:endParaRPr>
          </a:p>
          <a:p>
            <a:endParaRPr lang="id-ID" sz="2800" b="1" dirty="0">
              <a:solidFill>
                <a:schemeClr val="tx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 flipH="1">
            <a:off x="954741" y="914399"/>
            <a:ext cx="90767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076325" indent="-1076325"/>
            <a:endParaRPr lang="id-ID" sz="2800" dirty="0" smtClean="0"/>
          </a:p>
          <a:p>
            <a:endParaRPr lang="id-ID" sz="2400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6705968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d-ID" dirty="0" smtClean="0"/>
              <a:t>33.3</a:t>
            </a:r>
            <a:endParaRPr lang="id-ID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nip Single Corner Rectangle 3"/>
          <p:cNvSpPr/>
          <p:nvPr/>
        </p:nvSpPr>
        <p:spPr>
          <a:xfrm>
            <a:off x="484093" y="497542"/>
            <a:ext cx="10878671" cy="5822576"/>
          </a:xfrm>
          <a:prstGeom prst="snip1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id-ID" sz="2800" b="1" dirty="0" smtClean="0">
              <a:solidFill>
                <a:schemeClr val="tx1"/>
              </a:solidFill>
            </a:endParaRPr>
          </a:p>
          <a:p>
            <a:pPr marL="514350" indent="-514350">
              <a:buAutoNum type="arabicParenR" startAt="8"/>
            </a:pPr>
            <a:endParaRPr lang="id-ID" sz="2800" b="1" dirty="0" smtClean="0">
              <a:solidFill>
                <a:schemeClr val="tx1"/>
              </a:solidFill>
            </a:endParaRPr>
          </a:p>
          <a:p>
            <a:pPr marL="514350" indent="-514350">
              <a:buAutoNum type="arabicPeriod" startAt="3"/>
            </a:pPr>
            <a:endParaRPr lang="id-ID" sz="2800" b="1" dirty="0" smtClean="0">
              <a:solidFill>
                <a:schemeClr val="tx1"/>
              </a:solidFill>
            </a:endParaRPr>
          </a:p>
          <a:p>
            <a:pPr marL="514350" indent="-514350">
              <a:buAutoNum type="arabicPeriod" startAt="3"/>
            </a:pPr>
            <a:endParaRPr lang="id-ID" sz="2800" b="1" dirty="0">
              <a:solidFill>
                <a:schemeClr val="tx1"/>
              </a:solidFill>
            </a:endParaRPr>
          </a:p>
          <a:p>
            <a:pPr marL="514350" indent="-514350">
              <a:buAutoNum type="arabicPeriod" startAt="3"/>
            </a:pPr>
            <a:endParaRPr lang="id-ID" sz="2800" b="1" dirty="0" smtClean="0">
              <a:solidFill>
                <a:schemeClr val="tx1"/>
              </a:solidFill>
            </a:endParaRPr>
          </a:p>
          <a:p>
            <a:r>
              <a:rPr lang="id-ID" sz="2800" b="1" dirty="0" smtClean="0">
                <a:solidFill>
                  <a:schemeClr val="tx1"/>
                </a:solidFill>
              </a:rPr>
              <a:t> </a:t>
            </a:r>
          </a:p>
          <a:p>
            <a:endParaRPr lang="id-ID" sz="2800" b="1" dirty="0">
              <a:solidFill>
                <a:schemeClr val="tx1"/>
              </a:solidFill>
            </a:endParaRPr>
          </a:p>
          <a:p>
            <a:endParaRPr lang="id-ID" sz="2800" b="1" dirty="0" smtClean="0">
              <a:solidFill>
                <a:schemeClr val="tx1"/>
              </a:solidFill>
            </a:endParaRPr>
          </a:p>
          <a:p>
            <a:r>
              <a:rPr lang="id-ID" sz="2800" b="1" dirty="0" smtClean="0">
                <a:solidFill>
                  <a:schemeClr val="tx1"/>
                </a:solidFill>
              </a:rPr>
              <a:t>TUGAS TIM LIKUIDASI: (lanjutan&gt;&gt;&gt;)</a:t>
            </a:r>
          </a:p>
          <a:p>
            <a:pPr marL="514350" indent="-514350">
              <a:buAutoNum type="arabicParenR" startAt="7"/>
            </a:pPr>
            <a:r>
              <a:rPr lang="id-ID" sz="2800" b="1" dirty="0" smtClean="0">
                <a:solidFill>
                  <a:schemeClr val="tx1"/>
                </a:solidFill>
              </a:rPr>
              <a:t>Melakukan tugas lklainnya yg dianggap perlu dalam pelaksanaan likuidasi bank;</a:t>
            </a:r>
          </a:p>
          <a:p>
            <a:pPr marL="514350" indent="-514350">
              <a:buAutoNum type="arabicParenR" startAt="7"/>
            </a:pPr>
            <a:r>
              <a:rPr lang="id-ID" sz="2800" b="1" dirty="0" smtClean="0">
                <a:solidFill>
                  <a:schemeClr val="tx1"/>
                </a:solidFill>
              </a:rPr>
              <a:t>Membantu kelancaran pelaksanaan Penjaminan Simpanan</a:t>
            </a:r>
          </a:p>
          <a:p>
            <a:pPr marL="514350" indent="-514350">
              <a:buAutoNum type="arabicParenR" startAt="7"/>
            </a:pPr>
            <a:endParaRPr lang="id-ID" sz="2800" b="1" dirty="0">
              <a:solidFill>
                <a:schemeClr val="tx1"/>
              </a:solidFill>
            </a:endParaRPr>
          </a:p>
          <a:p>
            <a:r>
              <a:rPr lang="id-ID" sz="2800" b="1" dirty="0" smtClean="0">
                <a:solidFill>
                  <a:schemeClr val="tx1"/>
                </a:solidFill>
              </a:rPr>
              <a:t>KEWENANGAN TIM LIKUIDASI:</a:t>
            </a:r>
          </a:p>
          <a:p>
            <a:pPr marL="514350" indent="-514350">
              <a:buAutoNum type="arabicParenR"/>
            </a:pPr>
            <a:r>
              <a:rPr lang="id-ID" sz="2800" b="1" dirty="0" smtClean="0">
                <a:solidFill>
                  <a:schemeClr val="tx1"/>
                </a:solidFill>
              </a:rPr>
              <a:t>Melakukan perundingan dan tindakan lainnya dalam rangkapenjualan aset dan/atau penagihan piutangthdp para Debitur termasuk memberikan potongan hutang  sesuai dg kewenangan yg diberikan oleh RUPS dan peraturan yg berlaku;</a:t>
            </a:r>
          </a:p>
          <a:p>
            <a:pPr marL="514350" indent="-514350">
              <a:buAutoNum type="arabicParenR"/>
            </a:pPr>
            <a:r>
              <a:rPr lang="id-ID" sz="2800" b="1" dirty="0" smtClean="0">
                <a:solidFill>
                  <a:schemeClr val="tx1"/>
                </a:solidFill>
              </a:rPr>
              <a:t>Memperkejakan tenaga pendukung Tim Likuidasi</a:t>
            </a:r>
          </a:p>
          <a:p>
            <a:r>
              <a:rPr lang="id-ID" sz="2800" b="1" dirty="0" smtClean="0">
                <a:solidFill>
                  <a:schemeClr val="tx1"/>
                </a:solidFill>
              </a:rPr>
              <a:t>&gt;&gt;&gt;&gt;&gt;&gt;&gt;&gt;&gt;&gt;&gt;&gt;&gt;&gt;lanjut....</a:t>
            </a:r>
          </a:p>
          <a:p>
            <a:endParaRPr lang="id-ID" sz="2800" b="1" dirty="0" smtClean="0">
              <a:solidFill>
                <a:schemeClr val="tx1"/>
              </a:solidFill>
            </a:endParaRPr>
          </a:p>
          <a:p>
            <a:endParaRPr lang="id-ID" sz="2800" b="1" dirty="0" smtClean="0">
              <a:solidFill>
                <a:schemeClr val="tx1"/>
              </a:solidFill>
            </a:endParaRPr>
          </a:p>
          <a:p>
            <a:endParaRPr lang="id-ID" sz="2800" b="1" dirty="0" smtClean="0">
              <a:solidFill>
                <a:schemeClr val="tx1"/>
              </a:solidFill>
            </a:endParaRPr>
          </a:p>
          <a:p>
            <a:pPr marL="514350" indent="-514350">
              <a:buAutoNum type="arabicParenR"/>
            </a:pPr>
            <a:endParaRPr lang="id-ID" sz="2800" b="1" dirty="0">
              <a:solidFill>
                <a:schemeClr val="tx1"/>
              </a:solidFill>
            </a:endParaRPr>
          </a:p>
          <a:p>
            <a:r>
              <a:rPr lang="id-ID" sz="2800" b="1" dirty="0" smtClean="0">
                <a:solidFill>
                  <a:schemeClr val="tx1"/>
                </a:solidFill>
              </a:rPr>
              <a:t> </a:t>
            </a:r>
          </a:p>
          <a:p>
            <a:pPr marL="457200" indent="-457200">
              <a:buFontTx/>
              <a:buChar char="-"/>
            </a:pPr>
            <a:endParaRPr lang="id-ID" sz="2800" b="1" dirty="0" smtClean="0">
              <a:solidFill>
                <a:schemeClr val="tx1"/>
              </a:solidFill>
            </a:endParaRPr>
          </a:p>
          <a:p>
            <a:endParaRPr lang="id-ID" sz="2800" b="1" dirty="0" smtClean="0">
              <a:solidFill>
                <a:schemeClr val="tx1"/>
              </a:solidFill>
            </a:endParaRPr>
          </a:p>
          <a:p>
            <a:endParaRPr lang="id-ID" sz="2800" b="1" dirty="0" smtClean="0">
              <a:solidFill>
                <a:schemeClr val="tx1"/>
              </a:solidFill>
            </a:endParaRPr>
          </a:p>
          <a:p>
            <a:endParaRPr lang="id-ID" sz="2800" b="1" dirty="0" smtClean="0">
              <a:solidFill>
                <a:schemeClr val="tx1"/>
              </a:solidFill>
            </a:endParaRPr>
          </a:p>
          <a:p>
            <a:endParaRPr lang="id-ID" sz="2800" b="1" dirty="0">
              <a:solidFill>
                <a:schemeClr val="tx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 flipH="1">
            <a:off x="954741" y="914399"/>
            <a:ext cx="90767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076325" indent="-1076325"/>
            <a:endParaRPr lang="id-ID" sz="2800" dirty="0" smtClean="0"/>
          </a:p>
          <a:p>
            <a:endParaRPr lang="id-ID" sz="2400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45436367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d-ID" dirty="0" smtClean="0"/>
              <a:t>33.3</a:t>
            </a:r>
            <a:endParaRPr lang="id-ID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nip Single Corner Rectangle 3"/>
          <p:cNvSpPr/>
          <p:nvPr/>
        </p:nvSpPr>
        <p:spPr>
          <a:xfrm>
            <a:off x="484093" y="497542"/>
            <a:ext cx="10878671" cy="5822576"/>
          </a:xfrm>
          <a:prstGeom prst="snip1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id-ID" sz="2800" b="1" dirty="0" smtClean="0">
              <a:solidFill>
                <a:schemeClr val="tx1"/>
              </a:solidFill>
            </a:endParaRPr>
          </a:p>
          <a:p>
            <a:pPr marL="514350" indent="-514350">
              <a:buAutoNum type="arabicParenR" startAt="8"/>
            </a:pPr>
            <a:endParaRPr lang="id-ID" sz="2800" b="1" dirty="0" smtClean="0">
              <a:solidFill>
                <a:schemeClr val="tx1"/>
              </a:solidFill>
            </a:endParaRPr>
          </a:p>
          <a:p>
            <a:pPr marL="514350" indent="-514350">
              <a:buAutoNum type="arabicPeriod" startAt="3"/>
            </a:pPr>
            <a:endParaRPr lang="id-ID" sz="2800" b="1" dirty="0" smtClean="0">
              <a:solidFill>
                <a:schemeClr val="tx1"/>
              </a:solidFill>
            </a:endParaRPr>
          </a:p>
          <a:p>
            <a:pPr marL="514350" indent="-514350">
              <a:buAutoNum type="arabicPeriod" startAt="3"/>
            </a:pPr>
            <a:endParaRPr lang="id-ID" sz="2800" b="1" dirty="0">
              <a:solidFill>
                <a:schemeClr val="tx1"/>
              </a:solidFill>
            </a:endParaRPr>
          </a:p>
          <a:p>
            <a:pPr marL="514350" indent="-514350">
              <a:buAutoNum type="arabicPeriod" startAt="3"/>
            </a:pPr>
            <a:endParaRPr lang="id-ID" sz="2800" b="1" dirty="0" smtClean="0">
              <a:solidFill>
                <a:schemeClr val="tx1"/>
              </a:solidFill>
            </a:endParaRPr>
          </a:p>
          <a:p>
            <a:r>
              <a:rPr lang="id-ID" sz="2800" b="1" dirty="0" smtClean="0">
                <a:solidFill>
                  <a:schemeClr val="tx1"/>
                </a:solidFill>
              </a:rPr>
              <a:t> </a:t>
            </a:r>
          </a:p>
          <a:p>
            <a:endParaRPr lang="id-ID" sz="2800" b="1" dirty="0">
              <a:solidFill>
                <a:schemeClr val="tx1"/>
              </a:solidFill>
            </a:endParaRPr>
          </a:p>
          <a:p>
            <a:endParaRPr lang="id-ID" sz="2800" b="1" dirty="0" smtClean="0">
              <a:solidFill>
                <a:schemeClr val="tx1"/>
              </a:solidFill>
            </a:endParaRPr>
          </a:p>
          <a:p>
            <a:endParaRPr lang="id-ID" sz="2800" b="1" dirty="0">
              <a:solidFill>
                <a:schemeClr val="tx1"/>
              </a:solidFill>
            </a:endParaRPr>
          </a:p>
          <a:p>
            <a:r>
              <a:rPr lang="id-ID" sz="2800" b="1" dirty="0" smtClean="0">
                <a:solidFill>
                  <a:schemeClr val="tx1"/>
                </a:solidFill>
              </a:rPr>
              <a:t>KEWENANGAN TIM LIKUIDASI (lanjutan)&gt;&gt;</a:t>
            </a:r>
          </a:p>
          <a:p>
            <a:r>
              <a:rPr lang="id-ID" sz="2800" b="1" dirty="0" smtClean="0">
                <a:solidFill>
                  <a:schemeClr val="tx1"/>
                </a:solidFill>
              </a:rPr>
              <a:t> 3)  menunjuk pihak lain untuk membantu pelksanaan likuidasi bank, a.l: perusahaan penilai, konsultan hukum, dan/atau advokat;</a:t>
            </a:r>
          </a:p>
          <a:p>
            <a:pPr marL="514350" indent="-514350">
              <a:buAutoNum type="arabicParenR" startAt="4"/>
            </a:pPr>
            <a:r>
              <a:rPr lang="id-ID" sz="2800" b="1" dirty="0" smtClean="0">
                <a:solidFill>
                  <a:schemeClr val="tx1"/>
                </a:solidFill>
              </a:rPr>
              <a:t>Melakukan pemanggilan kepada para kreditur;</a:t>
            </a:r>
          </a:p>
          <a:p>
            <a:pPr marL="514350" indent="-514350">
              <a:buAutoNum type="arabicParenR" startAt="4"/>
            </a:pPr>
            <a:r>
              <a:rPr lang="id-ID" sz="2800" b="1" dirty="0" smtClean="0">
                <a:solidFill>
                  <a:schemeClr val="tx1"/>
                </a:solidFill>
              </a:rPr>
              <a:t>Melakukan tindakan lain yg diperlukan dlm rangka tindakan likuidasi;</a:t>
            </a:r>
          </a:p>
          <a:p>
            <a:pPr marL="514350" indent="-514350">
              <a:buAutoNum type="arabicParenR" startAt="4"/>
            </a:pPr>
            <a:r>
              <a:rPr lang="id-ID" sz="2800" b="1" dirty="0" smtClean="0">
                <a:solidFill>
                  <a:schemeClr val="tx1"/>
                </a:solidFill>
              </a:rPr>
              <a:t>Melakukan perundingan dan kewajiban pembayaran kepada kreditur;</a:t>
            </a:r>
          </a:p>
          <a:p>
            <a:pPr marL="514350" indent="-514350">
              <a:buAutoNum type="arabicParenR" startAt="4"/>
            </a:pPr>
            <a:r>
              <a:rPr lang="id-ID" sz="2800" b="1" dirty="0" smtClean="0">
                <a:solidFill>
                  <a:schemeClr val="tx1"/>
                </a:solidFill>
              </a:rPr>
              <a:t>Mewakili bank DL dlm segala hal yg berkaitan dg penyelesaian hak dan kewajiban bank tsb, baik di dlm maupun di luar pengadilan;’</a:t>
            </a:r>
          </a:p>
          <a:p>
            <a:pPr marL="514350" indent="-514350">
              <a:buAutoNum type="arabicParenR" startAt="4"/>
            </a:pPr>
            <a:r>
              <a:rPr lang="id-ID" sz="2800" b="1" dirty="0" smtClean="0">
                <a:solidFill>
                  <a:schemeClr val="tx1"/>
                </a:solidFill>
              </a:rPr>
              <a:t>&gt;&gt;&gt;&gt;&gt;&gt;&gt;lanjutan</a:t>
            </a:r>
          </a:p>
          <a:p>
            <a:endParaRPr lang="id-ID" sz="2800" b="1" dirty="0" smtClean="0">
              <a:solidFill>
                <a:schemeClr val="tx1"/>
              </a:solidFill>
            </a:endParaRPr>
          </a:p>
          <a:p>
            <a:endParaRPr lang="id-ID" sz="2800" b="1" dirty="0" smtClean="0">
              <a:solidFill>
                <a:schemeClr val="tx1"/>
              </a:solidFill>
            </a:endParaRPr>
          </a:p>
          <a:p>
            <a:endParaRPr lang="id-ID" sz="2800" b="1" dirty="0" smtClean="0">
              <a:solidFill>
                <a:schemeClr val="tx1"/>
              </a:solidFill>
            </a:endParaRPr>
          </a:p>
          <a:p>
            <a:endParaRPr lang="id-ID" sz="2800" b="1" dirty="0" smtClean="0">
              <a:solidFill>
                <a:schemeClr val="tx1"/>
              </a:solidFill>
            </a:endParaRPr>
          </a:p>
          <a:p>
            <a:pPr marL="514350" indent="-514350">
              <a:buAutoNum type="arabicParenR"/>
            </a:pPr>
            <a:endParaRPr lang="id-ID" sz="2800" b="1" dirty="0">
              <a:solidFill>
                <a:schemeClr val="tx1"/>
              </a:solidFill>
            </a:endParaRPr>
          </a:p>
          <a:p>
            <a:r>
              <a:rPr lang="id-ID" sz="2800" b="1" dirty="0" smtClean="0">
                <a:solidFill>
                  <a:schemeClr val="tx1"/>
                </a:solidFill>
              </a:rPr>
              <a:t> </a:t>
            </a:r>
          </a:p>
          <a:p>
            <a:pPr marL="457200" indent="-457200">
              <a:buFontTx/>
              <a:buChar char="-"/>
            </a:pPr>
            <a:endParaRPr lang="id-ID" sz="2800" b="1" dirty="0" smtClean="0">
              <a:solidFill>
                <a:schemeClr val="tx1"/>
              </a:solidFill>
            </a:endParaRPr>
          </a:p>
          <a:p>
            <a:endParaRPr lang="id-ID" sz="2800" b="1" dirty="0" smtClean="0">
              <a:solidFill>
                <a:schemeClr val="tx1"/>
              </a:solidFill>
            </a:endParaRPr>
          </a:p>
          <a:p>
            <a:endParaRPr lang="id-ID" sz="2800" b="1" dirty="0" smtClean="0">
              <a:solidFill>
                <a:schemeClr val="tx1"/>
              </a:solidFill>
            </a:endParaRPr>
          </a:p>
          <a:p>
            <a:endParaRPr lang="id-ID" sz="2800" b="1" dirty="0" smtClean="0">
              <a:solidFill>
                <a:schemeClr val="tx1"/>
              </a:solidFill>
            </a:endParaRPr>
          </a:p>
          <a:p>
            <a:endParaRPr lang="id-ID" sz="2800" b="1" dirty="0">
              <a:solidFill>
                <a:schemeClr val="tx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 flipH="1">
            <a:off x="954741" y="914399"/>
            <a:ext cx="90767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076325" indent="-1076325"/>
            <a:endParaRPr lang="id-ID" sz="2800" dirty="0" smtClean="0"/>
          </a:p>
          <a:p>
            <a:endParaRPr lang="id-ID" sz="2400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72509354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d-ID" dirty="0" smtClean="0"/>
              <a:t>33.3</a:t>
            </a:r>
            <a:endParaRPr lang="id-ID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nip Single Corner Rectangle 3"/>
          <p:cNvSpPr/>
          <p:nvPr/>
        </p:nvSpPr>
        <p:spPr>
          <a:xfrm>
            <a:off x="484093" y="497542"/>
            <a:ext cx="10878671" cy="5822576"/>
          </a:xfrm>
          <a:prstGeom prst="snip1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id-ID" sz="2800" b="1" dirty="0" smtClean="0">
              <a:solidFill>
                <a:schemeClr val="tx1"/>
              </a:solidFill>
            </a:endParaRPr>
          </a:p>
          <a:p>
            <a:pPr marL="514350" indent="-514350">
              <a:buAutoNum type="arabicParenR" startAt="8"/>
            </a:pPr>
            <a:endParaRPr lang="id-ID" sz="2800" b="1" dirty="0" smtClean="0">
              <a:solidFill>
                <a:schemeClr val="tx1"/>
              </a:solidFill>
            </a:endParaRPr>
          </a:p>
          <a:p>
            <a:pPr marL="514350" indent="-514350">
              <a:buAutoNum type="arabicPeriod" startAt="3"/>
            </a:pPr>
            <a:endParaRPr lang="id-ID" sz="2800" b="1" dirty="0" smtClean="0">
              <a:solidFill>
                <a:schemeClr val="tx1"/>
              </a:solidFill>
            </a:endParaRPr>
          </a:p>
          <a:p>
            <a:pPr marL="514350" indent="-514350">
              <a:buAutoNum type="arabicPeriod" startAt="3"/>
            </a:pPr>
            <a:endParaRPr lang="id-ID" sz="2800" b="1" dirty="0">
              <a:solidFill>
                <a:schemeClr val="tx1"/>
              </a:solidFill>
            </a:endParaRPr>
          </a:p>
          <a:p>
            <a:pPr marL="514350" indent="-514350">
              <a:buAutoNum type="arabicPeriod" startAt="3"/>
            </a:pPr>
            <a:endParaRPr lang="id-ID" sz="2800" b="1" dirty="0" smtClean="0">
              <a:solidFill>
                <a:schemeClr val="tx1"/>
              </a:solidFill>
            </a:endParaRPr>
          </a:p>
          <a:p>
            <a:r>
              <a:rPr lang="id-ID" sz="2800" b="1" dirty="0" smtClean="0">
                <a:solidFill>
                  <a:schemeClr val="tx1"/>
                </a:solidFill>
              </a:rPr>
              <a:t> </a:t>
            </a:r>
          </a:p>
          <a:p>
            <a:endParaRPr lang="id-ID" sz="2800" b="1" dirty="0">
              <a:solidFill>
                <a:schemeClr val="tx1"/>
              </a:solidFill>
            </a:endParaRPr>
          </a:p>
          <a:p>
            <a:endParaRPr lang="id-ID" sz="2800" b="1" dirty="0" smtClean="0">
              <a:solidFill>
                <a:schemeClr val="tx1"/>
              </a:solidFill>
            </a:endParaRPr>
          </a:p>
          <a:p>
            <a:endParaRPr lang="id-ID" sz="2800" b="1" dirty="0">
              <a:solidFill>
                <a:schemeClr val="tx1"/>
              </a:solidFill>
            </a:endParaRPr>
          </a:p>
          <a:p>
            <a:r>
              <a:rPr lang="id-ID" sz="2800" b="1" dirty="0" smtClean="0">
                <a:solidFill>
                  <a:schemeClr val="tx1"/>
                </a:solidFill>
              </a:rPr>
              <a:t>KEWENANGAN TIM LIKUIDASI (lanjutan)&gt;&gt;</a:t>
            </a:r>
          </a:p>
          <a:p>
            <a:pPr marL="514350" indent="-514350">
              <a:buAutoNum type="arabicParenR" startAt="8"/>
            </a:pPr>
            <a:r>
              <a:rPr lang="id-ID" sz="2800" b="1" smtClean="0">
                <a:solidFill>
                  <a:schemeClr val="tx1"/>
                </a:solidFill>
              </a:rPr>
              <a:t>Meminta pembatalan kpd Pengadilan Niaga atas segala perbuatan hukum bankyg mengakibatkan berkurangnya aset atau bertambahnya kewajiban bank, yg dilakukan dlm wkt 1 (satu) tahun sblm pencabutan izin usaha bank, kecuali perbuatan hukum bank yg wajib dilakukan berdasarkan undang- undang</a:t>
            </a:r>
          </a:p>
          <a:p>
            <a:endParaRPr lang="id-ID" sz="2800" b="1" dirty="0" smtClean="0">
              <a:solidFill>
                <a:schemeClr val="tx1"/>
              </a:solidFill>
            </a:endParaRPr>
          </a:p>
          <a:p>
            <a:endParaRPr lang="id-ID" sz="2800" b="1" dirty="0" smtClean="0">
              <a:solidFill>
                <a:schemeClr val="tx1"/>
              </a:solidFill>
            </a:endParaRPr>
          </a:p>
          <a:p>
            <a:endParaRPr lang="id-ID" sz="2800" b="1" dirty="0" smtClean="0">
              <a:solidFill>
                <a:schemeClr val="tx1"/>
              </a:solidFill>
            </a:endParaRPr>
          </a:p>
          <a:p>
            <a:endParaRPr lang="id-ID" sz="2800" b="1" dirty="0" smtClean="0">
              <a:solidFill>
                <a:schemeClr val="tx1"/>
              </a:solidFill>
            </a:endParaRPr>
          </a:p>
          <a:p>
            <a:endParaRPr lang="id-ID" sz="2800" b="1" dirty="0" smtClean="0">
              <a:solidFill>
                <a:schemeClr val="tx1"/>
              </a:solidFill>
            </a:endParaRPr>
          </a:p>
          <a:p>
            <a:pPr marL="514350" indent="-514350">
              <a:buAutoNum type="arabicParenR"/>
            </a:pPr>
            <a:endParaRPr lang="id-ID" sz="2800" b="1" dirty="0">
              <a:solidFill>
                <a:schemeClr val="tx1"/>
              </a:solidFill>
            </a:endParaRPr>
          </a:p>
          <a:p>
            <a:r>
              <a:rPr lang="id-ID" sz="2800" b="1" dirty="0" smtClean="0">
                <a:solidFill>
                  <a:schemeClr val="tx1"/>
                </a:solidFill>
              </a:rPr>
              <a:t> </a:t>
            </a:r>
          </a:p>
          <a:p>
            <a:pPr marL="457200" indent="-457200">
              <a:buFontTx/>
              <a:buChar char="-"/>
            </a:pPr>
            <a:endParaRPr lang="id-ID" sz="2800" b="1" dirty="0" smtClean="0">
              <a:solidFill>
                <a:schemeClr val="tx1"/>
              </a:solidFill>
            </a:endParaRPr>
          </a:p>
          <a:p>
            <a:endParaRPr lang="id-ID" sz="2800" b="1" dirty="0" smtClean="0">
              <a:solidFill>
                <a:schemeClr val="tx1"/>
              </a:solidFill>
            </a:endParaRPr>
          </a:p>
          <a:p>
            <a:endParaRPr lang="id-ID" sz="2800" b="1" dirty="0" smtClean="0">
              <a:solidFill>
                <a:schemeClr val="tx1"/>
              </a:solidFill>
            </a:endParaRPr>
          </a:p>
          <a:p>
            <a:endParaRPr lang="id-ID" sz="2800" b="1" dirty="0" smtClean="0">
              <a:solidFill>
                <a:schemeClr val="tx1"/>
              </a:solidFill>
            </a:endParaRPr>
          </a:p>
          <a:p>
            <a:endParaRPr lang="id-ID" sz="2800" b="1" dirty="0">
              <a:solidFill>
                <a:schemeClr val="tx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 flipH="1">
            <a:off x="954741" y="914399"/>
            <a:ext cx="90767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076325" indent="-1076325"/>
            <a:endParaRPr lang="id-ID" sz="2800" dirty="0" smtClean="0"/>
          </a:p>
          <a:p>
            <a:endParaRPr lang="id-ID" sz="2400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55584731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d-ID" dirty="0" smtClean="0"/>
              <a:t>33.3</a:t>
            </a:r>
            <a:endParaRPr lang="id-ID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nip Single Corner Rectangle 3"/>
          <p:cNvSpPr/>
          <p:nvPr/>
        </p:nvSpPr>
        <p:spPr>
          <a:xfrm>
            <a:off x="484093" y="497542"/>
            <a:ext cx="10878671" cy="5822576"/>
          </a:xfrm>
          <a:prstGeom prst="snip1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id-ID" sz="2800" b="1" dirty="0" smtClean="0">
              <a:solidFill>
                <a:schemeClr val="tx1"/>
              </a:solidFill>
            </a:endParaRPr>
          </a:p>
          <a:p>
            <a:pPr marL="514350" indent="-514350">
              <a:buAutoNum type="arabicParenR" startAt="8"/>
            </a:pPr>
            <a:endParaRPr lang="id-ID" sz="2800" b="1" dirty="0" smtClean="0">
              <a:solidFill>
                <a:schemeClr val="tx1"/>
              </a:solidFill>
            </a:endParaRPr>
          </a:p>
          <a:p>
            <a:pPr marL="514350" indent="-514350">
              <a:buAutoNum type="arabicPeriod" startAt="3"/>
            </a:pPr>
            <a:endParaRPr lang="id-ID" sz="2800" b="1" dirty="0" smtClean="0">
              <a:solidFill>
                <a:schemeClr val="tx1"/>
              </a:solidFill>
            </a:endParaRPr>
          </a:p>
          <a:p>
            <a:pPr marL="514350" indent="-514350">
              <a:buAutoNum type="arabicPeriod" startAt="3"/>
            </a:pPr>
            <a:endParaRPr lang="id-ID" sz="2800" b="1" dirty="0">
              <a:solidFill>
                <a:schemeClr val="tx1"/>
              </a:solidFill>
            </a:endParaRPr>
          </a:p>
          <a:p>
            <a:pPr marL="514350" indent="-514350">
              <a:buAutoNum type="arabicPeriod" startAt="3"/>
            </a:pPr>
            <a:endParaRPr lang="id-ID" sz="2800" b="1" dirty="0" smtClean="0">
              <a:solidFill>
                <a:schemeClr val="tx1"/>
              </a:solidFill>
            </a:endParaRPr>
          </a:p>
          <a:p>
            <a:pPr marL="444500" indent="-444500"/>
            <a:r>
              <a:rPr lang="id-ID" sz="2800" b="1" dirty="0" smtClean="0">
                <a:solidFill>
                  <a:schemeClr val="tx1"/>
                </a:solidFill>
              </a:rPr>
              <a:t>4. PERLINDUNGAN HUKUM THDP NASABAH PENYIMPAN DANA PD BANK TERLIKUIDASI:</a:t>
            </a:r>
          </a:p>
          <a:p>
            <a:pPr marL="514350" indent="-514350">
              <a:buAutoNum type="alphaLcPeriod"/>
            </a:pPr>
            <a:r>
              <a:rPr lang="id-ID" sz="2800" b="1" dirty="0" smtClean="0">
                <a:solidFill>
                  <a:schemeClr val="tx1"/>
                </a:solidFill>
              </a:rPr>
              <a:t>Di Indonesia untuk melindungi Nasabah Penyimpan dana jika terjadi likuidasi pd Bank adalah dengan mendirikan Lembaga Penjamin Simpanan (LPS)</a:t>
            </a:r>
          </a:p>
          <a:p>
            <a:pPr marL="514350" indent="-514350">
              <a:buAutoNum type="alphaLcPeriod"/>
            </a:pPr>
            <a:r>
              <a:rPr lang="id-ID" sz="2800" b="1" dirty="0" smtClean="0">
                <a:solidFill>
                  <a:schemeClr val="tx1"/>
                </a:solidFill>
              </a:rPr>
              <a:t>Pendirian LPS mrpk amanah dari ketentuan Ps 37 B UUP 1992 jo UUPB 1998</a:t>
            </a:r>
          </a:p>
          <a:p>
            <a:pPr marL="514350" indent="-514350">
              <a:buAutoNum type="alphaLcPeriod"/>
            </a:pPr>
            <a:r>
              <a:rPr lang="id-ID" sz="2800" b="1" dirty="0" smtClean="0">
                <a:solidFill>
                  <a:schemeClr val="tx1"/>
                </a:solidFill>
              </a:rPr>
              <a:t>LPS dibentuk dengan UU No.24 tahun 2004 ttg LPS</a:t>
            </a:r>
          </a:p>
          <a:p>
            <a:endParaRPr lang="id-ID" sz="2800" b="1" dirty="0" smtClean="0">
              <a:solidFill>
                <a:schemeClr val="tx1"/>
              </a:solidFill>
            </a:endParaRPr>
          </a:p>
          <a:p>
            <a:pPr marL="457200" indent="-457200">
              <a:buFontTx/>
              <a:buChar char="-"/>
            </a:pPr>
            <a:endParaRPr lang="id-ID" sz="2800" b="1" dirty="0" smtClean="0">
              <a:solidFill>
                <a:schemeClr val="tx1"/>
              </a:solidFill>
            </a:endParaRPr>
          </a:p>
          <a:p>
            <a:endParaRPr lang="id-ID" sz="2800" b="1" dirty="0" smtClean="0">
              <a:solidFill>
                <a:schemeClr val="tx1"/>
              </a:solidFill>
            </a:endParaRPr>
          </a:p>
          <a:p>
            <a:endParaRPr lang="id-ID" sz="2800" b="1" dirty="0" smtClean="0">
              <a:solidFill>
                <a:schemeClr val="tx1"/>
              </a:solidFill>
            </a:endParaRPr>
          </a:p>
          <a:p>
            <a:endParaRPr lang="id-ID" sz="2800" b="1" dirty="0" smtClean="0">
              <a:solidFill>
                <a:schemeClr val="tx1"/>
              </a:solidFill>
            </a:endParaRPr>
          </a:p>
          <a:p>
            <a:endParaRPr lang="id-ID" sz="2800" b="1" dirty="0">
              <a:solidFill>
                <a:schemeClr val="tx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 flipH="1">
            <a:off x="954741" y="914399"/>
            <a:ext cx="90767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076325" indent="-1076325"/>
            <a:endParaRPr lang="id-ID" sz="2800" dirty="0" smtClean="0"/>
          </a:p>
          <a:p>
            <a:endParaRPr lang="id-ID" sz="2400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74298382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d-ID" dirty="0" smtClean="0"/>
              <a:t>33.3</a:t>
            </a:r>
            <a:endParaRPr lang="id-ID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nip Single Corner Rectangle 3"/>
          <p:cNvSpPr/>
          <p:nvPr/>
        </p:nvSpPr>
        <p:spPr>
          <a:xfrm>
            <a:off x="484093" y="497542"/>
            <a:ext cx="10878671" cy="5822576"/>
          </a:xfrm>
          <a:prstGeom prst="snip1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id-ID" sz="2800" b="1" dirty="0" smtClean="0">
              <a:solidFill>
                <a:schemeClr val="tx1"/>
              </a:solidFill>
            </a:endParaRPr>
          </a:p>
          <a:p>
            <a:pPr marL="514350" indent="-514350">
              <a:buAutoNum type="arabicParenR" startAt="8"/>
            </a:pPr>
            <a:endParaRPr lang="id-ID" sz="2800" b="1" dirty="0" smtClean="0">
              <a:solidFill>
                <a:schemeClr val="tx1"/>
              </a:solidFill>
            </a:endParaRPr>
          </a:p>
          <a:p>
            <a:pPr marL="514350" indent="-514350">
              <a:buAutoNum type="arabicPeriod" startAt="3"/>
            </a:pPr>
            <a:endParaRPr lang="id-ID" sz="2800" b="1" dirty="0" smtClean="0">
              <a:solidFill>
                <a:schemeClr val="tx1"/>
              </a:solidFill>
            </a:endParaRPr>
          </a:p>
          <a:p>
            <a:pPr marL="514350" indent="-514350">
              <a:buAutoNum type="arabicPeriod" startAt="3"/>
            </a:pPr>
            <a:endParaRPr lang="id-ID" sz="2800" b="1" dirty="0">
              <a:solidFill>
                <a:schemeClr val="tx1"/>
              </a:solidFill>
            </a:endParaRPr>
          </a:p>
          <a:p>
            <a:pPr marL="514350" indent="-514350">
              <a:buAutoNum type="arabicPeriod" startAt="3"/>
            </a:pPr>
            <a:endParaRPr lang="id-ID" sz="2800" b="1" dirty="0" smtClean="0">
              <a:solidFill>
                <a:schemeClr val="tx1"/>
              </a:solidFill>
            </a:endParaRPr>
          </a:p>
          <a:p>
            <a:pPr marL="444500" indent="-444500"/>
            <a:r>
              <a:rPr lang="id-ID" sz="2800" b="1" dirty="0" smtClean="0">
                <a:solidFill>
                  <a:schemeClr val="tx1"/>
                </a:solidFill>
              </a:rPr>
              <a:t>Menurut UU LPS Fungsi LPS adalah </a:t>
            </a:r>
          </a:p>
          <a:p>
            <a:pPr marL="514350" indent="-514350">
              <a:buAutoNum type="arabicParenR"/>
            </a:pPr>
            <a:r>
              <a:rPr lang="id-ID" sz="2800" b="1" dirty="0" smtClean="0">
                <a:solidFill>
                  <a:schemeClr val="tx1"/>
                </a:solidFill>
              </a:rPr>
              <a:t>menjamin simpanan nasabah penyimpan;</a:t>
            </a:r>
          </a:p>
          <a:p>
            <a:pPr marL="514350" indent="-514350">
              <a:buAutoNum type="arabicParenR"/>
            </a:pPr>
            <a:r>
              <a:rPr lang="id-ID" sz="2800" b="1" dirty="0" smtClean="0">
                <a:solidFill>
                  <a:schemeClr val="tx1"/>
                </a:solidFill>
              </a:rPr>
              <a:t>Turut aktif dlm memelihara stabilitas sistem perbankan sesuai dengan kewenangannya.</a:t>
            </a:r>
          </a:p>
          <a:p>
            <a:endParaRPr lang="id-ID" sz="2800" b="1" dirty="0" smtClean="0">
              <a:solidFill>
                <a:schemeClr val="tx1"/>
              </a:solidFill>
            </a:endParaRPr>
          </a:p>
          <a:p>
            <a:pPr marL="457200" indent="-457200">
              <a:buFontTx/>
              <a:buChar char="-"/>
            </a:pPr>
            <a:endParaRPr lang="id-ID" sz="2800" b="1" dirty="0" smtClean="0">
              <a:solidFill>
                <a:schemeClr val="tx1"/>
              </a:solidFill>
            </a:endParaRPr>
          </a:p>
          <a:p>
            <a:endParaRPr lang="id-ID" sz="2800" b="1" dirty="0" smtClean="0">
              <a:solidFill>
                <a:schemeClr val="tx1"/>
              </a:solidFill>
            </a:endParaRPr>
          </a:p>
          <a:p>
            <a:endParaRPr lang="id-ID" sz="2800" b="1" dirty="0" smtClean="0">
              <a:solidFill>
                <a:schemeClr val="tx1"/>
              </a:solidFill>
            </a:endParaRPr>
          </a:p>
          <a:p>
            <a:endParaRPr lang="id-ID" sz="2800" b="1" dirty="0" smtClean="0">
              <a:solidFill>
                <a:schemeClr val="tx1"/>
              </a:solidFill>
            </a:endParaRPr>
          </a:p>
          <a:p>
            <a:endParaRPr lang="id-ID" sz="2800" b="1" dirty="0">
              <a:solidFill>
                <a:schemeClr val="tx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 flipH="1">
            <a:off x="954741" y="914399"/>
            <a:ext cx="90767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076325" indent="-1076325"/>
            <a:endParaRPr lang="id-ID" sz="2800" dirty="0" smtClean="0"/>
          </a:p>
          <a:p>
            <a:endParaRPr lang="id-ID" sz="2400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990854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d-ID" dirty="0" smtClean="0"/>
              <a:t>33.3</a:t>
            </a:r>
            <a:endParaRPr lang="id-ID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nip Single Corner Rectangle 3"/>
          <p:cNvSpPr/>
          <p:nvPr/>
        </p:nvSpPr>
        <p:spPr>
          <a:xfrm>
            <a:off x="484093" y="497542"/>
            <a:ext cx="10878671" cy="5822576"/>
          </a:xfrm>
          <a:prstGeom prst="snip1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id-ID" sz="2800" b="1" dirty="0" smtClean="0">
              <a:solidFill>
                <a:schemeClr val="tx1"/>
              </a:solidFill>
            </a:endParaRPr>
          </a:p>
          <a:p>
            <a:pPr marL="514350" indent="-514350">
              <a:buAutoNum type="arabicParenR" startAt="8"/>
            </a:pPr>
            <a:endParaRPr lang="id-ID" sz="2800" b="1" dirty="0" smtClean="0">
              <a:solidFill>
                <a:schemeClr val="tx1"/>
              </a:solidFill>
            </a:endParaRPr>
          </a:p>
          <a:p>
            <a:pPr marL="514350" indent="-514350">
              <a:buAutoNum type="arabicPeriod" startAt="3"/>
            </a:pPr>
            <a:endParaRPr lang="id-ID" sz="2800" b="1" dirty="0" smtClean="0">
              <a:solidFill>
                <a:schemeClr val="tx1"/>
              </a:solidFill>
            </a:endParaRPr>
          </a:p>
          <a:p>
            <a:endParaRPr lang="id-ID" sz="4000" b="1" dirty="0" smtClean="0">
              <a:solidFill>
                <a:schemeClr val="tx1"/>
              </a:solidFill>
            </a:endParaRPr>
          </a:p>
          <a:p>
            <a:pPr algn="ctr"/>
            <a:r>
              <a:rPr lang="id-ID" sz="4000" b="1" dirty="0">
                <a:solidFill>
                  <a:schemeClr val="tx1"/>
                </a:solidFill>
              </a:rPr>
              <a:t>	</a:t>
            </a:r>
            <a:r>
              <a:rPr lang="id-ID" sz="4000" b="1" dirty="0" smtClean="0">
                <a:solidFill>
                  <a:schemeClr val="tx1"/>
                </a:solidFill>
              </a:rPr>
              <a:t>TUGAS MAHASISWA:</a:t>
            </a:r>
          </a:p>
          <a:p>
            <a:r>
              <a:rPr lang="id-ID" sz="2800" b="1" dirty="0" smtClean="0">
                <a:solidFill>
                  <a:schemeClr val="tx1"/>
                </a:solidFill>
              </a:rPr>
              <a:t>MEMBACA DAN MELENGKAPI BAHAN TENTANG LIKUIDASI BANK YANG TERDAPAT DALAM PERATURAN YANG TERKAIT DENGAN LIKUIDASI BANK</a:t>
            </a:r>
          </a:p>
          <a:p>
            <a:pPr marL="457200" indent="-457200">
              <a:buFontTx/>
              <a:buChar char="-"/>
            </a:pPr>
            <a:endParaRPr lang="id-ID" sz="2800" b="1" dirty="0" smtClean="0">
              <a:solidFill>
                <a:schemeClr val="tx1"/>
              </a:solidFill>
            </a:endParaRPr>
          </a:p>
          <a:p>
            <a:endParaRPr lang="id-ID" sz="2800" b="1" dirty="0" smtClean="0">
              <a:solidFill>
                <a:schemeClr val="tx1"/>
              </a:solidFill>
            </a:endParaRPr>
          </a:p>
          <a:p>
            <a:endParaRPr lang="id-ID" sz="2800" b="1" dirty="0" smtClean="0">
              <a:solidFill>
                <a:schemeClr val="tx1"/>
              </a:solidFill>
            </a:endParaRPr>
          </a:p>
          <a:p>
            <a:endParaRPr lang="id-ID" sz="2800" b="1" dirty="0" smtClean="0">
              <a:solidFill>
                <a:schemeClr val="tx1"/>
              </a:solidFill>
            </a:endParaRPr>
          </a:p>
          <a:p>
            <a:endParaRPr lang="id-ID" sz="2800" b="1" dirty="0">
              <a:solidFill>
                <a:schemeClr val="tx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 flipH="1">
            <a:off x="954741" y="914399"/>
            <a:ext cx="90767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076325" indent="-1076325"/>
            <a:endParaRPr lang="id-ID" sz="2800" dirty="0" smtClean="0"/>
          </a:p>
          <a:p>
            <a:endParaRPr lang="id-ID" sz="2400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0677755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nip Single Corner Rectangle 3"/>
          <p:cNvSpPr/>
          <p:nvPr/>
        </p:nvSpPr>
        <p:spPr>
          <a:xfrm>
            <a:off x="484093" y="510989"/>
            <a:ext cx="10878671" cy="5822576"/>
          </a:xfrm>
          <a:prstGeom prst="snip1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 flipH="1">
            <a:off x="954741" y="914399"/>
            <a:ext cx="9076764" cy="77867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lvl="0" indent="-514350">
              <a:buAutoNum type="arabicPeriod"/>
            </a:pPr>
            <a:r>
              <a:rPr lang="id-ID" sz="2800" b="1" dirty="0" smtClean="0"/>
              <a:t>PENGERTIAN DAN DASAR HUKUM LIKUIDASI BANK</a:t>
            </a:r>
          </a:p>
          <a:p>
            <a:pPr lvl="0"/>
            <a:endParaRPr lang="id-ID" sz="2800" b="1" dirty="0" smtClean="0"/>
          </a:p>
          <a:p>
            <a:pPr marL="514350" lvl="0" indent="-514350">
              <a:buAutoNum type="alphaLcPeriod"/>
            </a:pPr>
            <a:r>
              <a:rPr lang="id-ID" sz="2800" b="1" dirty="0" smtClean="0"/>
              <a:t>Pengaturan:</a:t>
            </a:r>
          </a:p>
          <a:p>
            <a:pPr marL="514350" lvl="0" indent="-514350">
              <a:buAutoNum type="arabicParenR"/>
            </a:pPr>
            <a:r>
              <a:rPr lang="id-ID" sz="2800" b="1" dirty="0" smtClean="0"/>
              <a:t>Dlm UU Perbankan 1992 dan UUP1998 tdk memberi definisi tentang likuidasi bank;</a:t>
            </a:r>
          </a:p>
          <a:p>
            <a:pPr marL="514350" lvl="0" indent="-514350">
              <a:buAutoNum type="arabicParenR"/>
            </a:pPr>
            <a:r>
              <a:rPr lang="id-ID" sz="2800" b="1" dirty="0" smtClean="0"/>
              <a:t>Pengertian dapat disimpulkan dari Pasal 37 ayat (1) dan ayat (2) UU Perbankan 1992 jo UUPerbankan 1998</a:t>
            </a:r>
          </a:p>
          <a:p>
            <a:pPr marL="514350" lvl="0" indent="-514350">
              <a:buAutoNum type="arabicParenR"/>
            </a:pPr>
            <a:r>
              <a:rPr lang="id-ID" sz="2800" b="1" dirty="0" smtClean="0"/>
              <a:t>UU No.23 th 2004 Ttg Lembaga Penjamin Simpanan sbgmana diubah dengan Peraturan Pengganti UU No.3/2008sebagaimana ditetapkan dg UU No.7 tahun 2009</a:t>
            </a:r>
          </a:p>
          <a:p>
            <a:pPr marL="457200" lvl="0" indent="-457200">
              <a:buFontTx/>
              <a:buChar char="-"/>
            </a:pPr>
            <a:endParaRPr lang="id-ID" sz="2800" b="1" dirty="0" smtClean="0"/>
          </a:p>
          <a:p>
            <a:pPr lvl="0"/>
            <a:endParaRPr lang="id-ID" sz="2800" b="1" dirty="0"/>
          </a:p>
          <a:p>
            <a:pPr lvl="0"/>
            <a:endParaRPr lang="id-ID" sz="2800" b="1" dirty="0" smtClean="0"/>
          </a:p>
          <a:p>
            <a:pPr lvl="0"/>
            <a:endParaRPr lang="id-ID" sz="2800" b="1" dirty="0" smtClean="0"/>
          </a:p>
          <a:p>
            <a:pPr lvl="0"/>
            <a:endParaRPr lang="id-ID" sz="2800" b="1" dirty="0"/>
          </a:p>
          <a:p>
            <a:pPr marL="1076325" indent="-1076325"/>
            <a:endParaRPr lang="id-ID" sz="2800" b="1" dirty="0" smtClean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endParaRPr lang="id-ID" sz="2400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849967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nip Single Corner Rectangle 3"/>
          <p:cNvSpPr/>
          <p:nvPr/>
        </p:nvSpPr>
        <p:spPr>
          <a:xfrm>
            <a:off x="470647" y="430306"/>
            <a:ext cx="10892117" cy="6279776"/>
          </a:xfrm>
          <a:prstGeom prst="snip1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 flipH="1">
            <a:off x="645459" y="247738"/>
            <a:ext cx="9076764" cy="90794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endParaRPr lang="id-ID" sz="2800" b="1" dirty="0" smtClean="0"/>
          </a:p>
          <a:p>
            <a:pPr marL="514350" lvl="0" indent="-514350">
              <a:buAutoNum type="arabicParenR" startAt="4"/>
            </a:pPr>
            <a:r>
              <a:rPr lang="id-ID" sz="2800" b="1" dirty="0" smtClean="0"/>
              <a:t>PP No.25 Ttg Pencabutan Izin Usaha, Pembubaran dan likuidasi sbgmn telah diubah dg PP No.40 th 1997</a:t>
            </a:r>
          </a:p>
          <a:p>
            <a:pPr marL="514350" lvl="0" indent="-514350">
              <a:buAutoNum type="arabicParenR" startAt="4"/>
            </a:pPr>
            <a:r>
              <a:rPr lang="id-ID" sz="2800" b="1" dirty="0" smtClean="0"/>
              <a:t>Kep Dir BI No.32/53/KEP/DIRtanggal 4 Mei 1999 ttg Tata Cara Pencabutan Izin Usaha, Pembubaran dan Likuidasi Bank Umum</a:t>
            </a:r>
          </a:p>
          <a:p>
            <a:pPr marL="514350" lvl="0" indent="-514350">
              <a:buAutoNum type="arabicParenR" startAt="4"/>
            </a:pPr>
            <a:r>
              <a:rPr lang="id-ID" sz="2800" b="1" dirty="0" smtClean="0"/>
              <a:t>Peraturan LPS No.4/PLP/2006 Ttg Penyelesaian Bank Gagal Yng Tidak Berdampak Sistemik, sbgmn diubah dg Peraturan LPS No002/PLP/2007 sebagai pengganti dan Penyempurnaan dari Peraturan LPS Njo.3/PLP/2005 Ttg Penyelesaian Bank gagal Yg Tdk Berdampak Sistemik </a:t>
            </a:r>
          </a:p>
          <a:p>
            <a:pPr marL="514350" lvl="0" indent="-514350">
              <a:buAutoNum type="arabicParenR" startAt="4"/>
            </a:pPr>
            <a:r>
              <a:rPr lang="id-ID" sz="2800" b="1" dirty="0" smtClean="0"/>
              <a:t>Peraturan LPS No.5/PLP/2006 TTg penyelesaian Bank Gagal yg berdampak Sistemik yg diubah Perturan LPS No.3/PLPS/2008</a:t>
            </a:r>
          </a:p>
          <a:p>
            <a:pPr marL="514350" lvl="0" indent="-514350">
              <a:buAutoNum type="arabicParenR" startAt="4"/>
            </a:pPr>
            <a:endParaRPr lang="id-ID" sz="2800" b="1" dirty="0" smtClean="0"/>
          </a:p>
          <a:p>
            <a:pPr lvl="0"/>
            <a:endParaRPr lang="id-ID" sz="2800" b="1" dirty="0"/>
          </a:p>
          <a:p>
            <a:pPr lvl="0"/>
            <a:endParaRPr lang="id-ID" sz="2800" b="1" dirty="0" smtClean="0"/>
          </a:p>
          <a:p>
            <a:pPr lvl="0"/>
            <a:endParaRPr lang="id-ID" sz="2800" b="1" dirty="0" smtClean="0"/>
          </a:p>
          <a:p>
            <a:pPr lvl="0"/>
            <a:endParaRPr lang="id-ID" sz="2800" b="1" dirty="0"/>
          </a:p>
          <a:p>
            <a:pPr marL="1076325" indent="-1076325"/>
            <a:endParaRPr lang="id-ID" sz="2800" b="1" dirty="0" smtClean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endParaRPr lang="id-ID" sz="2400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8308953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nip Single Corner Rectangle 3"/>
          <p:cNvSpPr/>
          <p:nvPr/>
        </p:nvSpPr>
        <p:spPr>
          <a:xfrm>
            <a:off x="470647" y="430306"/>
            <a:ext cx="10892117" cy="6279776"/>
          </a:xfrm>
          <a:prstGeom prst="snip1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 flipH="1">
            <a:off x="645459" y="247738"/>
            <a:ext cx="9076764" cy="69249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endParaRPr lang="id-ID" sz="2800" b="1" dirty="0" smtClean="0"/>
          </a:p>
          <a:p>
            <a:pPr marL="514350" lvl="0" indent="-514350">
              <a:buAutoNum type="arabicParenR" startAt="8"/>
            </a:pPr>
            <a:endParaRPr lang="id-ID" sz="2800" b="1" dirty="0" smtClean="0"/>
          </a:p>
          <a:p>
            <a:pPr marL="514350" lvl="0" indent="-514350">
              <a:buAutoNum type="arabicParenR" startAt="8"/>
            </a:pPr>
            <a:endParaRPr lang="id-ID" sz="2800" b="1" dirty="0"/>
          </a:p>
          <a:p>
            <a:pPr marL="514350" indent="-514350">
              <a:buAutoNum type="arabicParenR" startAt="7"/>
            </a:pPr>
            <a:r>
              <a:rPr lang="id-ID" sz="2800" b="1" dirty="0" smtClean="0"/>
              <a:t>Peraturan </a:t>
            </a:r>
            <a:r>
              <a:rPr lang="id-ID" sz="2800" b="1" dirty="0"/>
              <a:t>LPS No.5/PLP/2006 TTg penyelesaian Bank Gagal yg berdampak Sistemik yg diubah Perturan LPS </a:t>
            </a:r>
            <a:r>
              <a:rPr lang="id-ID" sz="2800" b="1" dirty="0" smtClean="0"/>
              <a:t>No.3/PLPS/2008</a:t>
            </a:r>
          </a:p>
          <a:p>
            <a:pPr marL="514350" indent="-514350">
              <a:buAutoNum type="arabicParenR" startAt="7"/>
            </a:pPr>
            <a:r>
              <a:rPr lang="id-ID" sz="2800" b="1" dirty="0" smtClean="0"/>
              <a:t>Peraturan LPS No.11 tahun 2011 tentang Likuidasi bank</a:t>
            </a:r>
          </a:p>
          <a:p>
            <a:pPr marL="514350" lvl="0" indent="-514350">
              <a:buAutoNum type="arabicParenR" startAt="8"/>
            </a:pPr>
            <a:endParaRPr lang="id-ID" sz="2800" b="1" dirty="0" smtClean="0"/>
          </a:p>
          <a:p>
            <a:pPr marL="514350" lvl="0" indent="-514350">
              <a:buAutoNum type="arabicParenR" startAt="8"/>
            </a:pPr>
            <a:endParaRPr lang="id-ID" sz="2800" b="1" dirty="0" smtClean="0"/>
          </a:p>
          <a:p>
            <a:pPr marL="514350" lvl="0" indent="-514350">
              <a:buAutoNum type="arabicParenR" startAt="8"/>
            </a:pPr>
            <a:endParaRPr lang="id-ID" sz="2800" b="1" dirty="0" smtClean="0"/>
          </a:p>
          <a:p>
            <a:pPr lvl="0"/>
            <a:endParaRPr lang="id-ID" sz="2800" b="1" dirty="0"/>
          </a:p>
          <a:p>
            <a:pPr lvl="0"/>
            <a:endParaRPr lang="id-ID" sz="2800" b="1" dirty="0" smtClean="0"/>
          </a:p>
          <a:p>
            <a:pPr lvl="0"/>
            <a:endParaRPr lang="id-ID" sz="2800" b="1" dirty="0" smtClean="0"/>
          </a:p>
          <a:p>
            <a:pPr lvl="0"/>
            <a:endParaRPr lang="id-ID" sz="2800" b="1" dirty="0"/>
          </a:p>
          <a:p>
            <a:pPr marL="1076325" indent="-1076325"/>
            <a:endParaRPr lang="id-ID" sz="2800" b="1" dirty="0" smtClean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endParaRPr lang="id-ID" sz="2400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7424075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nip Single Corner Rectangle 3"/>
          <p:cNvSpPr/>
          <p:nvPr/>
        </p:nvSpPr>
        <p:spPr>
          <a:xfrm>
            <a:off x="470647" y="430306"/>
            <a:ext cx="10892117" cy="6279776"/>
          </a:xfrm>
          <a:prstGeom prst="snip1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 flipH="1">
            <a:off x="645459" y="247738"/>
            <a:ext cx="9076764" cy="69249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endParaRPr lang="id-ID" sz="2800" b="1" dirty="0" smtClean="0"/>
          </a:p>
          <a:p>
            <a:pPr marL="514350" lvl="0" indent="-514350">
              <a:buAutoNum type="alphaLcPeriod" startAt="2"/>
            </a:pPr>
            <a:r>
              <a:rPr lang="id-ID" sz="2800" b="1" dirty="0" smtClean="0"/>
              <a:t>Pengertian Likuidasi Bank:</a:t>
            </a:r>
          </a:p>
          <a:p>
            <a:pPr marL="514350" lvl="0" indent="-514350">
              <a:buAutoNum type="arabicParenR"/>
            </a:pPr>
            <a:r>
              <a:rPr lang="id-ID" sz="2800" b="1" dirty="0" smtClean="0"/>
              <a:t>Berdasarkan Ketentuan Ps 37 ayat (1) dan (2):</a:t>
            </a:r>
          </a:p>
          <a:p>
            <a:pPr marL="457200" lvl="0" indent="-457200">
              <a:buFontTx/>
              <a:buChar char="-"/>
            </a:pPr>
            <a:r>
              <a:rPr lang="id-ID" sz="2800" b="1" dirty="0" smtClean="0"/>
              <a:t>Pengertian likuidasi bank tdk terbatas pada pencabutan izin usaha bank;</a:t>
            </a:r>
          </a:p>
          <a:p>
            <a:pPr marL="457200" lvl="0" indent="-457200">
              <a:buFontTx/>
              <a:buChar char="-"/>
            </a:pPr>
            <a:r>
              <a:rPr lang="id-ID" sz="2800" b="1" dirty="0" smtClean="0"/>
              <a:t>Akan tetapi lebih luas termasuk tindakan pembubaran kegiatan usaha bank</a:t>
            </a:r>
          </a:p>
          <a:p>
            <a:pPr marL="457200" lvl="0" indent="-457200">
              <a:buFontTx/>
              <a:buChar char="-"/>
            </a:pPr>
            <a:r>
              <a:rPr lang="id-ID" sz="2800" b="1" dirty="0" smtClean="0"/>
              <a:t>Dan penyelesaian atau pemberesan seluruh hak dan kewajiban bank sebagai akibat dibubarkannya badan hukum bank tersebut.</a:t>
            </a:r>
          </a:p>
          <a:p>
            <a:pPr lvl="0"/>
            <a:endParaRPr lang="id-ID" sz="2800" b="1" dirty="0"/>
          </a:p>
          <a:p>
            <a:pPr lvl="0"/>
            <a:r>
              <a:rPr lang="id-ID" sz="2800" b="1" dirty="0" smtClean="0"/>
              <a:t>Jadi tahapan likidasi bank berdasarkan UU Perbankan&gt;&gt;&gt;</a:t>
            </a:r>
          </a:p>
          <a:p>
            <a:pPr lvl="0"/>
            <a:endParaRPr lang="id-ID" sz="2800" b="1" dirty="0" smtClean="0"/>
          </a:p>
          <a:p>
            <a:pPr lvl="0"/>
            <a:endParaRPr lang="id-ID" sz="2800" b="1" dirty="0"/>
          </a:p>
          <a:p>
            <a:pPr marL="1076325" indent="-1076325"/>
            <a:endParaRPr lang="id-ID" sz="2800" b="1" dirty="0" smtClean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endParaRPr lang="id-ID" sz="2400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6843612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nip Single Corner Rectangle 3"/>
          <p:cNvSpPr/>
          <p:nvPr/>
        </p:nvSpPr>
        <p:spPr>
          <a:xfrm>
            <a:off x="470648" y="430306"/>
            <a:ext cx="10112188" cy="6279776"/>
          </a:xfrm>
          <a:prstGeom prst="snip1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 flipH="1">
            <a:off x="645459" y="247738"/>
            <a:ext cx="9076764" cy="73558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endParaRPr lang="id-ID" sz="2800" b="1" dirty="0" smtClean="0"/>
          </a:p>
          <a:p>
            <a:pPr lvl="0"/>
            <a:r>
              <a:rPr lang="id-ID" sz="2800" b="1" dirty="0" smtClean="0"/>
              <a:t>Unsur- unsur dalam Pengertian Likuidasi Bank:</a:t>
            </a:r>
          </a:p>
          <a:p>
            <a:pPr lvl="0"/>
            <a:endParaRPr lang="id-ID" sz="2800" b="1" dirty="0" smtClean="0"/>
          </a:p>
          <a:p>
            <a:pPr marL="514350" lvl="0" indent="-514350">
              <a:buAutoNum type="arabicParenR"/>
            </a:pPr>
            <a:r>
              <a:rPr lang="id-ID" sz="2800" b="1" dirty="0" smtClean="0"/>
              <a:t>Pencabutan izin usaha bank oleh Bank Indonesia;</a:t>
            </a:r>
          </a:p>
          <a:p>
            <a:pPr marL="514350" lvl="0" indent="-514350">
              <a:buAutoNum type="arabicParenR"/>
            </a:pPr>
            <a:r>
              <a:rPr lang="id-ID" sz="2800" b="1" dirty="0" smtClean="0"/>
              <a:t>Pembubaran badan hukum bank yg akan dilikuidasi sesuai peraturan perundangan yang berlaku </a:t>
            </a:r>
          </a:p>
          <a:p>
            <a:pPr marL="514350" lvl="0" indent="-514350">
              <a:buAutoNum type="arabicParenR"/>
            </a:pPr>
            <a:r>
              <a:rPr lang="id-ID" sz="2800" b="1" dirty="0" smtClean="0"/>
              <a:t>Penyelesaian hak dan kewajiban bank akibat terjadi likuidasi</a:t>
            </a:r>
          </a:p>
          <a:p>
            <a:pPr lvl="0"/>
            <a:endParaRPr lang="id-ID" sz="2800" b="1" dirty="0"/>
          </a:p>
          <a:p>
            <a:pPr lvl="0"/>
            <a:r>
              <a:rPr lang="id-ID" sz="2800" b="1" dirty="0" smtClean="0"/>
              <a:t>Definisi Likuidasi bank berdasarkan Peraturan LPS No.1 tahun 2011:</a:t>
            </a:r>
          </a:p>
          <a:p>
            <a:pPr marL="457200" lvl="0" indent="-457200">
              <a:buFontTx/>
              <a:buChar char="-"/>
            </a:pPr>
            <a:r>
              <a:rPr lang="id-ID" sz="2800" b="1" dirty="0" smtClean="0"/>
              <a:t>Tindakan penyelesaian seluruh aset dan kewajiban bank, </a:t>
            </a:r>
          </a:p>
          <a:p>
            <a:pPr marL="457200" lvl="0" indent="-457200">
              <a:buFontTx/>
              <a:buChar char="-"/>
            </a:pPr>
            <a:r>
              <a:rPr lang="id-ID" sz="2800" b="1" dirty="0" smtClean="0"/>
              <a:t>Sbg akibat pencabutan izin usaha dan pembubaran badan hukum bank</a:t>
            </a:r>
            <a:endParaRPr lang="id-ID" sz="2800" b="1" dirty="0"/>
          </a:p>
          <a:p>
            <a:pPr marL="1076325" indent="-1076325"/>
            <a:endParaRPr lang="id-ID" sz="2800" b="1" dirty="0" smtClean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endParaRPr lang="id-ID" sz="2400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9750577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nip Single Corner Rectangle 3"/>
          <p:cNvSpPr/>
          <p:nvPr/>
        </p:nvSpPr>
        <p:spPr>
          <a:xfrm>
            <a:off x="484093" y="510989"/>
            <a:ext cx="10878671" cy="5822576"/>
          </a:xfrm>
          <a:prstGeom prst="snip1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 flipH="1">
            <a:off x="954741" y="914399"/>
            <a:ext cx="9076764" cy="52014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076325" indent="-1076325"/>
            <a:endParaRPr lang="id-ID" sz="2800" dirty="0" smtClean="0"/>
          </a:p>
          <a:p>
            <a:pPr marL="514350" lvl="0" indent="-514350">
              <a:buAutoNum type="arabicPeriod" startAt="2"/>
            </a:pPr>
            <a:r>
              <a:rPr lang="id-ID" sz="2800" b="1" dirty="0" smtClean="0"/>
              <a:t>ALASAN HUKUM PENCABUTAN IJIN USAHA BANK </a:t>
            </a:r>
          </a:p>
          <a:p>
            <a:pPr lvl="0"/>
            <a:endParaRPr lang="id-ID" sz="2800" b="1" dirty="0" smtClean="0"/>
          </a:p>
          <a:p>
            <a:pPr lvl="0"/>
            <a:r>
              <a:rPr lang="id-ID" sz="2800" b="1" dirty="0" smtClean="0"/>
              <a:t>Menurut UU Perbankan 1992 dan UUP 1998,  menentukan terdapat 2 alasan hukum utk pencabutan ijin usaha Bank:</a:t>
            </a:r>
          </a:p>
          <a:p>
            <a:pPr marL="514350" lvl="0" indent="-514350">
              <a:buAutoNum type="arabicParenR"/>
            </a:pPr>
            <a:r>
              <a:rPr lang="id-ID" sz="2800" b="1" dirty="0" smtClean="0"/>
              <a:t>Apabila menurut penilaian BI keadaan suatu bank membahayakan sistem perbankan;</a:t>
            </a:r>
          </a:p>
          <a:p>
            <a:pPr marL="514350" lvl="0" indent="-514350">
              <a:buAutoNum type="arabicParenR"/>
            </a:pPr>
            <a:r>
              <a:rPr lang="id-ID" sz="2800" b="1" dirty="0" smtClean="0"/>
              <a:t>Apabila mnrt penilaian BI suatu bank yg mengalami kesulitan yg membahayakan kelangsungan usahanya dan tindakan utk mengatasinya blm cukup utk mengatasikesulkitan yg dihadapi bank</a:t>
            </a:r>
          </a:p>
          <a:p>
            <a:endParaRPr lang="id-ID" sz="2400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43702594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d-ID" dirty="0" smtClean="0"/>
              <a:t>33.3</a:t>
            </a:r>
            <a:endParaRPr lang="id-ID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nip Single Corner Rectangle 3"/>
          <p:cNvSpPr/>
          <p:nvPr/>
        </p:nvSpPr>
        <p:spPr>
          <a:xfrm>
            <a:off x="484093" y="497542"/>
            <a:ext cx="10878671" cy="5822576"/>
          </a:xfrm>
          <a:prstGeom prst="snip1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id-ID" sz="2800" b="1" dirty="0" smtClean="0">
              <a:solidFill>
                <a:schemeClr val="tx1"/>
              </a:solidFill>
            </a:endParaRPr>
          </a:p>
          <a:p>
            <a:pPr marL="514350" indent="-514350">
              <a:buAutoNum type="arabicParenR" startAt="8"/>
            </a:pPr>
            <a:endParaRPr lang="id-ID" sz="2800" b="1" dirty="0" smtClean="0">
              <a:solidFill>
                <a:schemeClr val="tx1"/>
              </a:solidFill>
            </a:endParaRPr>
          </a:p>
          <a:p>
            <a:pPr marL="514350" indent="-514350">
              <a:buAutoNum type="arabicPeriod" startAt="3"/>
            </a:pPr>
            <a:endParaRPr lang="id-ID" sz="2800" b="1" dirty="0" smtClean="0">
              <a:solidFill>
                <a:schemeClr val="tx1"/>
              </a:solidFill>
            </a:endParaRPr>
          </a:p>
          <a:p>
            <a:pPr marL="514350" indent="-514350">
              <a:buAutoNum type="arabicPeriod" startAt="3"/>
            </a:pPr>
            <a:endParaRPr lang="id-ID" sz="2800" b="1" dirty="0">
              <a:solidFill>
                <a:schemeClr val="tx1"/>
              </a:solidFill>
            </a:endParaRPr>
          </a:p>
          <a:p>
            <a:pPr marL="514350" indent="-514350">
              <a:buAutoNum type="arabicPeriod" startAt="3"/>
            </a:pPr>
            <a:endParaRPr lang="id-ID" sz="2800" b="1" dirty="0" smtClean="0">
              <a:solidFill>
                <a:schemeClr val="tx1"/>
              </a:solidFill>
            </a:endParaRPr>
          </a:p>
          <a:p>
            <a:pPr marL="514350" indent="-514350">
              <a:buAutoNum type="arabicPeriod" startAt="3"/>
            </a:pPr>
            <a:r>
              <a:rPr lang="id-ID" sz="2800" b="1" dirty="0" smtClean="0">
                <a:solidFill>
                  <a:schemeClr val="tx1"/>
                </a:solidFill>
              </a:rPr>
              <a:t>PEMBUBARAN  BADAN HK DAN LIKUIDASI:</a:t>
            </a:r>
          </a:p>
          <a:p>
            <a:r>
              <a:rPr lang="id-ID" sz="2800" b="1" dirty="0" smtClean="0">
                <a:solidFill>
                  <a:schemeClr val="tx1"/>
                </a:solidFill>
              </a:rPr>
              <a:t>Merujuk pada Peraturan LPS No:1 th 2011 TTg LIKUIDASI BANK:</a:t>
            </a:r>
          </a:p>
          <a:p>
            <a:pPr marL="514350" indent="-514350">
              <a:buAutoNum type="alphaLcPeriod"/>
            </a:pPr>
            <a:r>
              <a:rPr lang="id-ID" sz="2800" b="1" dirty="0" smtClean="0">
                <a:solidFill>
                  <a:schemeClr val="tx1"/>
                </a:solidFill>
              </a:rPr>
              <a:t>Pencabutan Izin Usaha Bank oleh Lembaga Pengawas Perbankan (LPP), krn dikategorikan sbg BANK GAGAL oleh LPP</a:t>
            </a:r>
          </a:p>
          <a:p>
            <a:r>
              <a:rPr lang="id-ID" sz="2800" b="1" dirty="0">
                <a:solidFill>
                  <a:schemeClr val="tx1"/>
                </a:solidFill>
              </a:rPr>
              <a:t>	</a:t>
            </a:r>
            <a:r>
              <a:rPr lang="id-ID" sz="2800" b="1" dirty="0" smtClean="0">
                <a:solidFill>
                  <a:schemeClr val="tx1"/>
                </a:solidFill>
              </a:rPr>
              <a:t>Bank Gagal adalah:</a:t>
            </a:r>
          </a:p>
          <a:p>
            <a:pPr marL="457200" indent="-457200">
              <a:buFontTx/>
              <a:buChar char="-"/>
            </a:pPr>
            <a:r>
              <a:rPr lang="id-ID" sz="2800" b="1" dirty="0" smtClean="0">
                <a:solidFill>
                  <a:schemeClr val="tx1"/>
                </a:solidFill>
              </a:rPr>
              <a:t>Bank yg mengalami kesulitan keuangan yg membahayakan kelangsungan  usahanya;</a:t>
            </a:r>
          </a:p>
          <a:p>
            <a:pPr marL="457200" indent="-457200">
              <a:buFontTx/>
              <a:buChar char="-"/>
            </a:pPr>
            <a:r>
              <a:rPr lang="id-ID" sz="2800" b="1" dirty="0" smtClean="0">
                <a:solidFill>
                  <a:schemeClr val="tx1"/>
                </a:solidFill>
              </a:rPr>
              <a:t>Serta dinyatakan TDK DPT DISEHATKAN lg oleh LPP sesuai dg kewenangan yang dimiliki</a:t>
            </a:r>
          </a:p>
          <a:p>
            <a:endParaRPr lang="id-ID" sz="2800" b="1" dirty="0">
              <a:solidFill>
                <a:schemeClr val="tx1"/>
              </a:solidFill>
            </a:endParaRPr>
          </a:p>
          <a:p>
            <a:pPr marL="514350" indent="-514350">
              <a:buAutoNum type="alphaLcPeriod" startAt="2"/>
            </a:pPr>
            <a:r>
              <a:rPr lang="id-ID" sz="2800" b="1" dirty="0" smtClean="0">
                <a:solidFill>
                  <a:schemeClr val="tx1"/>
                </a:solidFill>
              </a:rPr>
              <a:t>Pengamanan ASET BANK GAGAL oleh Lembaga Penjamin Simpanan (LPS) sebelum dilakukan proses likuidasi</a:t>
            </a:r>
          </a:p>
          <a:p>
            <a:r>
              <a:rPr lang="id-ID" sz="2800" b="1" dirty="0" smtClean="0">
                <a:solidFill>
                  <a:schemeClr val="tx1"/>
                </a:solidFill>
              </a:rPr>
              <a:t>&gt;&gt;&gt;&gt;&gt;&gt;&gt;&gt;&gt;&gt;&gt;&gt;&gt;&gt;&gt;&gt;&gt;&gt;&gt;&gt;&gt;&gt;lanjutan </a:t>
            </a:r>
          </a:p>
          <a:p>
            <a:endParaRPr lang="id-ID" sz="2800" b="1" dirty="0" smtClean="0">
              <a:solidFill>
                <a:schemeClr val="tx1"/>
              </a:solidFill>
            </a:endParaRPr>
          </a:p>
          <a:p>
            <a:pPr marL="457200" indent="-457200">
              <a:buFontTx/>
              <a:buChar char="-"/>
            </a:pPr>
            <a:endParaRPr lang="id-ID" sz="2800" b="1" dirty="0" smtClean="0">
              <a:solidFill>
                <a:schemeClr val="tx1"/>
              </a:solidFill>
            </a:endParaRPr>
          </a:p>
          <a:p>
            <a:pPr marL="457200" indent="-457200">
              <a:buFontTx/>
              <a:buChar char="-"/>
            </a:pPr>
            <a:endParaRPr lang="id-ID" sz="2800" b="1" dirty="0" smtClean="0">
              <a:solidFill>
                <a:schemeClr val="tx1"/>
              </a:solidFill>
            </a:endParaRPr>
          </a:p>
          <a:p>
            <a:endParaRPr lang="id-ID" sz="2800" b="1" dirty="0" smtClean="0">
              <a:solidFill>
                <a:schemeClr val="tx1"/>
              </a:solidFill>
            </a:endParaRPr>
          </a:p>
          <a:p>
            <a:endParaRPr lang="id-ID" sz="2800" b="1" dirty="0" smtClean="0">
              <a:solidFill>
                <a:schemeClr val="tx1"/>
              </a:solidFill>
            </a:endParaRPr>
          </a:p>
          <a:p>
            <a:endParaRPr lang="id-ID" sz="2800" b="1" dirty="0" smtClean="0">
              <a:solidFill>
                <a:schemeClr val="tx1"/>
              </a:solidFill>
            </a:endParaRPr>
          </a:p>
          <a:p>
            <a:endParaRPr lang="id-ID" sz="2800" b="1" dirty="0">
              <a:solidFill>
                <a:schemeClr val="tx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 flipH="1">
            <a:off x="954741" y="914399"/>
            <a:ext cx="90767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076325" indent="-1076325"/>
            <a:endParaRPr lang="id-ID" sz="2800" dirty="0" smtClean="0"/>
          </a:p>
          <a:p>
            <a:endParaRPr lang="id-ID" sz="2400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10708492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d-ID" dirty="0" smtClean="0"/>
              <a:t>33.3</a:t>
            </a:r>
            <a:endParaRPr lang="id-ID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nip Single Corner Rectangle 3"/>
          <p:cNvSpPr/>
          <p:nvPr/>
        </p:nvSpPr>
        <p:spPr>
          <a:xfrm>
            <a:off x="484093" y="497542"/>
            <a:ext cx="10878671" cy="5822576"/>
          </a:xfrm>
          <a:prstGeom prst="snip1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id-ID" sz="2800" b="1" dirty="0" smtClean="0">
              <a:solidFill>
                <a:schemeClr val="tx1"/>
              </a:solidFill>
            </a:endParaRPr>
          </a:p>
          <a:p>
            <a:pPr marL="514350" indent="-514350">
              <a:buAutoNum type="arabicParenR" startAt="8"/>
            </a:pPr>
            <a:endParaRPr lang="id-ID" sz="2800" b="1" dirty="0" smtClean="0">
              <a:solidFill>
                <a:schemeClr val="tx1"/>
              </a:solidFill>
            </a:endParaRPr>
          </a:p>
          <a:p>
            <a:pPr marL="514350" indent="-514350">
              <a:buAutoNum type="arabicPeriod" startAt="3"/>
            </a:pPr>
            <a:endParaRPr lang="id-ID" sz="2800" b="1" dirty="0" smtClean="0">
              <a:solidFill>
                <a:schemeClr val="tx1"/>
              </a:solidFill>
            </a:endParaRPr>
          </a:p>
          <a:p>
            <a:pPr marL="514350" indent="-514350">
              <a:buAutoNum type="arabicPeriod" startAt="3"/>
            </a:pPr>
            <a:endParaRPr lang="id-ID" sz="2800" b="1" dirty="0">
              <a:solidFill>
                <a:schemeClr val="tx1"/>
              </a:solidFill>
            </a:endParaRPr>
          </a:p>
          <a:p>
            <a:pPr marL="514350" indent="-514350">
              <a:buAutoNum type="arabicPeriod" startAt="3"/>
            </a:pPr>
            <a:endParaRPr lang="id-ID" sz="2800" b="1" dirty="0" smtClean="0">
              <a:solidFill>
                <a:schemeClr val="tx1"/>
              </a:solidFill>
            </a:endParaRPr>
          </a:p>
          <a:p>
            <a:r>
              <a:rPr lang="id-ID" sz="2800" b="1" dirty="0" smtClean="0">
                <a:solidFill>
                  <a:schemeClr val="tx1"/>
                </a:solidFill>
              </a:rPr>
              <a:t>3.  PEMBUBARAN  BADAN HK DAN LIKUIDASI</a:t>
            </a:r>
          </a:p>
          <a:p>
            <a:r>
              <a:rPr lang="id-ID" sz="2800" b="1" dirty="0" smtClean="0">
                <a:solidFill>
                  <a:schemeClr val="tx1"/>
                </a:solidFill>
              </a:rPr>
              <a:t>&gt;&gt;&gt;&gt;&gt;&gt;&gt;&gt;&gt;&gt;&gt;&gt;&gt;&gt;&gt;&gt;&gt;&gt;&gt;&gt;&gt;&gt;lanjutan :</a:t>
            </a:r>
          </a:p>
          <a:p>
            <a:r>
              <a:rPr lang="id-ID" sz="2800" b="1" dirty="0" smtClean="0">
                <a:solidFill>
                  <a:schemeClr val="tx1"/>
                </a:solidFill>
              </a:rPr>
              <a:t>LPS melakukan pengamanan aset bank gagal yg dicabut izinnya oleh LPP , yaitu:</a:t>
            </a:r>
          </a:p>
          <a:p>
            <a:pPr marL="514350" indent="-514350">
              <a:buAutoNum type="arabicParenR"/>
            </a:pPr>
            <a:r>
              <a:rPr lang="id-ID" sz="2800" b="1" dirty="0" smtClean="0">
                <a:solidFill>
                  <a:schemeClr val="tx1"/>
                </a:solidFill>
              </a:rPr>
              <a:t>Menguasai dan mengelola aset bank;</a:t>
            </a:r>
          </a:p>
          <a:p>
            <a:pPr marL="514350" indent="-514350">
              <a:buAutoNum type="arabicParenR"/>
            </a:pPr>
            <a:r>
              <a:rPr lang="id-ID" sz="2800" b="1" dirty="0" smtClean="0">
                <a:solidFill>
                  <a:schemeClr val="tx1"/>
                </a:solidFill>
              </a:rPr>
              <a:t>Mengelola kewajiban bank;</a:t>
            </a:r>
          </a:p>
          <a:p>
            <a:pPr marL="514350" indent="-514350">
              <a:buAutoNum type="arabicParenR"/>
            </a:pPr>
            <a:r>
              <a:rPr lang="id-ID" sz="2800" b="1" dirty="0" smtClean="0">
                <a:solidFill>
                  <a:schemeClr val="tx1"/>
                </a:solidFill>
              </a:rPr>
              <a:t>Melakukan koordinasi dg Bank Indonesia, LPP, Kepolisian dan Instansi terkait lainnya</a:t>
            </a:r>
          </a:p>
          <a:p>
            <a:r>
              <a:rPr lang="id-ID" sz="3600" b="1" i="1" dirty="0" smtClean="0">
                <a:solidFill>
                  <a:schemeClr val="tx1"/>
                </a:solidFill>
              </a:rPr>
              <a:t>Dlm hal ini: </a:t>
            </a:r>
          </a:p>
          <a:p>
            <a:r>
              <a:rPr lang="id-ID" sz="2800" b="1" dirty="0" smtClean="0">
                <a:solidFill>
                  <a:schemeClr val="tx1"/>
                </a:solidFill>
              </a:rPr>
              <a:t>Dewan Komisaris, Direksi dan Pegawai bank Gagal yang dicabut izin usahanya oleh LPPDILARANG melakukan perbuatan hukum berkaitan dg aset bank dan kewajiban bank, kecuali atas persetujuan //dan atau penugasan dan LPS</a:t>
            </a:r>
          </a:p>
          <a:p>
            <a:pPr marL="457200" indent="-457200">
              <a:buFontTx/>
              <a:buChar char="-"/>
            </a:pPr>
            <a:endParaRPr lang="id-ID" sz="2800" b="1" dirty="0" smtClean="0">
              <a:solidFill>
                <a:schemeClr val="tx1"/>
              </a:solidFill>
            </a:endParaRPr>
          </a:p>
          <a:p>
            <a:pPr marL="457200" indent="-457200">
              <a:buFontTx/>
              <a:buChar char="-"/>
            </a:pPr>
            <a:endParaRPr lang="id-ID" sz="2800" b="1" dirty="0" smtClean="0">
              <a:solidFill>
                <a:schemeClr val="tx1"/>
              </a:solidFill>
            </a:endParaRPr>
          </a:p>
          <a:p>
            <a:endParaRPr lang="id-ID" sz="2800" b="1" dirty="0" smtClean="0">
              <a:solidFill>
                <a:schemeClr val="tx1"/>
              </a:solidFill>
            </a:endParaRPr>
          </a:p>
          <a:p>
            <a:endParaRPr lang="id-ID" sz="2800" b="1" dirty="0" smtClean="0">
              <a:solidFill>
                <a:schemeClr val="tx1"/>
              </a:solidFill>
            </a:endParaRPr>
          </a:p>
          <a:p>
            <a:endParaRPr lang="id-ID" sz="2800" b="1" dirty="0" smtClean="0">
              <a:solidFill>
                <a:schemeClr val="tx1"/>
              </a:solidFill>
            </a:endParaRPr>
          </a:p>
          <a:p>
            <a:endParaRPr lang="id-ID" sz="2800" b="1" dirty="0">
              <a:solidFill>
                <a:schemeClr val="tx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 flipH="1">
            <a:off x="954741" y="914399"/>
            <a:ext cx="90767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076325" indent="-1076325"/>
            <a:endParaRPr lang="id-ID" sz="2800" dirty="0" smtClean="0"/>
          </a:p>
          <a:p>
            <a:endParaRPr lang="id-ID" sz="2400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045650744"/>
      </p:ext>
    </p:extLst>
  </p:cSld>
  <p:clrMapOvr>
    <a:masterClrMapping/>
  </p:clrMapOvr>
</p:sld>
</file>

<file path=ppt/theme/theme1.xml><?xml version="1.0" encoding="utf-8"?>
<a:theme xmlns:a="http://schemas.openxmlformats.org/drawingml/2006/main" name="Droplet">
  <a:themeElements>
    <a:clrScheme name="Droplet">
      <a:dk1>
        <a:sysClr val="windowText" lastClr="000000"/>
      </a:dk1>
      <a:lt1>
        <a:sysClr val="window" lastClr="FFFFFF"/>
      </a:lt1>
      <a:dk2>
        <a:srgbClr val="27537E"/>
      </a:dk2>
      <a:lt2>
        <a:srgbClr val="AABED7"/>
      </a:lt2>
      <a:accent1>
        <a:srgbClr val="E34B7A"/>
      </a:accent1>
      <a:accent2>
        <a:srgbClr val="AC339A"/>
      </a:accent2>
      <a:accent3>
        <a:srgbClr val="6953B7"/>
      </a:accent3>
      <a:accent4>
        <a:srgbClr val="1D7EAB"/>
      </a:accent4>
      <a:accent5>
        <a:srgbClr val="43AFD6"/>
      </a:accent5>
      <a:accent6>
        <a:srgbClr val="DE85E1"/>
      </a:accent6>
      <a:hlink>
        <a:srgbClr val="ED87A6"/>
      </a:hlink>
      <a:folHlink>
        <a:srgbClr val="C99EAC"/>
      </a:folHlink>
    </a:clrScheme>
    <a:fontScheme name="Drople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roplet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8000"/>
                <a:shade val="100000"/>
                <a:hueMod val="136000"/>
                <a:satMod val="160000"/>
                <a:lumMod val="105000"/>
              </a:schemeClr>
            </a:gs>
            <a:gs pos="100000">
              <a:schemeClr val="phClr">
                <a:shade val="92000"/>
                <a:satMod val="170000"/>
                <a:lumMod val="96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C71B277C-C29A-4BA0-A7BA-43502DF21AB3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Droplet</Template>
  <TotalTime>612</TotalTime>
  <Words>999</Words>
  <Application>Microsoft Office PowerPoint</Application>
  <PresentationFormat>Widescreen</PresentationFormat>
  <Paragraphs>266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2" baseType="lpstr">
      <vt:lpstr>Arial Unicode MS</vt:lpstr>
      <vt:lpstr>Arial</vt:lpstr>
      <vt:lpstr>Tw Cen MT</vt:lpstr>
      <vt:lpstr>Droplet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33.3</vt:lpstr>
      <vt:lpstr>33.3</vt:lpstr>
      <vt:lpstr>33.3</vt:lpstr>
      <vt:lpstr>33.3</vt:lpstr>
      <vt:lpstr>33.3</vt:lpstr>
      <vt:lpstr>33.3</vt:lpstr>
      <vt:lpstr>33.3</vt:lpstr>
      <vt:lpstr>33.3</vt:lpstr>
      <vt:lpstr>33.3</vt:lpstr>
      <vt:lpstr>33.3</vt:lpstr>
      <vt:lpstr>33.3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ASUS</dc:creator>
  <cp:lastModifiedBy>ASUS</cp:lastModifiedBy>
  <cp:revision>33</cp:revision>
  <dcterms:created xsi:type="dcterms:W3CDTF">2020-09-14T23:38:53Z</dcterms:created>
  <dcterms:modified xsi:type="dcterms:W3CDTF">2020-09-15T09:56:27Z</dcterms:modified>
</cp:coreProperties>
</file>