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57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4" r:id="rId19"/>
    <p:sldId id="273" r:id="rId20"/>
    <p:sldId id="275" r:id="rId21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516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219768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0353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018249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224409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08716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4009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 smtClean="0"/>
              <a:t> Click to edit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95536" y="1131590"/>
            <a:ext cx="8496944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5880" y="1808261"/>
            <a:ext cx="8496944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1146943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619672" y="0"/>
            <a:ext cx="7524328" cy="884466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 smtClean="0"/>
              <a:t> Click to edit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979712" y="987574"/>
            <a:ext cx="6912768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1990056" y="1664245"/>
            <a:ext cx="6912768" cy="2995737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922808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595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513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60431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0580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3879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37D59-5EDB-4C39-B697-625748F703B6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051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4252391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36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937D59-5EDB-4C39-B697-625748F703B6}" type="datetimeFigureOut">
              <a:rPr lang="en-US" smtClean="0"/>
              <a:pPr/>
              <a:t>8/28/2021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1DC1F-5561-484E-AB46-68C682854F6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123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52400" y="209550"/>
            <a:ext cx="8270304" cy="147444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8000"/>
                  <a:lumOff val="2000"/>
                  <a:alpha val="0"/>
                </a:schemeClr>
              </a:gs>
              <a:gs pos="50000">
                <a:schemeClr val="bg1">
                  <a:alpha val="48000"/>
                </a:schemeClr>
              </a:gs>
              <a:gs pos="100000">
                <a:schemeClr val="bg1">
                  <a:alpha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1"/>
                </a:solidFill>
              </a:rPr>
              <a:t>Konsep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dan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Urgensi</a:t>
            </a:r>
            <a:r>
              <a:rPr lang="id-ID" b="1" dirty="0" smtClean="0">
                <a:solidFill>
                  <a:schemeClr val="tx1"/>
                </a:solidFill>
              </a:rPr>
              <a:t> </a:t>
            </a:r>
            <a:r>
              <a:rPr lang="id-ID" b="1" dirty="0" smtClean="0">
                <a:solidFill>
                  <a:schemeClr val="tx1"/>
                </a:solidFill>
              </a:rPr>
              <a:t>Pancasila Sebagai Sistem Filsafat</a:t>
            </a:r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23929" y="4002251"/>
            <a:ext cx="486003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YOUR PRESENTATION HERE    </a:t>
            </a:r>
            <a:endParaRPr kumimoji="0" lang="en-US" altLang="ko-KR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>
            <a:hlinkClick r:id="rId2"/>
          </p:cNvPr>
          <p:cNvSpPr txBox="1"/>
          <p:nvPr/>
        </p:nvSpPr>
        <p:spPr>
          <a:xfrm>
            <a:off x="0" y="4844068"/>
            <a:ext cx="878396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 xmlns="">
                  <a14:imgLayer r:embed="rId4">
                    <a14:imgEffect>
                      <a14:brightnessContrast brigh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482448" y="195486"/>
            <a:ext cx="1301512" cy="321849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990600" y="2419350"/>
            <a:ext cx="8270304" cy="147444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8000"/>
                  <a:lumOff val="2000"/>
                  <a:alpha val="0"/>
                </a:schemeClr>
              </a:gs>
              <a:gs pos="50000">
                <a:schemeClr val="bg1">
                  <a:alpha val="48000"/>
                </a:schemeClr>
              </a:gs>
              <a:gs pos="100000">
                <a:schemeClr val="bg1">
                  <a:alpha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b="1" dirty="0" smtClean="0">
                <a:solidFill>
                  <a:schemeClr val="tx1"/>
                </a:solidFill>
              </a:rPr>
              <a:t>MKU </a:t>
            </a:r>
            <a:r>
              <a:rPr lang="en-US" altLang="ko-KR" b="1" dirty="0" err="1" smtClean="0">
                <a:solidFill>
                  <a:schemeClr val="tx1"/>
                </a:solidFill>
              </a:rPr>
              <a:t>Pancasila</a:t>
            </a:r>
            <a:endParaRPr lang="en-US" altLang="ko-KR" b="1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b="1" dirty="0" err="1" smtClean="0">
                <a:solidFill>
                  <a:schemeClr val="tx1"/>
                </a:solidFill>
              </a:rPr>
              <a:t>Pertemuan</a:t>
            </a:r>
            <a:r>
              <a:rPr lang="en-US" altLang="ko-KR" b="1" dirty="0" smtClean="0">
                <a:solidFill>
                  <a:schemeClr val="tx1"/>
                </a:solidFill>
              </a:rPr>
              <a:t> </a:t>
            </a:r>
            <a:r>
              <a:rPr lang="en-US" altLang="ko-KR" b="1" dirty="0" smtClean="0">
                <a:solidFill>
                  <a:schemeClr val="tx1"/>
                </a:solidFill>
              </a:rPr>
              <a:t>10</a:t>
            </a:r>
            <a:endParaRPr lang="ko-KR" alt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4478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2. </a:t>
            </a:r>
            <a:r>
              <a:rPr lang="en-US" sz="1800" dirty="0" err="1" smtClean="0"/>
              <a:t>Urgensi</a:t>
            </a:r>
            <a:r>
              <a:rPr lang="en-US" sz="1800" dirty="0" smtClean="0"/>
              <a:t> </a:t>
            </a:r>
            <a:r>
              <a:rPr lang="en-US" sz="1800" dirty="0" err="1" smtClean="0"/>
              <a:t>Pancasila</a:t>
            </a:r>
            <a:r>
              <a:rPr lang="en-US" sz="1800" dirty="0" smtClean="0"/>
              <a:t> </a:t>
            </a:r>
            <a:r>
              <a:rPr lang="en-US" sz="1800" dirty="0" err="1" smtClean="0"/>
              <a:t>sebagai</a:t>
            </a:r>
            <a:r>
              <a:rPr lang="en-US" sz="1800" dirty="0" smtClean="0"/>
              <a:t> </a:t>
            </a:r>
            <a:r>
              <a:rPr lang="en-US" sz="1800" dirty="0" err="1" smtClean="0"/>
              <a:t>Sistem</a:t>
            </a:r>
            <a:r>
              <a:rPr lang="en-US" sz="1800" dirty="0" smtClean="0"/>
              <a:t> </a:t>
            </a:r>
            <a:r>
              <a:rPr lang="en-US" sz="1800" dirty="0" err="1" smtClean="0"/>
              <a:t>Filsafat</a:t>
            </a:r>
            <a:endParaRPr lang="en-US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752600" y="1047751"/>
            <a:ext cx="7150224" cy="3612232"/>
          </a:xfrm>
        </p:spPr>
        <p:txBody>
          <a:bodyPr/>
          <a:lstStyle/>
          <a:p>
            <a:pPr algn="just"/>
            <a:r>
              <a:rPr lang="sv-SE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Mengapa manusia memerlukan filsafat? Jawaban atas pertanyaan tersebut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dikemukakan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Titus, Smith and </a:t>
            </a:r>
          </a:p>
          <a:p>
            <a:pPr algn="just"/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Nolan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berikut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hanya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zaman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Yunani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melahirkan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peradaban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besar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pemikiran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filsuf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v-SE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zaman modern sekarang ini pun, manusia memerlukan filsafat karena beberapa</a:t>
            </a:r>
          </a:p>
          <a:p>
            <a:pPr algn="just"/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alasan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Pertama</a:t>
            </a:r>
            <a:r>
              <a:rPr lang="en-US" sz="1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sz="1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sz="1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memperoleh</a:t>
            </a:r>
            <a:r>
              <a:rPr lang="en-US" sz="1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kekuatan</a:t>
            </a:r>
            <a:r>
              <a:rPr lang="en-US" sz="1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baru</a:t>
            </a:r>
            <a:r>
              <a:rPr lang="en-US" sz="1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besar</a:t>
            </a:r>
            <a:r>
              <a:rPr lang="en-US" sz="1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sains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teknologi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mengembangkan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bermacam-macam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teknik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memperoleh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ketenteraman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security) </a:t>
            </a:r>
            <a:r>
              <a:rPr lang="en-US" sz="1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kenikmatan</a:t>
            </a:r>
            <a:r>
              <a:rPr lang="en-US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(comfort). </a:t>
            </a:r>
            <a:r>
              <a:rPr lang="en-US" sz="1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tetapi</a:t>
            </a:r>
            <a:r>
              <a:rPr lang="en-US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sama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merasa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tenteram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gelisah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tahu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pasti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makna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arah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tempuh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Kedua</a:t>
            </a:r>
            <a:r>
              <a:rPr lang="en-US" sz="1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sz="1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1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kerjasama</a:t>
            </a:r>
            <a:r>
              <a:rPr lang="en-US" sz="1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1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disiplin</a:t>
            </a:r>
            <a:r>
              <a:rPr lang="en-US" sz="1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ilmu</a:t>
            </a:r>
            <a:r>
              <a:rPr lang="en-US" sz="1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lain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memainkan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sangat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penting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membimbing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i-FI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keinginan-keinginan dan aspirasi mereka. (Titus, 1984: 24). Dengan demikian,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memahami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pentingnya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bermasyarakat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berbangsa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bernegara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990056" y="895350"/>
            <a:ext cx="6912768" cy="3764633"/>
          </a:xfrm>
        </p:spPr>
        <p:txBody>
          <a:bodyPr/>
          <a:lstStyle/>
          <a:p>
            <a:r>
              <a:rPr lang="sv-SE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Urgensi Pancasila sebagai sistem filsafat atau yang dinamakan filsafat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artinya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refleksi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filosofis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mengenai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Sastrapratedja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menjelaskan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makna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berikut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Pengolahan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filsofis Pancasila sebagai dasar negara ditujukan pada beberapa aspek. </a:t>
            </a:r>
          </a:p>
          <a:p>
            <a:pPr algn="just"/>
            <a:r>
              <a:rPr lang="pt-BR" sz="1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Pertama,  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agar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diberikan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pertanggungjawaban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rasional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mendasar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mengenai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silasila</a:t>
            </a:r>
            <a:endParaRPr lang="en-US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prinsip-prinsip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politik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Kedua</a:t>
            </a:r>
            <a:r>
              <a:rPr lang="en-US" sz="1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agar </a:t>
            </a:r>
            <a:r>
              <a:rPr lang="en-US" sz="1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1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dijabarkan</a:t>
            </a:r>
            <a:r>
              <a:rPr lang="en-US" sz="1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lanjut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operasional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bidang-bidang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menyangkut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bernegara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Ketiga</a:t>
            </a:r>
            <a:r>
              <a:rPr lang="en-US" sz="1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agar </a:t>
            </a:r>
            <a:r>
              <a:rPr lang="en-US" sz="1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1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1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membuka</a:t>
            </a:r>
            <a:r>
              <a:rPr lang="en-US" sz="1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dialog </a:t>
            </a:r>
            <a:r>
              <a:rPr lang="en-US" sz="1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1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berbagai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perspektif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baru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berbangsa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bernegara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Keempat</a:t>
            </a:r>
            <a:r>
              <a:rPr lang="en-US" sz="1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agar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kerangka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evaluasi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segala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bersangkut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paut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bernegara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berbangsa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bermasyarakat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n-NO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memberikan perspektif pemecahan terhadap </a:t>
            </a:r>
          </a:p>
          <a:p>
            <a:r>
              <a:rPr lang="nn-NO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permasalahan nasional 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Sastrapratedja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2001: 3).</a:t>
            </a:r>
            <a:endParaRPr lang="en-US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1800" dirty="0" smtClean="0"/>
              <a:t>B. Menanya Alasan Diperlukannya Kajian</a:t>
            </a:r>
            <a:br>
              <a:rPr lang="fi-FI" sz="1800" dirty="0" smtClean="0"/>
            </a:br>
            <a:r>
              <a:rPr lang="en-US" sz="1800" dirty="0" err="1" smtClean="0"/>
              <a:t>Pancasila</a:t>
            </a:r>
            <a:r>
              <a:rPr lang="en-US" sz="1800" dirty="0" smtClean="0"/>
              <a:t> </a:t>
            </a:r>
            <a:r>
              <a:rPr lang="en-US" sz="1800" dirty="0" err="1" smtClean="0"/>
              <a:t>sebagai</a:t>
            </a:r>
            <a:r>
              <a:rPr lang="en-US" sz="1800" dirty="0" smtClean="0"/>
              <a:t> </a:t>
            </a:r>
            <a:r>
              <a:rPr lang="en-US" sz="1800" dirty="0" err="1" smtClean="0"/>
              <a:t>Sistem</a:t>
            </a:r>
            <a:r>
              <a:rPr lang="en-US" sz="1800" dirty="0" smtClean="0"/>
              <a:t> </a:t>
            </a:r>
            <a:r>
              <a:rPr lang="en-US" sz="1800" dirty="0" err="1" smtClean="0"/>
              <a:t>Filsafat</a:t>
            </a:r>
            <a:endParaRPr lang="en-US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990056" y="895350"/>
            <a:ext cx="6925344" cy="3764633"/>
          </a:xfrm>
        </p:spPr>
        <p:txBody>
          <a:bodyPr/>
          <a:lstStyle/>
          <a:p>
            <a:pPr marL="342900" indent="-342900">
              <a:buAutoNum type="arabicPeriod"/>
            </a:pPr>
            <a:r>
              <a:rPr lang="en-US" sz="1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1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Genetivus</a:t>
            </a:r>
            <a:r>
              <a:rPr lang="en-US" sz="1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Objectivus</a:t>
            </a:r>
            <a:r>
              <a:rPr lang="en-US" sz="1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Genetivus</a:t>
            </a:r>
            <a:r>
              <a:rPr lang="en-US" sz="1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/>
            <a:r>
              <a:rPr lang="en-US" sz="12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Subjectivus</a:t>
            </a:r>
            <a:r>
              <a:rPr lang="en-US" sz="12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/>
            <a:endParaRPr lang="en-US" sz="1200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genetivus-objektivus</a:t>
            </a:r>
            <a:r>
              <a:rPr lang="en-US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artinya</a:t>
            </a:r>
            <a:r>
              <a:rPr lang="en-US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nilai-nilai</a:t>
            </a:r>
            <a:r>
              <a:rPr lang="en-US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dijadikan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objek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dicari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landasan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filosofisnya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berdasarkan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Sistemsistem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cabang-cabang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berkembang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Barat.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Misalnya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Notonagoro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menganalisis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nilai-nilai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berdasarkan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pendekatan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subtansialistik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Aristoteles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sebagaimana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terdapat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karyanya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berjudul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Ilmiah</a:t>
            </a:r>
            <a:r>
              <a:rPr lang="en-US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Populer</a:t>
            </a:r>
            <a:r>
              <a:rPr lang="en-US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Adapun</a:t>
            </a:r>
            <a:r>
              <a:rPr lang="en-US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Drijarkara</a:t>
            </a:r>
            <a:r>
              <a:rPr lang="en-US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menyoroti</a:t>
            </a:r>
            <a:r>
              <a:rPr lang="en-US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nilai-nilai</a:t>
            </a:r>
            <a:r>
              <a:rPr lang="en-US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pendekatan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eksistensialisme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religious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sebagaimana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</a:t>
            </a:r>
          </a:p>
          <a:p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diungkapkannya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tulisan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berjudul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Religi</a:t>
            </a:r>
            <a:r>
              <a:rPr lang="en-US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990056" y="514351"/>
            <a:ext cx="6912768" cy="2819399"/>
          </a:xfrm>
        </p:spPr>
        <p:txBody>
          <a:bodyPr/>
          <a:lstStyle/>
          <a:p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genetivus-subjectivus</a:t>
            </a:r>
            <a:r>
              <a:rPr lang="en-US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artinya</a:t>
            </a:r>
            <a:r>
              <a:rPr lang="en-US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nilai-nilai</a:t>
            </a:r>
            <a:r>
              <a:rPr lang="en-US" sz="12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endParaRPr lang="en-US" sz="12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dipergunakan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mengkritisi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berbagai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aliran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berkembang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baik</a:t>
            </a:r>
            <a:endParaRPr lang="en-US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menemukan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hal-hal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sesuai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nilai-nilai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maupun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melihat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nilai-nilai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sesuai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nilai-nilai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Selain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nilainilai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hanya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dipakai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pembuatan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peraturan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perundangundangan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tetapi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nilai-nilai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mampu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Orientasi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pelaksanaan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politik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pembangunan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nasional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1600" dirty="0" smtClean="0"/>
              <a:t>2. Landasan Ontologis Filsafat Pancasila</a:t>
            </a:r>
            <a:endParaRPr lang="en-US" sz="1600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676400" y="1047751"/>
            <a:ext cx="7226424" cy="3612232"/>
          </a:xfrm>
        </p:spPr>
        <p:txBody>
          <a:bodyPr/>
          <a:lstStyle/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Genetivus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Subjectivus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memerlukan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landasan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pijak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filosofis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mencakup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tiga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dimensi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landasan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ontologis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landasan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epistemologis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landasan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aksiologis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Pernahkah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mendengar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istilah”ontologi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”?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Ontologi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menurut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Aritoteles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cabang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membahas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hakikat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segala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umum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dibedakan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disiplin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ilmu-ilmu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membahas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sesuatu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khusus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Ontologi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membahas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hakikat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paling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sesuatu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unsur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yang paling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umum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bersifat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abstrak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disebut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istilah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substansi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990056" y="514351"/>
            <a:ext cx="6912768" cy="4145632"/>
          </a:xfrm>
        </p:spPr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Landasan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ontologis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artinya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sebuah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pemikiran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filosofis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hakikat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raison </a:t>
            </a:r>
          </a:p>
          <a:p>
            <a:pPr algn="just"/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d’etre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sila-sila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sebagaidasar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filosofis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i-FI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Indonesia. Oleh karena itu, </a:t>
            </a:r>
          </a:p>
          <a:p>
            <a:pPr algn="just"/>
            <a:r>
              <a:rPr lang="fi-FI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pemahaman atas hakikat sila-sila Pancasila itu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diperlukan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bentuk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pengakuan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modus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eksistensi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Indonesia.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Sastrapratedja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(2010: 147--154)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menjabarkan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prinsip-prinsip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berikut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(1)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Prinsip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Ketuhanan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Maha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Esa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pengakuan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v-S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atas kebebasan beragama, saling menghormati dan bersifat toleran, serta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menciptakan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kondisi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agar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kebebasan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beragama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dilaksanakan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masing-masing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pemeluk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agama. (2).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Prinsip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Kemanusiaan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Adil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Beradab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mengakui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martabat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sama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diperlakukan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adil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pelaksanaan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Asasi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990056" y="1428751"/>
            <a:ext cx="6912768" cy="3231232"/>
          </a:xfrm>
        </p:spPr>
        <p:txBody>
          <a:bodyPr/>
          <a:lstStyle/>
          <a:p>
            <a:r>
              <a:rPr lang="en-US" dirty="0" smtClean="0"/>
              <a:t>(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3).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Prinsip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Persatuan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mengandung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konsep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nasionalisme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politik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menyatakan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perbedaan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budaya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etnis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bahasa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agama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menghambat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mengurangi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partsipasi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perwujudannya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warga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kebangsaan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fi-FI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(4). Prinsip Kerakyatan yang Dipimpin oleh Hikmat Kebijaksanaan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Permusyawaratan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Perwakilan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mengandung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makna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demokrasi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diusahakan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ditempuh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proses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musyawarah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demi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tercapainya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v-S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mufakat untuk </a:t>
            </a:r>
          </a:p>
          <a:p>
            <a:pPr algn="just"/>
            <a:r>
              <a:rPr lang="sv-S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menghindari dikotomi mayoritas dan minoritas. (5). Prinsip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Keadilan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Sosial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Seluruh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Rakyat Indonesia 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sebagaimana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dikemukakan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Soekarno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didasarkan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prinsip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kemiskinan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Indonesia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merdeka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k</a:t>
            </a: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esejahteraan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welfare state). 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1800" dirty="0" smtClean="0"/>
              <a:t>3. Landasan Epistemologis Filsafat Pancasila</a:t>
            </a:r>
            <a:endParaRPr lang="en-US" sz="1800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990056" y="1047751"/>
            <a:ext cx="6912768" cy="3612232"/>
          </a:xfrm>
        </p:spPr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Epistemologi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cabang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pengetahuan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membahas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sifat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pengetahuan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nn-NO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kemungkinan, lingkup, dan dasar umum pengetahuan (Bahm, 1995: 5).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Epistemologi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terkait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pengetahuan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bersifat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sui generis,  </a:t>
            </a:r>
            <a:r>
              <a:rPr lang="en-US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Berhubungan</a:t>
            </a:r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sesuatu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paling 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sederhana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paling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mendasar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Hardono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Hadi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1994: 23). Littlejohn and Foss 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menyatakan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epistemologi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cabang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filosofi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mempelajari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pengetahuan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bagaimana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orang-orang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mengetahui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sesuatu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apa-apa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ketahui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990056" y="1352551"/>
            <a:ext cx="6912768" cy="3307432"/>
          </a:xfrm>
        </p:spPr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Landasan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epistemologis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artinya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nilai-nilai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digali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pengalaman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empiris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Indonesia,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kemudian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disintesiskan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sebuah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pandangan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komprehensif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bermasyarakat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berbangsa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bernegara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Penjabaran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sila-sila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epistemologis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diuraikan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berikut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Sila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Ketuhanan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Maha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Esa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digali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pengalaman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beragama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Indonesia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sejak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dahulu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sampai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sekarang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</a:t>
            </a:r>
            <a:r>
              <a:rPr lang="en-US" dirty="0" err="1" smtClean="0"/>
              <a:t>Landasan</a:t>
            </a:r>
            <a:r>
              <a:rPr lang="en-US" dirty="0" smtClean="0"/>
              <a:t> </a:t>
            </a:r>
            <a:r>
              <a:rPr lang="en-US" dirty="0" err="1" smtClean="0"/>
              <a:t>Aksiologis</a:t>
            </a:r>
            <a:r>
              <a:rPr lang="en-US" dirty="0" smtClean="0"/>
              <a:t> </a:t>
            </a:r>
            <a:r>
              <a:rPr lang="en-US" dirty="0" err="1" smtClean="0"/>
              <a:t>Pancasila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990056" y="1123951"/>
            <a:ext cx="6912768" cy="3536032"/>
          </a:xfrm>
        </p:spPr>
        <p:txBody>
          <a:bodyPr/>
          <a:lstStyle/>
          <a:p>
            <a:pPr algn="just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Littlejohn and Foss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mengatakan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aksiologi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cabang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filosofi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berhubungan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penelitian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nilai-nilai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Salah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masalah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penting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aksiologi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ditengarai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Littlejohn and Foss,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Dapatkah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teori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bebas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 (Littlejohn and Foss, 2008: 27--28). Problem</a:t>
            </a: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apakah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teori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ilmu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bebas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pengikut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kuat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kubu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positivisme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Pengikut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positivis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meyakini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teori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ilmu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bebas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nilai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menjaga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semangat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objektivitas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ilmiah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Pancasila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sebagai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sistem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filsafat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merupakan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bahan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renungan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menggugah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kesadaran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pendiri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negara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termasuk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Soekarno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ketika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menggagas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ide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i="1" dirty="0" err="1" smtClean="0">
                <a:solidFill>
                  <a:schemeClr val="tx1"/>
                </a:solidFill>
              </a:rPr>
              <a:t>Philosophische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i="1" dirty="0" err="1" smtClean="0">
                <a:solidFill>
                  <a:schemeClr val="tx1"/>
                </a:solidFill>
              </a:rPr>
              <a:t>Grondslag</a:t>
            </a:r>
            <a:r>
              <a:rPr lang="en-US" i="1" dirty="0" smtClean="0">
                <a:solidFill>
                  <a:schemeClr val="tx1"/>
                </a:solidFill>
              </a:rPr>
              <a:t>. </a:t>
            </a:r>
            <a:r>
              <a:rPr lang="en-US" i="1" dirty="0" err="1" smtClean="0">
                <a:solidFill>
                  <a:schemeClr val="tx1"/>
                </a:solidFill>
              </a:rPr>
              <a:t>Perenungan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i="1" dirty="0" err="1" smtClean="0">
                <a:solidFill>
                  <a:schemeClr val="tx1"/>
                </a:solidFill>
              </a:rPr>
              <a:t>ini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i="1" dirty="0" err="1" smtClean="0">
                <a:solidFill>
                  <a:schemeClr val="tx1"/>
                </a:solidFill>
              </a:rPr>
              <a:t>mengalir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i="1" dirty="0" err="1" smtClean="0">
                <a:solidFill>
                  <a:schemeClr val="tx1"/>
                </a:solidFill>
              </a:rPr>
              <a:t>ke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i="1" dirty="0" err="1" smtClean="0">
                <a:solidFill>
                  <a:schemeClr val="tx1"/>
                </a:solidFill>
              </a:rPr>
              <a:t>arah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i="1" dirty="0" err="1" smtClean="0">
                <a:solidFill>
                  <a:schemeClr val="tx1"/>
                </a:solidFill>
              </a:rPr>
              <a:t>upaya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i="1" dirty="0" err="1" smtClean="0">
                <a:solidFill>
                  <a:schemeClr val="tx1"/>
                </a:solidFill>
              </a:rPr>
              <a:t>untuk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menemukan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nilai-nilai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filosofis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menjadi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identitas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bangsa</a:t>
            </a:r>
            <a:r>
              <a:rPr lang="en-US" dirty="0" smtClean="0">
                <a:solidFill>
                  <a:schemeClr val="tx1"/>
                </a:solidFill>
              </a:rPr>
              <a:t> Indonesia. </a:t>
            </a:r>
            <a:r>
              <a:rPr lang="en-US" dirty="0" err="1" smtClean="0">
                <a:solidFill>
                  <a:schemeClr val="tx1"/>
                </a:solidFill>
              </a:rPr>
              <a:t>Perenungan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berkembang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dalam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diskusi-diskusi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sejak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sidang</a:t>
            </a:r>
            <a:r>
              <a:rPr lang="en-US" dirty="0" smtClean="0">
                <a:solidFill>
                  <a:schemeClr val="tx1"/>
                </a:solidFill>
              </a:rPr>
              <a:t> BPUPKI ,</a:t>
            </a:r>
            <a:r>
              <a:rPr lang="en-US" dirty="0" err="1" smtClean="0">
                <a:solidFill>
                  <a:schemeClr val="tx1"/>
                </a:solidFill>
              </a:rPr>
              <a:t>sampai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pengesahan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Pancasila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oleh</a:t>
            </a:r>
            <a:r>
              <a:rPr lang="en-US" dirty="0" smtClean="0">
                <a:solidFill>
                  <a:schemeClr val="tx1"/>
                </a:solidFill>
              </a:rPr>
              <a:t> PPKI, </a:t>
            </a:r>
            <a:r>
              <a:rPr lang="en-US" dirty="0" err="1" smtClean="0">
                <a:solidFill>
                  <a:schemeClr val="tx1"/>
                </a:solidFill>
              </a:rPr>
              <a:t>termasuk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salah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satu</a:t>
            </a:r>
            <a:r>
              <a:rPr lang="en-US" dirty="0" smtClean="0">
                <a:solidFill>
                  <a:schemeClr val="tx1"/>
                </a:solidFill>
              </a:rPr>
              <a:t> momentum </a:t>
            </a:r>
            <a:r>
              <a:rPr lang="en-US" dirty="0" err="1" smtClean="0">
                <a:solidFill>
                  <a:schemeClr val="tx1"/>
                </a:solidFill>
              </a:rPr>
              <a:t>untuk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menemukan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Pancasila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sebagai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sistem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filsafat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  <a:r>
              <a:rPr lang="en-US" dirty="0" err="1" smtClean="0">
                <a:solidFill>
                  <a:schemeClr val="tx1"/>
                </a:solidFill>
              </a:rPr>
              <a:t>sistem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filsafat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itu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sendiri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merupakan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suatu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dirty="0" err="1" smtClean="0">
                <a:solidFill>
                  <a:schemeClr val="tx1"/>
                </a:solidFill>
              </a:rPr>
              <a:t>Proses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berlangsung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secara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kontinu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sehingga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perenungan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awal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dicetuskan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pendiri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negara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merupakan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bahan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baku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dapat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terus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merangsang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Pemikiran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endParaRPr lang="ko-KR" alt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Click to add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90594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752600" y="209550"/>
            <a:ext cx="6912768" cy="857672"/>
          </a:xfrm>
        </p:spPr>
        <p:txBody>
          <a:bodyPr/>
          <a:lstStyle/>
          <a:p>
            <a:r>
              <a:rPr lang="en-US" b="1" dirty="0" smtClean="0"/>
              <a:t>A. </a:t>
            </a:r>
            <a:r>
              <a:rPr lang="en-US" b="1" dirty="0" err="1" smtClean="0"/>
              <a:t>Menelusuri</a:t>
            </a:r>
            <a:r>
              <a:rPr lang="en-US" b="1" dirty="0" smtClean="0"/>
              <a:t> </a:t>
            </a:r>
            <a:r>
              <a:rPr lang="en-US" b="1" dirty="0" err="1" smtClean="0"/>
              <a:t>Konsep</a:t>
            </a:r>
            <a:r>
              <a:rPr lang="en-US" b="1" dirty="0" smtClean="0"/>
              <a:t> </a:t>
            </a:r>
            <a:r>
              <a:rPr lang="en-US" b="1" dirty="0" err="1" smtClean="0"/>
              <a:t>dan</a:t>
            </a:r>
            <a:r>
              <a:rPr lang="en-US" b="1" dirty="0" smtClean="0"/>
              <a:t> </a:t>
            </a:r>
            <a:r>
              <a:rPr lang="en-US" b="1" dirty="0" err="1" smtClean="0"/>
              <a:t>Urgensi</a:t>
            </a:r>
            <a:r>
              <a:rPr lang="en-US" b="1" dirty="0" smtClean="0"/>
              <a:t> </a:t>
            </a:r>
            <a:r>
              <a:rPr lang="en-US" b="1" dirty="0" err="1" smtClean="0"/>
              <a:t>Pancasila</a:t>
            </a:r>
            <a:r>
              <a:rPr lang="en-US" b="1" dirty="0" smtClean="0"/>
              <a:t> </a:t>
            </a:r>
            <a:r>
              <a:rPr lang="en-US" b="1" dirty="0" err="1" smtClean="0"/>
              <a:t>sebagai</a:t>
            </a:r>
            <a:r>
              <a:rPr lang="en-US" b="1" dirty="0" smtClean="0"/>
              <a:t> </a:t>
            </a:r>
            <a:r>
              <a:rPr lang="en-US" b="1" dirty="0" err="1" smtClean="0"/>
              <a:t>Sistem</a:t>
            </a:r>
            <a:r>
              <a:rPr lang="en-US" b="1" dirty="0" smtClean="0"/>
              <a:t> </a:t>
            </a:r>
            <a:r>
              <a:rPr lang="en-US" b="1" dirty="0" err="1" smtClean="0"/>
              <a:t>Filsafat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0"/>
          </p:nvPr>
        </p:nvSpPr>
        <p:spPr>
          <a:xfrm>
            <a:off x="1524000" y="1504950"/>
            <a:ext cx="7378824" cy="3638549"/>
          </a:xfrm>
        </p:spPr>
        <p:txBody>
          <a:bodyPr/>
          <a:lstStyle/>
          <a:p>
            <a:r>
              <a:rPr lang="en-US" sz="1200" b="1" dirty="0" smtClean="0">
                <a:solidFill>
                  <a:schemeClr val="tx1"/>
                </a:solidFill>
              </a:rPr>
              <a:t>1. </a:t>
            </a:r>
            <a:r>
              <a:rPr lang="en-US" sz="1200" b="1" dirty="0" err="1" smtClean="0">
                <a:solidFill>
                  <a:schemeClr val="tx1"/>
                </a:solidFill>
              </a:rPr>
              <a:t>Konsep</a:t>
            </a:r>
            <a:r>
              <a:rPr lang="en-US" sz="1200" b="1" dirty="0" smtClean="0">
                <a:solidFill>
                  <a:schemeClr val="tx1"/>
                </a:solidFill>
              </a:rPr>
              <a:t> </a:t>
            </a:r>
            <a:r>
              <a:rPr lang="en-US" sz="1200" b="1" dirty="0" err="1" smtClean="0">
                <a:solidFill>
                  <a:schemeClr val="tx1"/>
                </a:solidFill>
              </a:rPr>
              <a:t>Pancasila</a:t>
            </a:r>
            <a:r>
              <a:rPr lang="en-US" sz="1200" b="1" dirty="0" smtClean="0">
                <a:solidFill>
                  <a:schemeClr val="tx1"/>
                </a:solidFill>
              </a:rPr>
              <a:t> </a:t>
            </a:r>
            <a:r>
              <a:rPr lang="en-US" sz="1200" b="1" dirty="0" err="1" smtClean="0">
                <a:solidFill>
                  <a:schemeClr val="tx1"/>
                </a:solidFill>
              </a:rPr>
              <a:t>sebagai</a:t>
            </a:r>
            <a:r>
              <a:rPr lang="en-US" sz="1200" b="1" dirty="0" smtClean="0">
                <a:solidFill>
                  <a:schemeClr val="tx1"/>
                </a:solidFill>
              </a:rPr>
              <a:t> </a:t>
            </a:r>
            <a:r>
              <a:rPr lang="en-US" sz="1200" b="1" dirty="0" err="1" smtClean="0">
                <a:solidFill>
                  <a:schemeClr val="tx1"/>
                </a:solidFill>
              </a:rPr>
              <a:t>Sistem</a:t>
            </a:r>
            <a:r>
              <a:rPr lang="en-US" sz="1200" b="1" dirty="0" smtClean="0">
                <a:solidFill>
                  <a:schemeClr val="tx1"/>
                </a:solidFill>
              </a:rPr>
              <a:t> </a:t>
            </a:r>
            <a:r>
              <a:rPr lang="en-US" sz="1200" b="1" dirty="0" err="1" smtClean="0">
                <a:solidFill>
                  <a:schemeClr val="tx1"/>
                </a:solidFill>
              </a:rPr>
              <a:t>Filsafat</a:t>
            </a:r>
            <a:endParaRPr lang="en-US" sz="1200" b="1" dirty="0" smtClean="0">
              <a:solidFill>
                <a:schemeClr val="tx1"/>
              </a:solidFill>
            </a:endParaRPr>
          </a:p>
          <a:p>
            <a:r>
              <a:rPr lang="en-US" sz="1200" dirty="0" err="1" smtClean="0">
                <a:solidFill>
                  <a:schemeClr val="tx1"/>
                </a:solidFill>
              </a:rPr>
              <a:t>a.Apa</a:t>
            </a:r>
            <a:r>
              <a:rPr lang="en-US" sz="1200" dirty="0" smtClean="0">
                <a:solidFill>
                  <a:schemeClr val="tx1"/>
                </a:solidFill>
              </a:rPr>
              <a:t> yang </a:t>
            </a:r>
            <a:r>
              <a:rPr lang="en-US" sz="1200" dirty="0" err="1" smtClean="0">
                <a:solidFill>
                  <a:schemeClr val="tx1"/>
                </a:solidFill>
              </a:rPr>
              <a:t>dimaksudkan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dengan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sistem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filsafat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err="1" smtClean="0">
                <a:solidFill>
                  <a:schemeClr val="tx1"/>
                </a:solidFill>
              </a:rPr>
              <a:t>Apakah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Anda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sering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mendengar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istilah</a:t>
            </a:r>
            <a:r>
              <a:rPr lang="en-US" sz="1200" dirty="0" smtClean="0">
                <a:solidFill>
                  <a:schemeClr val="tx1"/>
                </a:solidFill>
              </a:rPr>
              <a:t> “</a:t>
            </a:r>
            <a:r>
              <a:rPr lang="en-US" sz="1200" dirty="0" err="1" smtClean="0">
                <a:solidFill>
                  <a:schemeClr val="tx1"/>
                </a:solidFill>
              </a:rPr>
              <a:t>filsafat</a:t>
            </a:r>
            <a:r>
              <a:rPr lang="en-US" sz="1200" dirty="0" smtClean="0">
                <a:solidFill>
                  <a:schemeClr val="tx1"/>
                </a:solidFill>
              </a:rPr>
              <a:t>” </a:t>
            </a:r>
            <a:r>
              <a:rPr lang="en-US" sz="1200" dirty="0" err="1" smtClean="0">
                <a:solidFill>
                  <a:schemeClr val="tx1"/>
                </a:solidFill>
              </a:rPr>
              <a:t>diucapkan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seseorang</a:t>
            </a:r>
            <a:r>
              <a:rPr lang="en-US" sz="1200" dirty="0" smtClean="0">
                <a:solidFill>
                  <a:schemeClr val="tx1"/>
                </a:solidFill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</a:rPr>
              <a:t>atau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mungkin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Anda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sendiri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seringkali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mengucapkannya</a:t>
            </a:r>
            <a:r>
              <a:rPr lang="en-US" sz="1200" dirty="0" smtClean="0">
                <a:solidFill>
                  <a:schemeClr val="tx1"/>
                </a:solidFill>
              </a:rPr>
              <a:t>? </a:t>
            </a:r>
            <a:r>
              <a:rPr lang="en-US" sz="1200" dirty="0" err="1" smtClean="0">
                <a:solidFill>
                  <a:schemeClr val="tx1"/>
                </a:solidFill>
              </a:rPr>
              <a:t>Namun</a:t>
            </a:r>
            <a:r>
              <a:rPr lang="en-US" sz="1200" dirty="0" smtClean="0">
                <a:solidFill>
                  <a:schemeClr val="tx1"/>
                </a:solidFill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</a:rPr>
              <a:t>apakah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Anda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mengerti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dan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faham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apa</a:t>
            </a:r>
            <a:r>
              <a:rPr lang="en-US" sz="1200" dirty="0" smtClean="0">
                <a:solidFill>
                  <a:schemeClr val="tx1"/>
                </a:solidFill>
              </a:rPr>
              <a:t> yang </a:t>
            </a:r>
            <a:r>
              <a:rPr lang="en-US" sz="1200" dirty="0" err="1" smtClean="0">
                <a:solidFill>
                  <a:schemeClr val="tx1"/>
                </a:solidFill>
              </a:rPr>
              <a:t>dimaksudkan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sz="1200" dirty="0" err="1" smtClean="0">
                <a:solidFill>
                  <a:schemeClr val="tx1"/>
                </a:solidFill>
              </a:rPr>
              <a:t>dengan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filsafat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itu</a:t>
            </a:r>
            <a:r>
              <a:rPr lang="en-US" sz="1200" dirty="0" smtClean="0">
                <a:solidFill>
                  <a:schemeClr val="tx1"/>
                </a:solidFill>
              </a:rPr>
              <a:t>? </a:t>
            </a:r>
            <a:r>
              <a:rPr lang="en-US" sz="1200" dirty="0" err="1" smtClean="0">
                <a:solidFill>
                  <a:schemeClr val="tx1"/>
                </a:solidFill>
              </a:rPr>
              <a:t>Untuk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itu</a:t>
            </a:r>
            <a:r>
              <a:rPr lang="en-US" sz="1200" dirty="0" smtClean="0">
                <a:solidFill>
                  <a:schemeClr val="tx1"/>
                </a:solidFill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</a:rPr>
              <a:t>coba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Anda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renung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dan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pikirkan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beberapa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pernyataan</a:t>
            </a:r>
            <a:r>
              <a:rPr lang="en-US" sz="1200" dirty="0" smtClean="0">
                <a:solidFill>
                  <a:schemeClr val="tx1"/>
                </a:solidFill>
              </a:rPr>
              <a:t> yang </a:t>
            </a:r>
            <a:r>
              <a:rPr lang="en-US" sz="1200" dirty="0" err="1" smtClean="0">
                <a:solidFill>
                  <a:schemeClr val="tx1"/>
                </a:solidFill>
              </a:rPr>
              <a:t>memuat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istilah</a:t>
            </a:r>
            <a:r>
              <a:rPr lang="en-US" sz="1200" dirty="0" smtClean="0">
                <a:solidFill>
                  <a:schemeClr val="tx1"/>
                </a:solidFill>
              </a:rPr>
              <a:t> “</a:t>
            </a:r>
            <a:r>
              <a:rPr lang="en-US" sz="1200" dirty="0" err="1" smtClean="0">
                <a:solidFill>
                  <a:schemeClr val="tx1"/>
                </a:solidFill>
              </a:rPr>
              <a:t>filsafat</a:t>
            </a:r>
            <a:r>
              <a:rPr lang="en-US" sz="1200" dirty="0" smtClean="0">
                <a:solidFill>
                  <a:schemeClr val="tx1"/>
                </a:solidFill>
              </a:rPr>
              <a:t>” </a:t>
            </a:r>
            <a:r>
              <a:rPr lang="en-US" sz="1200" dirty="0" err="1" smtClean="0">
                <a:solidFill>
                  <a:schemeClr val="tx1"/>
                </a:solidFill>
              </a:rPr>
              <a:t>sebagai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berikut</a:t>
            </a:r>
            <a:r>
              <a:rPr lang="en-US" sz="1200" dirty="0" smtClean="0">
                <a:solidFill>
                  <a:schemeClr val="tx1"/>
                </a:solidFill>
              </a:rPr>
              <a:t>.</a:t>
            </a:r>
          </a:p>
          <a:p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smtClean="0">
                <a:solidFill>
                  <a:schemeClr val="tx1"/>
                </a:solidFill>
              </a:rPr>
              <a:t>(1). “</a:t>
            </a:r>
            <a:r>
              <a:rPr lang="en-US" sz="1200" dirty="0" err="1" smtClean="0">
                <a:solidFill>
                  <a:schemeClr val="tx1"/>
                </a:solidFill>
              </a:rPr>
              <a:t>Sebagai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seorang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pedagang</a:t>
            </a:r>
            <a:r>
              <a:rPr lang="en-US" sz="1200" dirty="0" smtClean="0">
                <a:solidFill>
                  <a:schemeClr val="tx1"/>
                </a:solidFill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</a:rPr>
              <a:t>filsafat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saya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adalah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meraih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keuntungan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err="1" smtClean="0">
                <a:solidFill>
                  <a:schemeClr val="tx1"/>
                </a:solidFill>
              </a:rPr>
              <a:t>sebanyak-banyaknya</a:t>
            </a:r>
            <a:r>
              <a:rPr lang="en-US" sz="1200" dirty="0" smtClean="0">
                <a:solidFill>
                  <a:schemeClr val="tx1"/>
                </a:solidFill>
              </a:rPr>
              <a:t>”</a:t>
            </a:r>
          </a:p>
          <a:p>
            <a:r>
              <a:rPr lang="sv-SE" sz="1200" dirty="0" smtClean="0">
                <a:solidFill>
                  <a:schemeClr val="tx1"/>
                </a:solidFill>
              </a:rPr>
              <a:t>(2). “Saya sebagai seorang prajurit TNI, filsafat saya adalah</a:t>
            </a:r>
          </a:p>
          <a:p>
            <a:r>
              <a:rPr lang="en-US" sz="1200" dirty="0" err="1" smtClean="0">
                <a:solidFill>
                  <a:schemeClr val="tx1"/>
                </a:solidFill>
              </a:rPr>
              <a:t>mempertahankan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tanah</a:t>
            </a:r>
            <a:r>
              <a:rPr lang="en-US" sz="1200" dirty="0" smtClean="0">
                <a:solidFill>
                  <a:schemeClr val="tx1"/>
                </a:solidFill>
              </a:rPr>
              <a:t> air Indonesia </a:t>
            </a:r>
            <a:r>
              <a:rPr lang="en-US" sz="1200" dirty="0" err="1" smtClean="0">
                <a:solidFill>
                  <a:schemeClr val="tx1"/>
                </a:solidFill>
              </a:rPr>
              <a:t>ini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dari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serangan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musuh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sampai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err="1" smtClean="0">
                <a:solidFill>
                  <a:schemeClr val="tx1"/>
                </a:solidFill>
              </a:rPr>
              <a:t>titik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darah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terakhir</a:t>
            </a:r>
            <a:r>
              <a:rPr lang="en-US" sz="1200" dirty="0" smtClean="0">
                <a:solidFill>
                  <a:schemeClr val="tx1"/>
                </a:solidFill>
              </a:rPr>
              <a:t>”.</a:t>
            </a:r>
          </a:p>
          <a:p>
            <a:r>
              <a:rPr lang="en-US" sz="1200" dirty="0" smtClean="0">
                <a:solidFill>
                  <a:schemeClr val="tx1"/>
                </a:solidFill>
              </a:rPr>
              <a:t>(3). “</a:t>
            </a:r>
            <a:r>
              <a:rPr lang="en-US" sz="1200" dirty="0" err="1" smtClean="0">
                <a:solidFill>
                  <a:schemeClr val="tx1"/>
                </a:solidFill>
              </a:rPr>
              <a:t>Pancasila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merupakan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dasar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filsafat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negara</a:t>
            </a:r>
            <a:r>
              <a:rPr lang="en-US" sz="1200" dirty="0" smtClean="0">
                <a:solidFill>
                  <a:schemeClr val="tx1"/>
                </a:solidFill>
              </a:rPr>
              <a:t> yang </a:t>
            </a:r>
            <a:r>
              <a:rPr lang="en-US" sz="1200" dirty="0" err="1" smtClean="0">
                <a:solidFill>
                  <a:schemeClr val="tx1"/>
                </a:solidFill>
              </a:rPr>
              <a:t>mewarnai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seluruh</a:t>
            </a:r>
            <a:endParaRPr lang="en-US" sz="1200" dirty="0" smtClean="0">
              <a:solidFill>
                <a:schemeClr val="tx1"/>
              </a:solidFill>
            </a:endParaRPr>
          </a:p>
          <a:p>
            <a:r>
              <a:rPr lang="en-US" sz="1200" dirty="0" err="1" smtClean="0">
                <a:solidFill>
                  <a:schemeClr val="tx1"/>
                </a:solidFill>
              </a:rPr>
              <a:t>peraturan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hukum</a:t>
            </a:r>
            <a:r>
              <a:rPr lang="en-US" sz="1200" dirty="0" smtClean="0">
                <a:solidFill>
                  <a:schemeClr val="tx1"/>
                </a:solidFill>
              </a:rPr>
              <a:t> yang </a:t>
            </a:r>
            <a:r>
              <a:rPr lang="en-US" sz="1200" dirty="0" err="1" smtClean="0">
                <a:solidFill>
                  <a:schemeClr val="tx1"/>
                </a:solidFill>
              </a:rPr>
              <a:t>berlaku</a:t>
            </a:r>
            <a:r>
              <a:rPr lang="en-US" sz="1200" dirty="0" smtClean="0">
                <a:solidFill>
                  <a:schemeClr val="tx1"/>
                </a:solidFill>
              </a:rPr>
              <a:t>”.</a:t>
            </a:r>
          </a:p>
          <a:p>
            <a:r>
              <a:rPr lang="sv-SE" sz="1200" dirty="0" smtClean="0">
                <a:solidFill>
                  <a:schemeClr val="tx1"/>
                </a:solidFill>
              </a:rPr>
              <a:t>(4). “Sebagai seorang wakil rakyat, maka filsafat saya adalah bekerja untuk</a:t>
            </a:r>
          </a:p>
          <a:p>
            <a:r>
              <a:rPr lang="en-US" sz="1200" dirty="0" err="1" smtClean="0">
                <a:solidFill>
                  <a:schemeClr val="tx1"/>
                </a:solidFill>
              </a:rPr>
              <a:t>membela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kepentingan</a:t>
            </a:r>
            <a:r>
              <a:rPr lang="en-US" sz="1200" dirty="0" smtClean="0">
                <a:solidFill>
                  <a:schemeClr val="tx1"/>
                </a:solidFill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</a:rPr>
              <a:t>rakyat</a:t>
            </a:r>
            <a:r>
              <a:rPr lang="en-US" sz="1200" dirty="0" smtClean="0">
                <a:solidFill>
                  <a:schemeClr val="tx1"/>
                </a:solidFill>
              </a:rPr>
              <a:t>”.</a:t>
            </a:r>
            <a:endParaRPr lang="ko-KR" altLang="en-US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79107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06400" y="1123950"/>
            <a:ext cx="8496300" cy="3679825"/>
          </a:xfrm>
        </p:spPr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Untuk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dapat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memahami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perbedaan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keempat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pernyataan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tersebut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maka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perlu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menyimak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beberapa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pengertian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filsafat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berdasarkan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watak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fungsinya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sebagaimana</a:t>
            </a:r>
            <a:r>
              <a:rPr lang="en-US" dirty="0" smtClean="0">
                <a:solidFill>
                  <a:schemeClr val="tx1"/>
                </a:solidFill>
              </a:rPr>
              <a:t> yang</a:t>
            </a:r>
          </a:p>
          <a:p>
            <a:r>
              <a:rPr lang="fi-FI" dirty="0" smtClean="0">
                <a:solidFill>
                  <a:schemeClr val="tx1"/>
                </a:solidFill>
              </a:rPr>
              <a:t>dikemukakan Titus, Smith &amp; Nolan sebagai berikut.</a:t>
            </a:r>
          </a:p>
          <a:p>
            <a:endParaRPr lang="fi-FI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(1) </a:t>
            </a:r>
            <a:r>
              <a:rPr lang="en-US" dirty="0" err="1" smtClean="0">
                <a:solidFill>
                  <a:schemeClr val="tx1"/>
                </a:solidFill>
              </a:rPr>
              <a:t>Filsafat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adalah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sekumpulan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sikap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kepercayaan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terhadap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kehidupan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alam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biasanya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diterima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secara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tidak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kritis</a:t>
            </a:r>
            <a:r>
              <a:rPr lang="en-US" dirty="0" smtClean="0">
                <a:solidFill>
                  <a:schemeClr val="tx1"/>
                </a:solidFill>
              </a:rPr>
              <a:t>. (</a:t>
            </a:r>
            <a:r>
              <a:rPr lang="en-US" dirty="0" err="1" smtClean="0">
                <a:solidFill>
                  <a:schemeClr val="tx1"/>
                </a:solidFill>
              </a:rPr>
              <a:t>arti</a:t>
            </a:r>
            <a:r>
              <a:rPr lang="en-US" dirty="0" smtClean="0">
                <a:solidFill>
                  <a:schemeClr val="tx1"/>
                </a:solidFill>
              </a:rPr>
              <a:t> informal)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(2) </a:t>
            </a:r>
            <a:r>
              <a:rPr lang="en-US" dirty="0" err="1" smtClean="0">
                <a:solidFill>
                  <a:schemeClr val="tx1"/>
                </a:solidFill>
              </a:rPr>
              <a:t>Filsafat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adalah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suatu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proses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kritik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atau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pemikiran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terhadap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kepercayaan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sikap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sangat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dijunjung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tinggi</a:t>
            </a:r>
            <a:r>
              <a:rPr lang="en-US" dirty="0" smtClean="0">
                <a:solidFill>
                  <a:schemeClr val="tx1"/>
                </a:solidFill>
              </a:rPr>
              <a:t>. (</a:t>
            </a:r>
            <a:r>
              <a:rPr lang="en-US" dirty="0" err="1" smtClean="0">
                <a:solidFill>
                  <a:schemeClr val="tx1"/>
                </a:solidFill>
              </a:rPr>
              <a:t>arti</a:t>
            </a:r>
            <a:r>
              <a:rPr lang="en-US" dirty="0" smtClean="0">
                <a:solidFill>
                  <a:schemeClr val="tx1"/>
                </a:solidFill>
              </a:rPr>
              <a:t> formal)</a:t>
            </a:r>
          </a:p>
          <a:p>
            <a:r>
              <a:rPr lang="sv-SE" dirty="0" smtClean="0">
                <a:solidFill>
                  <a:schemeClr val="tx1"/>
                </a:solidFill>
              </a:rPr>
              <a:t>(3) Filsafat adalah usaha untuk mendapatkan gambaran keseluruhan. (arti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komprehensif</a:t>
            </a:r>
            <a:r>
              <a:rPr lang="en-US" dirty="0" smtClean="0">
                <a:solidFill>
                  <a:schemeClr val="tx1"/>
                </a:solidFill>
              </a:rPr>
              <a:t>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990056" y="1047751"/>
            <a:ext cx="6912768" cy="38100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(4) </a:t>
            </a:r>
            <a:r>
              <a:rPr lang="en-US" dirty="0" err="1" smtClean="0">
                <a:solidFill>
                  <a:schemeClr val="tx1"/>
                </a:solidFill>
              </a:rPr>
              <a:t>Filsafat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adalah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analisa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logis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bahasa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serta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penjelasan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tentang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arti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sv-SE" dirty="0" smtClean="0">
                <a:solidFill>
                  <a:schemeClr val="tx1"/>
                </a:solidFill>
              </a:rPr>
              <a:t>kata dan konsep. (arti analisis linguistik).</a:t>
            </a:r>
          </a:p>
          <a:p>
            <a:endParaRPr lang="sv-SE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(5) </a:t>
            </a:r>
            <a:r>
              <a:rPr lang="en-US" dirty="0" err="1" smtClean="0">
                <a:solidFill>
                  <a:schemeClr val="tx1"/>
                </a:solidFill>
              </a:rPr>
              <a:t>Filsafat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adalah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sekumpulan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problematik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langsung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mendapat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perhatian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manusia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dicarikan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jawabannya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oleh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ahli-ahli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filsafat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dirty="0" err="1" smtClean="0">
                <a:solidFill>
                  <a:schemeClr val="tx1"/>
                </a:solidFill>
              </a:rPr>
              <a:t>arti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aktual</a:t>
            </a:r>
            <a:r>
              <a:rPr lang="en-US" dirty="0" smtClean="0">
                <a:solidFill>
                  <a:schemeClr val="tx1"/>
                </a:solidFill>
              </a:rPr>
              <a:t>-fundamental).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sv-SE" dirty="0" smtClean="0">
                <a:solidFill>
                  <a:schemeClr val="tx1"/>
                </a:solidFill>
              </a:rPr>
              <a:t>Berdasarkan uraian tersebut, maka pengertian filsafat dalam arti informal</a:t>
            </a:r>
          </a:p>
          <a:p>
            <a:r>
              <a:rPr lang="sv-SE" dirty="0" smtClean="0">
                <a:solidFill>
                  <a:schemeClr val="tx1"/>
                </a:solidFill>
              </a:rPr>
              <a:t>itulah yang paling sering dikatakan masyarakat awam, sebagaimana </a:t>
            </a:r>
          </a:p>
          <a:p>
            <a:r>
              <a:rPr lang="sv-SE" dirty="0" smtClean="0">
                <a:solidFill>
                  <a:schemeClr val="tx1"/>
                </a:solidFill>
              </a:rPr>
              <a:t>Pernyataan </a:t>
            </a:r>
            <a:r>
              <a:rPr lang="en-US" dirty="0" err="1" smtClean="0">
                <a:solidFill>
                  <a:schemeClr val="tx1"/>
                </a:solidFill>
              </a:rPr>
              <a:t>pedagang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dalam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butir</a:t>
            </a:r>
            <a:r>
              <a:rPr lang="en-US" dirty="0" smtClean="0">
                <a:solidFill>
                  <a:schemeClr val="tx1"/>
                </a:solidFill>
              </a:rPr>
              <a:t> (1), </a:t>
            </a:r>
            <a:r>
              <a:rPr lang="en-US" dirty="0" err="1" smtClean="0">
                <a:solidFill>
                  <a:schemeClr val="tx1"/>
                </a:solidFill>
              </a:rPr>
              <a:t>pernyataan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prajurit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butir</a:t>
            </a:r>
            <a:r>
              <a:rPr lang="en-US" dirty="0" smtClean="0">
                <a:solidFill>
                  <a:schemeClr val="tx1"/>
                </a:solidFill>
              </a:rPr>
              <a:t> (2),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pernyataan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wakil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rakyat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butir</a:t>
            </a:r>
            <a:r>
              <a:rPr lang="en-US" dirty="0" smtClean="0">
                <a:solidFill>
                  <a:schemeClr val="tx1"/>
                </a:solidFill>
              </a:rPr>
              <a:t> (4). </a:t>
            </a:r>
            <a:r>
              <a:rPr lang="en-US" dirty="0" err="1" smtClean="0">
                <a:solidFill>
                  <a:schemeClr val="tx1"/>
                </a:solidFill>
              </a:rPr>
              <a:t>Ketiga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butir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pernyataan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tersebut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termasuk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dalam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kategori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pengertian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filsafat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dalam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arti</a:t>
            </a:r>
            <a:r>
              <a:rPr lang="en-US" dirty="0" smtClean="0">
                <a:solidFill>
                  <a:schemeClr val="tx1"/>
                </a:solidFill>
              </a:rPr>
              <a:t> informal, </a:t>
            </a:r>
            <a:r>
              <a:rPr lang="en-US" dirty="0" err="1" smtClean="0">
                <a:solidFill>
                  <a:schemeClr val="tx1"/>
                </a:solidFill>
              </a:rPr>
              <a:t>yakni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kepercayaan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atau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keyakinan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diterima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secara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tidak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kritis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990056" y="361951"/>
            <a:ext cx="6912768" cy="4298032"/>
          </a:xfrm>
        </p:spPr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Mengapa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Pancasila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dikatakan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sebagai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sistem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filsafat</a:t>
            </a:r>
            <a:r>
              <a:rPr lang="en-US" dirty="0" smtClean="0">
                <a:solidFill>
                  <a:schemeClr val="tx1"/>
                </a:solidFill>
              </a:rPr>
              <a:t>? </a:t>
            </a:r>
            <a:r>
              <a:rPr lang="en-US" dirty="0" err="1" smtClean="0">
                <a:solidFill>
                  <a:schemeClr val="tx1"/>
                </a:solidFill>
              </a:rPr>
              <a:t>Ada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beberapa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alasan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sv-SE" dirty="0" smtClean="0">
                <a:solidFill>
                  <a:schemeClr val="tx1"/>
                </a:solidFill>
              </a:rPr>
              <a:t>yang dapat ditunjukkan untuk menjawab pertanyaan tersebut. </a:t>
            </a:r>
            <a:r>
              <a:rPr lang="sv-SE" b="1" i="1" dirty="0" smtClean="0">
                <a:solidFill>
                  <a:schemeClr val="tx1"/>
                </a:solidFill>
              </a:rPr>
              <a:t>Pertama; </a:t>
            </a:r>
          </a:p>
          <a:p>
            <a:r>
              <a:rPr lang="sv-SE" b="1" i="1" dirty="0" smtClean="0">
                <a:solidFill>
                  <a:schemeClr val="tx1"/>
                </a:solidFill>
              </a:rPr>
              <a:t>Dalam </a:t>
            </a:r>
            <a:r>
              <a:rPr lang="en-US" dirty="0" err="1" smtClean="0">
                <a:solidFill>
                  <a:schemeClr val="tx1"/>
                </a:solidFill>
              </a:rPr>
              <a:t>sidang</a:t>
            </a:r>
            <a:r>
              <a:rPr lang="en-US" dirty="0" smtClean="0">
                <a:solidFill>
                  <a:schemeClr val="tx1"/>
                </a:solidFill>
              </a:rPr>
              <a:t> BPUPKI, 1 </a:t>
            </a:r>
            <a:r>
              <a:rPr lang="en-US" dirty="0" err="1" smtClean="0">
                <a:solidFill>
                  <a:schemeClr val="tx1"/>
                </a:solidFill>
              </a:rPr>
              <a:t>Juni</a:t>
            </a:r>
            <a:r>
              <a:rPr lang="en-US" dirty="0" smtClean="0">
                <a:solidFill>
                  <a:schemeClr val="tx1"/>
                </a:solidFill>
              </a:rPr>
              <a:t> 1945, </a:t>
            </a:r>
            <a:r>
              <a:rPr lang="en-US" dirty="0" err="1" smtClean="0">
                <a:solidFill>
                  <a:schemeClr val="tx1"/>
                </a:solidFill>
              </a:rPr>
              <a:t>Soekarno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memberi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judul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pidatonya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dengan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nama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i="1" dirty="0" err="1" smtClean="0">
                <a:solidFill>
                  <a:schemeClr val="tx1"/>
                </a:solidFill>
              </a:rPr>
              <a:t>Philosofische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i="1" dirty="0" err="1" smtClean="0">
                <a:solidFill>
                  <a:schemeClr val="tx1"/>
                </a:solidFill>
              </a:rPr>
              <a:t>Grondslag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i="1" dirty="0" err="1" smtClean="0">
                <a:solidFill>
                  <a:schemeClr val="tx1"/>
                </a:solidFill>
              </a:rPr>
              <a:t>daripada</a:t>
            </a:r>
            <a:r>
              <a:rPr lang="en-US" i="1" dirty="0" smtClean="0">
                <a:solidFill>
                  <a:schemeClr val="tx1"/>
                </a:solidFill>
              </a:rPr>
              <a:t> Indonesia </a:t>
            </a:r>
            <a:r>
              <a:rPr lang="en-US" i="1" dirty="0" err="1" smtClean="0">
                <a:solidFill>
                  <a:schemeClr val="tx1"/>
                </a:solidFill>
              </a:rPr>
              <a:t>Merdeka</a:t>
            </a:r>
            <a:r>
              <a:rPr lang="en-US" i="1" dirty="0" smtClean="0">
                <a:solidFill>
                  <a:schemeClr val="tx1"/>
                </a:solidFill>
              </a:rPr>
              <a:t>. </a:t>
            </a:r>
            <a:r>
              <a:rPr lang="en-US" i="1" dirty="0" err="1" smtClean="0">
                <a:solidFill>
                  <a:schemeClr val="tx1"/>
                </a:solidFill>
              </a:rPr>
              <a:t>Adapun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i="1" dirty="0" err="1" smtClean="0">
                <a:solidFill>
                  <a:schemeClr val="tx1"/>
                </a:solidFill>
              </a:rPr>
              <a:t>pidatonya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sebagai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berikut</a:t>
            </a:r>
            <a:r>
              <a:rPr lang="en-US" dirty="0" smtClean="0">
                <a:solidFill>
                  <a:schemeClr val="tx1"/>
                </a:solidFill>
              </a:rPr>
              <a:t>. “</a:t>
            </a:r>
            <a:r>
              <a:rPr lang="en-US" dirty="0" err="1" smtClean="0">
                <a:solidFill>
                  <a:schemeClr val="tx1"/>
                </a:solidFill>
              </a:rPr>
              <a:t>Paduka</a:t>
            </a:r>
            <a:r>
              <a:rPr lang="en-US" dirty="0" smtClean="0">
                <a:solidFill>
                  <a:schemeClr val="tx1"/>
                </a:solidFill>
              </a:rPr>
              <a:t> Tuan </a:t>
            </a:r>
            <a:r>
              <a:rPr lang="en-US" dirty="0" err="1" smtClean="0">
                <a:solidFill>
                  <a:schemeClr val="tx1"/>
                </a:solidFill>
              </a:rPr>
              <a:t>Ketua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mulia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saya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mengerti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apa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Ketua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kehendaki</a:t>
            </a:r>
            <a:r>
              <a:rPr lang="en-US" dirty="0" smtClean="0">
                <a:solidFill>
                  <a:schemeClr val="tx1"/>
                </a:solidFill>
              </a:rPr>
              <a:t>! </a:t>
            </a:r>
            <a:r>
              <a:rPr lang="en-US" dirty="0" err="1" smtClean="0">
                <a:solidFill>
                  <a:schemeClr val="tx1"/>
                </a:solidFill>
              </a:rPr>
              <a:t>Paduka</a:t>
            </a:r>
            <a:r>
              <a:rPr lang="en-US" dirty="0" smtClean="0">
                <a:solidFill>
                  <a:schemeClr val="tx1"/>
                </a:solidFill>
              </a:rPr>
              <a:t> Tuan </a:t>
            </a:r>
            <a:r>
              <a:rPr lang="en-US" dirty="0" err="1" smtClean="0">
                <a:solidFill>
                  <a:schemeClr val="tx1"/>
                </a:solidFill>
              </a:rPr>
              <a:t>Ketua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minta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dasar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minta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i="1" dirty="0" err="1" smtClean="0">
                <a:solidFill>
                  <a:schemeClr val="tx1"/>
                </a:solidFill>
              </a:rPr>
              <a:t>Philosofische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i="1" dirty="0" err="1" smtClean="0">
                <a:solidFill>
                  <a:schemeClr val="tx1"/>
                </a:solidFill>
              </a:rPr>
              <a:t>Grondslag</a:t>
            </a:r>
            <a:r>
              <a:rPr lang="en-US" i="1" dirty="0" smtClean="0">
                <a:solidFill>
                  <a:schemeClr val="tx1"/>
                </a:solidFill>
              </a:rPr>
              <a:t>, </a:t>
            </a:r>
            <a:r>
              <a:rPr lang="en-US" i="1" dirty="0" err="1" smtClean="0">
                <a:solidFill>
                  <a:schemeClr val="tx1"/>
                </a:solidFill>
              </a:rPr>
              <a:t>atau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i="1" dirty="0" err="1" smtClean="0">
                <a:solidFill>
                  <a:schemeClr val="tx1"/>
                </a:solidFill>
              </a:rPr>
              <a:t>jika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fi-FI" dirty="0" smtClean="0">
                <a:solidFill>
                  <a:schemeClr val="tx1"/>
                </a:solidFill>
              </a:rPr>
              <a:t>kita boleh memakai perkataan yang muluk-muluk, Paduka Tuan Ketua </a:t>
            </a:r>
            <a:r>
              <a:rPr lang="en-US" dirty="0" smtClean="0">
                <a:solidFill>
                  <a:schemeClr val="tx1"/>
                </a:solidFill>
              </a:rPr>
              <a:t>yang </a:t>
            </a:r>
            <a:r>
              <a:rPr lang="en-US" dirty="0" err="1" smtClean="0">
                <a:solidFill>
                  <a:schemeClr val="tx1"/>
                </a:solidFill>
              </a:rPr>
              <a:t>mulia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minta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suatu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i="1" dirty="0" smtClean="0">
                <a:solidFill>
                  <a:schemeClr val="tx1"/>
                </a:solidFill>
              </a:rPr>
              <a:t>Weltanschauung, </a:t>
            </a:r>
            <a:r>
              <a:rPr lang="en-US" i="1" dirty="0" err="1" smtClean="0">
                <a:solidFill>
                  <a:schemeClr val="tx1"/>
                </a:solidFill>
              </a:rPr>
              <a:t>di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i="1" dirty="0" err="1" smtClean="0">
                <a:solidFill>
                  <a:schemeClr val="tx1"/>
                </a:solidFill>
              </a:rPr>
              <a:t>atas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i="1" dirty="0" err="1" smtClean="0">
                <a:solidFill>
                  <a:schemeClr val="tx1"/>
                </a:solidFill>
              </a:rPr>
              <a:t>mana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i="1" dirty="0" err="1" smtClean="0">
                <a:solidFill>
                  <a:schemeClr val="tx1"/>
                </a:solidFill>
              </a:rPr>
              <a:t>kita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i="1" dirty="0" err="1" smtClean="0">
                <a:solidFill>
                  <a:schemeClr val="tx1"/>
                </a:solidFill>
              </a:rPr>
              <a:t>Mendirikan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it-IT" dirty="0" smtClean="0">
                <a:solidFill>
                  <a:schemeClr val="tx1"/>
                </a:solidFill>
              </a:rPr>
              <a:t>negara Indonesia itu”. (Soekarno, 1985: 7).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err="1" smtClean="0">
                <a:solidFill>
                  <a:schemeClr val="tx1"/>
                </a:solidFill>
              </a:rPr>
              <a:t>Noor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Bakry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menjelaskan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bahwa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Pancasila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sebagai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sistem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filsafat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pt-BR" dirty="0" smtClean="0">
                <a:solidFill>
                  <a:schemeClr val="tx1"/>
                </a:solidFill>
              </a:rPr>
              <a:t>merupakan hasil perenungan yang mendalam dari para tokoh kenegaraan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Indonesia. </a:t>
            </a:r>
            <a:r>
              <a:rPr lang="en-US" dirty="0" err="1" smtClean="0">
                <a:solidFill>
                  <a:schemeClr val="tx1"/>
                </a:solidFill>
              </a:rPr>
              <a:t>Hasil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perenungan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itu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semula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dimaksudkan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untuk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merumuskan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dasar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negara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merdeka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err="1" smtClean="0"/>
              <a:t>Beberapa</a:t>
            </a:r>
            <a:r>
              <a:rPr lang="en-US" sz="2400" dirty="0" smtClean="0"/>
              <a:t> </a:t>
            </a:r>
            <a:r>
              <a:rPr lang="en-US" sz="2400" dirty="0" err="1" smtClean="0"/>
              <a:t>ciri</a:t>
            </a:r>
            <a:r>
              <a:rPr lang="en-US" sz="2400" dirty="0" smtClean="0"/>
              <a:t> </a:t>
            </a:r>
            <a:r>
              <a:rPr lang="en-US" sz="2400" dirty="0" err="1" smtClean="0"/>
              <a:t>berpikir</a:t>
            </a:r>
            <a:r>
              <a:rPr lang="en-US" sz="2400" dirty="0" smtClean="0"/>
              <a:t> </a:t>
            </a:r>
            <a:r>
              <a:rPr lang="en-US" sz="2400" dirty="0" err="1" smtClean="0"/>
              <a:t>kefilsafatan</a:t>
            </a:r>
            <a:r>
              <a:rPr lang="en-US" sz="2400" dirty="0" smtClean="0"/>
              <a:t> </a:t>
            </a:r>
            <a:r>
              <a:rPr lang="en-US" sz="2400" dirty="0" err="1" smtClean="0"/>
              <a:t>meliputi</a:t>
            </a:r>
            <a:r>
              <a:rPr lang="en-US" sz="2400" dirty="0" smtClean="0"/>
              <a:t>: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752600" y="819151"/>
            <a:ext cx="7150224" cy="3840832"/>
          </a:xfrm>
        </p:spPr>
        <p:txBody>
          <a:bodyPr/>
          <a:lstStyle/>
          <a:p>
            <a:r>
              <a:rPr lang="sv-SE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(1). sistem filsafat harus bersifat</a:t>
            </a:r>
          </a:p>
          <a:p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koheren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artinya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berhubungan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sama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lain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runtut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mengandung</a:t>
            </a:r>
            <a:endParaRPr lang="en-US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pernyataan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saling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bertentangan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dalamnya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endParaRPr lang="en-US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bagian-bagiannya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saling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bertentangan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meskipun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berbeda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bahkan</a:t>
            </a:r>
            <a:endParaRPr lang="en-US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saling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melengkapi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tiap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bagian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mempunyai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fungsi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kedudukan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tersendiri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en-US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(2).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bersifat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menyeluruh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artinya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mencakup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segala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hal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endParaRPr lang="en-US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gejala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terdapat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hidup</a:t>
            </a:r>
            <a:endParaRPr lang="en-US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mewadahi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kehidupan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endParaRPr lang="en-US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dinamika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masyarakat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Indonesia;</a:t>
            </a:r>
          </a:p>
          <a:p>
            <a:endParaRPr lang="en-US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sv-SE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(3). sistem filsafat harus bersifat mendasar,</a:t>
            </a:r>
          </a:p>
          <a:p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artinya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bentuk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perenungan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mendalam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sampai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mutlak</a:t>
            </a:r>
            <a:endParaRPr lang="en-US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permasalahan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menemukan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aspek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sangat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fundamental.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endParaRPr lang="en-US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dirumuskan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berdasarkan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mutlak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tata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kehidupan</a:t>
            </a:r>
            <a:endParaRPr lang="en-US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it-IT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manusia menghadapi diri sendiri, sesama manusia, dan Tuhan dalam kehidupan</a:t>
            </a:r>
          </a:p>
          <a:p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bermasyarakat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bernegara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en-US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(4). </a:t>
            </a:r>
            <a:r>
              <a:rPr lang="en-US" dirty="0" err="1" smtClean="0">
                <a:solidFill>
                  <a:schemeClr val="tx1"/>
                </a:solidFill>
              </a:rPr>
              <a:t>sistem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filsafat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bersifat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spekulatif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artinya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buah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pikir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hasil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perenungan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sebagai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praanggapan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menjadi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titik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awal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menjadi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pola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dasar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berdasarkan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penalaran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logis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serta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pangkal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tolak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pemikiran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tentang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sesuatu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Pancasila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sebagai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dasar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negara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pada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permulaannya</a:t>
            </a:r>
            <a:r>
              <a:rPr lang="en-US" dirty="0" smtClean="0">
                <a:solidFill>
                  <a:schemeClr val="tx1"/>
                </a:solidFill>
              </a:rPr>
              <a:t>  </a:t>
            </a:r>
            <a:r>
              <a:rPr lang="en-US" dirty="0" err="1" smtClean="0">
                <a:solidFill>
                  <a:schemeClr val="tx1"/>
                </a:solidFill>
              </a:rPr>
              <a:t>merupakan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buah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pikir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dari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tokoh-tokoh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kenegaraan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sebagai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suatu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pola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dasar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kemudian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dibuktikan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kebenarannya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melalui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suatu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diskusi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dialog  </a:t>
            </a:r>
            <a:r>
              <a:rPr lang="en-US" dirty="0" err="1" smtClean="0">
                <a:solidFill>
                  <a:schemeClr val="tx1"/>
                </a:solidFill>
              </a:rPr>
              <a:t>panjang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dalam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sidang</a:t>
            </a:r>
            <a:r>
              <a:rPr lang="en-US" dirty="0" smtClean="0">
                <a:solidFill>
                  <a:schemeClr val="tx1"/>
                </a:solidFill>
              </a:rPr>
              <a:t> BPUPKI </a:t>
            </a:r>
            <a:r>
              <a:rPr lang="en-US" dirty="0" err="1" smtClean="0">
                <a:solidFill>
                  <a:schemeClr val="tx1"/>
                </a:solidFill>
              </a:rPr>
              <a:t>hingga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pengesahan</a:t>
            </a:r>
            <a:r>
              <a:rPr lang="en-US" dirty="0" smtClean="0">
                <a:solidFill>
                  <a:schemeClr val="tx1"/>
                </a:solidFill>
              </a:rPr>
              <a:t> PPKI (</a:t>
            </a:r>
            <a:r>
              <a:rPr lang="en-US" dirty="0" err="1" smtClean="0">
                <a:solidFill>
                  <a:schemeClr val="tx1"/>
                </a:solidFill>
              </a:rPr>
              <a:t>Bakry</a:t>
            </a:r>
            <a:r>
              <a:rPr lang="en-US" dirty="0" smtClean="0">
                <a:solidFill>
                  <a:schemeClr val="tx1"/>
                </a:solidFill>
              </a:rPr>
              <a:t>, 1994: 13--15).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0"/>
          </p:nvPr>
        </p:nvSpPr>
        <p:spPr>
          <a:xfrm>
            <a:off x="1990056" y="1123950"/>
            <a:ext cx="6912768" cy="3809999"/>
          </a:xfrm>
        </p:spPr>
        <p:txBody>
          <a:bodyPr/>
          <a:lstStyle/>
          <a:p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Sastrapratedja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menegaskan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fungsi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utama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disebut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filsafat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kenegaraan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ideologi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politik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mengatur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n-NO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mengarahkan segala kegiatan yang berkaitan dengan hidup kenegaraan,  seperti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perundang-undangan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pemerintahan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perekonomian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nasional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hidup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berbangsa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s-E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hubungan</a:t>
            </a:r>
            <a:r>
              <a:rPr lang="es-E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warga</a:t>
            </a:r>
            <a:r>
              <a:rPr lang="es-E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negara </a:t>
            </a:r>
            <a:r>
              <a:rPr lang="es-E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s-E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s-E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negara, dan </a:t>
            </a:r>
            <a:r>
              <a:rPr lang="es-E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hubungan</a:t>
            </a:r>
            <a:r>
              <a:rPr lang="es-E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antarsesama</a:t>
            </a:r>
            <a:r>
              <a:rPr lang="es-E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warga</a:t>
            </a:r>
            <a:r>
              <a:rPr lang="es-E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negara, </a:t>
            </a:r>
            <a:r>
              <a:rPr lang="fi-FI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serta usaha-usaha untuk menciptakan kesejateraan </a:t>
            </a:r>
          </a:p>
          <a:p>
            <a:r>
              <a:rPr lang="fi-FI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bersama. Oleh karena itu,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Pancasila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operasional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penentuan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kebijakan-kebijakan</a:t>
            </a:r>
            <a:endParaRPr lang="en-US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bidang-bidang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memecahkan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persoalan-persoalan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dihadapi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negara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Sastrapratedja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2001: 1).</a:t>
            </a:r>
            <a:endParaRPr lang="en-US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556</TotalTime>
  <Words>1917</Words>
  <Application>Microsoft Office PowerPoint</Application>
  <PresentationFormat>On-screen Show (16:9)</PresentationFormat>
  <Paragraphs>169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Office Theme</vt:lpstr>
      <vt:lpstr>Custom Design</vt:lpstr>
      <vt:lpstr>Slide 1</vt:lpstr>
      <vt:lpstr> Click to add title</vt:lpstr>
      <vt:lpstr>Slide 3</vt:lpstr>
      <vt:lpstr>Slide 4</vt:lpstr>
      <vt:lpstr>Slide 5</vt:lpstr>
      <vt:lpstr>Slide 6</vt:lpstr>
      <vt:lpstr>Beberapa ciri berpikir kefilsafatan meliputi:</vt:lpstr>
      <vt:lpstr>Slide 8</vt:lpstr>
      <vt:lpstr>Slide 9</vt:lpstr>
      <vt:lpstr>2. Urgensi Pancasila sebagai Sistem Filsafat</vt:lpstr>
      <vt:lpstr>Slide 11</vt:lpstr>
      <vt:lpstr>B. Menanya Alasan Diperlukannya Kajian Pancasila sebagai Sistem Filsafat</vt:lpstr>
      <vt:lpstr>Slide 13</vt:lpstr>
      <vt:lpstr>2. Landasan Ontologis Filsafat Pancasila</vt:lpstr>
      <vt:lpstr>Slide 15</vt:lpstr>
      <vt:lpstr>Slide 16</vt:lpstr>
      <vt:lpstr>3. Landasan Epistemologis Filsafat Pancasila</vt:lpstr>
      <vt:lpstr>Slide 18</vt:lpstr>
      <vt:lpstr>4. Landasan Aksiologis Pancasila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HP</cp:lastModifiedBy>
  <cp:revision>28</cp:revision>
  <dcterms:created xsi:type="dcterms:W3CDTF">2014-04-01T16:27:38Z</dcterms:created>
  <dcterms:modified xsi:type="dcterms:W3CDTF">2021-08-28T13:30:50Z</dcterms:modified>
</cp:coreProperties>
</file>