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7"/>
  </p:notesMasterIdLst>
  <p:sldIdLst>
    <p:sldId id="297" r:id="rId2"/>
    <p:sldId id="298" r:id="rId3"/>
    <p:sldId id="299" r:id="rId4"/>
    <p:sldId id="300" r:id="rId5"/>
    <p:sldId id="30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inda Amali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6" autoAdjust="0"/>
    <p:restoredTop sz="94660"/>
  </p:normalViewPr>
  <p:slideViewPr>
    <p:cSldViewPr>
      <p:cViewPr varScale="1">
        <p:scale>
          <a:sx n="86" d="100"/>
          <a:sy n="86" d="100"/>
        </p:scale>
        <p:origin x="32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F4A82D-F479-4847-AC89-E9D3EB1CB478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5C12EE-1FBD-4B93-B01D-18A652076A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764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97370BE-A056-4E31-B3E6-FB0DB28E7C05}" type="slidenum">
              <a:rPr lang="id-ID" smtClean="0"/>
              <a:pPr/>
              <a:t>1</a:t>
            </a:fld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2980949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E258F58-D9F8-4CD0-8F57-4EF8DA70DDCD}" type="slidenum">
              <a:rPr lang="id-ID" smtClean="0"/>
              <a:pPr/>
              <a:t>2</a:t>
            </a:fld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2776333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8A27BB-AA9B-4671-AE9D-5922576C285C}" type="slidenum">
              <a:rPr lang="id-ID" smtClean="0"/>
              <a:pPr/>
              <a:t>3</a:t>
            </a:fld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37867955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9F5662-8F96-4356-9AB7-C6E08DB652C8}" type="slidenum">
              <a:rPr lang="id-ID" smtClean="0"/>
              <a:pPr/>
              <a:t>4</a:t>
            </a:fld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20381032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167F9B-65F5-43E8-A293-7448464DA1C5}" type="slidenum">
              <a:rPr lang="id-ID" smtClean="0"/>
              <a:pPr/>
              <a:t>5</a:t>
            </a:fld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2609621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0EF02-1028-4113-8023-D0D998B3B819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63735-936A-4638-94EE-C8136343D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0EF02-1028-4113-8023-D0D998B3B819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63735-936A-4638-94EE-C8136343D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0EF02-1028-4113-8023-D0D998B3B819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63735-936A-4638-94EE-C8136343D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0EF02-1028-4113-8023-D0D998B3B819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63735-936A-4638-94EE-C8136343D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0EF02-1028-4113-8023-D0D998B3B819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63735-936A-4638-94EE-C8136343D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0EF02-1028-4113-8023-D0D998B3B819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63735-936A-4638-94EE-C8136343D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0EF02-1028-4113-8023-D0D998B3B819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63735-936A-4638-94EE-C8136343D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0EF02-1028-4113-8023-D0D998B3B819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463735-936A-4638-94EE-C8136343D9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0EF02-1028-4113-8023-D0D998B3B819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63735-936A-4638-94EE-C8136343D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0EF02-1028-4113-8023-D0D998B3B819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8463735-936A-4638-94EE-C8136343D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E00EF02-1028-4113-8023-D0D998B3B819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63735-936A-4638-94EE-C8136343D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E00EF02-1028-4113-8023-D0D998B3B819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8463735-936A-4638-94EE-C8136343D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b.   </a:t>
            </a:r>
            <a:r>
              <a:rPr lang="id-ID" sz="3200" dirty="0" smtClean="0"/>
              <a:t>Sumber-sumber Hkm Internasional</a:t>
            </a:r>
            <a:endParaRPr lang="en-US" sz="3200" dirty="0" smtClean="0"/>
          </a:p>
        </p:txBody>
      </p:sp>
      <p:sp>
        <p:nvSpPr>
          <p:cNvPr id="55300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id-ID" sz="2400" i="1" smtClean="0"/>
              <a:t>Pasal 38 ayat 1 Statuta Mahkamah Internasional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1.	Perjanjian Internasional : merupakan sumber hukum utama apabila perjanjian tersebut ber bentuk Law Making Treaties, yaitu perjanjian internasional yang berisikan prinsip-prin</a:t>
            </a:r>
            <a:r>
              <a:rPr lang="id-ID" sz="2400" smtClean="0"/>
              <a:t>s</a:t>
            </a:r>
            <a:r>
              <a:rPr lang="en-US" sz="2400" smtClean="0"/>
              <a:t>ip dan ketentuan-ketentuan yang berlaku secara umum, Misalnya 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    1) Piagam Perserikatan Bangsa-Bangsa 1945;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   	</a:t>
            </a:r>
            <a:r>
              <a:rPr lang="id-ID" sz="2400" smtClean="0"/>
              <a:t>2</a:t>
            </a:r>
            <a:r>
              <a:rPr lang="en-US" sz="2400" smtClean="0"/>
              <a:t>) Konvensi PBB tentang Hukum Laut 1982, dll</a:t>
            </a:r>
            <a:endParaRPr lang="id-ID" sz="2400" smtClean="0"/>
          </a:p>
          <a:p>
            <a:pPr eaLnBrk="1" hangingPunct="1">
              <a:buFont typeface="Wingdings" pitchFamily="2" charset="2"/>
              <a:buNone/>
            </a:pPr>
            <a:endParaRPr lang="en-US" sz="2400" smtClean="0"/>
          </a:p>
          <a:p>
            <a:pPr eaLnBrk="1" hangingPunct="1">
              <a:buFont typeface="Wingdings" pitchFamily="2" charset="2"/>
              <a:buNone/>
            </a:pPr>
            <a:endParaRPr lang="en-US" sz="24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smtClean="0">
                <a:solidFill>
                  <a:srgbClr val="7B9899"/>
                </a:solidFill>
              </a:rPr>
              <a:t>Macam-macam perjanjian</a:t>
            </a:r>
          </a:p>
        </p:txBody>
      </p:sp>
      <p:sp>
        <p:nvSpPr>
          <p:cNvPr id="56324" name="Content Placeholder 1"/>
          <p:cNvSpPr>
            <a:spLocks noGrp="1"/>
          </p:cNvSpPr>
          <p:nvPr>
            <p:ph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buFontTx/>
              <a:buChar char="-"/>
            </a:pPr>
            <a:r>
              <a:rPr lang="id-ID" smtClean="0"/>
              <a:t>Jumlah peserta : bilateral dan multilateral</a:t>
            </a:r>
          </a:p>
          <a:p>
            <a:pPr eaLnBrk="1" hangingPunct="1">
              <a:buFontTx/>
              <a:buChar char="-"/>
            </a:pPr>
            <a:r>
              <a:rPr lang="id-ID" smtClean="0"/>
              <a:t>Kaedah hukum yg timbul : umum dan khusus</a:t>
            </a:r>
          </a:p>
          <a:p>
            <a:pPr eaLnBrk="1" hangingPunct="1">
              <a:buFontTx/>
              <a:buChar char="-"/>
            </a:pPr>
            <a:r>
              <a:rPr lang="id-ID" smtClean="0"/>
              <a:t>Ditinjau dari prosedur dan tahap pembentukannya : dua tahap – perundingan dan penadatangannan, tiga tahap – perundingan, penandatanganan dan pengesahan.</a:t>
            </a:r>
          </a:p>
          <a:p>
            <a:pPr eaLnBrk="1" hangingPunct="1">
              <a:buFontTx/>
              <a:buChar char="-"/>
            </a:pPr>
            <a:r>
              <a:rPr lang="id-ID" smtClean="0"/>
              <a:t>Ditinjau dari jangkawaktu : terbatas dan tidak terbatas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2. Hukum Kebiasaan Internasional : Hal ini berasal dari praktek negara-negara melalui sikap dan tindakan yang diambilnya terhadap suatu persoalan. Contoh hasil kodifikasi hukum kebiasaan adalah Konvensi Hubungan Diplomatik, Konsule</a:t>
            </a:r>
            <a:r>
              <a:rPr lang="id-ID" sz="2400" smtClean="0"/>
              <a:t>r</a:t>
            </a:r>
            <a:endParaRPr lang="en-US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3. Prinsip-prinsip Umum Hukum: Yaitu prinsip-2 umum hukum nasional yang dapat mengisi ke kosongan dalam hukum internasional. Misalnya : Presumption of innocence,  dll.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4. Keputusan –Keputusan Peradilan: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    1) Memainkan peranan yang cukup penting dalam pembentukan norma-norma baru dlm hukum internasional, misalnya dalam sengketa ganti rugi dan penangkapan ikan.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    2) Mahkamah diperbolehkan memutuskan suatu perkara secara  “ex aequo et bono” yaitu keputusan yang bukan atas pelaksanaan hukum positif tetapi atas dasar prinsip keadilan dan kebenaran.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smtClean="0">
                <a:solidFill>
                  <a:srgbClr val="7B9899"/>
                </a:solidFill>
              </a:rPr>
              <a:t>J G Starke</a:t>
            </a:r>
          </a:p>
        </p:txBody>
      </p:sp>
      <p:sp>
        <p:nvSpPr>
          <p:cNvPr id="59396" name="Content Placeholder 1"/>
          <p:cNvSpPr>
            <a:spLocks noGrp="1"/>
          </p:cNvSpPr>
          <p:nvPr>
            <p:ph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622300" indent="-514350" eaLnBrk="1" hangingPunct="1">
              <a:buFont typeface="Wingdings 3" pitchFamily="18" charset="2"/>
              <a:buAutoNum type="arabicPeriod"/>
            </a:pPr>
            <a:r>
              <a:rPr lang="id-ID" smtClean="0"/>
              <a:t>Custom (kebiasaan)</a:t>
            </a:r>
          </a:p>
          <a:p>
            <a:pPr marL="622300" indent="-514350" eaLnBrk="1" hangingPunct="1">
              <a:buFont typeface="Wingdings 3" pitchFamily="18" charset="2"/>
              <a:buAutoNum type="arabicPeriod"/>
            </a:pPr>
            <a:r>
              <a:rPr lang="id-ID" smtClean="0"/>
              <a:t>Treaties (perjanjian internasional)</a:t>
            </a:r>
          </a:p>
          <a:p>
            <a:pPr marL="622300" indent="-514350" eaLnBrk="1" hangingPunct="1">
              <a:buFont typeface="Wingdings 3" pitchFamily="18" charset="2"/>
              <a:buAutoNum type="arabicPeriod"/>
            </a:pPr>
            <a:r>
              <a:rPr lang="id-ID" smtClean="0"/>
              <a:t>Decision (putusan badan peradilan atau arbitrase)</a:t>
            </a:r>
          </a:p>
          <a:p>
            <a:pPr marL="622300" indent="-514350" eaLnBrk="1" hangingPunct="1">
              <a:buFont typeface="Wingdings 3" pitchFamily="18" charset="2"/>
              <a:buAutoNum type="arabicPeriod"/>
            </a:pPr>
            <a:r>
              <a:rPr lang="id-ID" smtClean="0"/>
              <a:t>Juristic Works (karya dan pendapat ahli hukum)</a:t>
            </a:r>
          </a:p>
          <a:p>
            <a:pPr marL="622300" indent="-514350" eaLnBrk="1" hangingPunct="1">
              <a:buFont typeface="Wingdings 3" pitchFamily="18" charset="2"/>
              <a:buAutoNum type="arabicPeriod"/>
            </a:pPr>
            <a:r>
              <a:rPr lang="id-ID" smtClean="0"/>
              <a:t>Keputusan dari organisasi internasional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623</TotalTime>
  <Words>224</Words>
  <Application>Microsoft Office PowerPoint</Application>
  <PresentationFormat>On-screen Show (4:3)</PresentationFormat>
  <Paragraphs>26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Franklin Gothic Book</vt:lpstr>
      <vt:lpstr>Wingdings</vt:lpstr>
      <vt:lpstr>Wingdings 2</vt:lpstr>
      <vt:lpstr>Wingdings 3</vt:lpstr>
      <vt:lpstr>Technic</vt:lpstr>
      <vt:lpstr>b.   Sumber-sumber Hkm Internasional</vt:lpstr>
      <vt:lpstr>Macam-macam perjanjian</vt:lpstr>
      <vt:lpstr>PowerPoint Presentation</vt:lpstr>
      <vt:lpstr>PowerPoint Presentation</vt:lpstr>
      <vt:lpstr>J G Starke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MAYA</dc:creator>
  <cp:lastModifiedBy>Putri Ria</cp:lastModifiedBy>
  <cp:revision>16</cp:revision>
  <dcterms:created xsi:type="dcterms:W3CDTF">2018-08-18T08:07:32Z</dcterms:created>
  <dcterms:modified xsi:type="dcterms:W3CDTF">2021-10-15T01:31:42Z</dcterms:modified>
</cp:coreProperties>
</file>