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  <p:sldMasterId id="2147483866" r:id="rId2"/>
  </p:sldMasterIdLst>
  <p:notesMasterIdLst>
    <p:notesMasterId r:id="rId22"/>
  </p:notesMasterIdLst>
  <p:sldIdLst>
    <p:sldId id="258" r:id="rId3"/>
    <p:sldId id="338" r:id="rId4"/>
    <p:sldId id="308" r:id="rId5"/>
    <p:sldId id="318" r:id="rId6"/>
    <p:sldId id="322" r:id="rId7"/>
    <p:sldId id="325" r:id="rId8"/>
    <p:sldId id="326" r:id="rId9"/>
    <p:sldId id="327" r:id="rId10"/>
    <p:sldId id="339" r:id="rId11"/>
    <p:sldId id="355" r:id="rId12"/>
    <p:sldId id="387" r:id="rId13"/>
    <p:sldId id="356" r:id="rId14"/>
    <p:sldId id="372" r:id="rId15"/>
    <p:sldId id="374" r:id="rId16"/>
    <p:sldId id="310" r:id="rId17"/>
    <p:sldId id="311" r:id="rId18"/>
    <p:sldId id="312" r:id="rId19"/>
    <p:sldId id="313" r:id="rId20"/>
    <p:sldId id="34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82" d="100"/>
          <a:sy n="82" d="100"/>
        </p:scale>
        <p:origin x="691" y="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8E95D2B-B05A-4841-993B-EEAFF8CE17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267EB7-DB0C-4767-BE2F-699B58D039C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29BCF3C-7EED-4671-8BCF-4C90F7582C31}" type="datetimeFigureOut">
              <a:rPr lang="id-ID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72B2668-68C2-4EE0-8EF5-F0CF27E63E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d-ID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CF2BB0F-17F8-432E-BEDE-4B5F6CE599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id-ID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DE1CAE-9833-467B-B833-5DDD983049B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CA7FF-5FF4-48F9-AEA3-AA37C392D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48ED49-4640-4BE5-8DFE-621F886AF205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B4735-6E05-4216-81F1-BDE78F9D7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7013CD-648E-460F-B88E-337C4BF48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2B269E-4253-4561-87CF-A9CCA57B9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11E08D-8B8B-4A44-829B-410C80B52C69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6581E-5731-44CB-B4FE-1C116E4B2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3FBF0-5606-42A6-889C-D6F035CDC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27AD9-7673-4464-BA18-2C27D535C705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09823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1BC5E-7233-495A-9D41-BFEDA90B4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ACED75-8B2D-444E-BA4B-245BD8C5B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12B1C-3916-4A20-B97B-6A680B6A4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5083D5-8D61-4FF0-8DE4-EB85A58B3CD6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85F49-A568-432E-9D15-81140D909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2FE013-970F-473D-A856-74CC71E31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3C78-D5DC-4826-A66E-9C6C381AD898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636286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6696F9-787C-47FD-9972-9F77EAE2A1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2E541B-8558-4FDD-9227-EF402BCDB1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F9661-43CD-483D-8096-4AA1798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B3D243-E068-4B96-9DD9-89A5A5FEDFDD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F1EB5-260F-4E62-B9A5-837C10C7A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B0ABA-CDBE-4752-ADF7-C2209BABE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AE660-E330-49D3-ACC9-4D2FEF715A4C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133533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3E3E0-C612-4BD8-9F98-3977958FE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A56B54-1770-4817-9BC3-6A5C47260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27EB0-4620-489B-83BA-51E25F456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8C8F4-0061-4C3E-B69C-1D71985C69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4960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166DEF-E9E0-4505-83D5-F0E30F360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03BC55-B37A-4CE4-BED3-95B5C8F74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03B11-B8E5-42DB-8F66-9FBB9D6F9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86B236-47E7-4A2C-A3DE-ACA8B9785C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8933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4D9C7-FF4B-4251-8E07-A3847527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17C38-1E71-4252-AFE3-FE9BD43F2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B87F75-0607-4D7A-B814-2D4B554C1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14056-20FC-4E52-B522-5175619B34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2811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A295293-03EE-43C0-ACD6-F1944FBF4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DA51B28-577A-444D-9C37-9900A08D9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7044DEF-DADD-4BD9-9E2B-C429553A8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9858E-8E83-4027-A911-E45C600D24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7217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921995-3DFF-4E57-AAD0-6A9FD4897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5C1A6E5-FA07-4008-8D54-B13DA3332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C830E57-D0F2-47C5-80E5-462610650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C1ABBD-EB07-437E-A9EC-9D132A637B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00233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CC33AF0-24B2-458E-B7C1-A3A1CE74B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BA6067B-A12A-471B-BB24-AE2B0E9C0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40EF605-75E9-45AC-AFCC-7F8D8EBB5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FCF4E-5617-455D-A248-1267D86D7A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5443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013455C-E2A9-47CC-A91B-C8417FDC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A5455E-FD8C-4744-8F07-F576A829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59D06F8-4E1A-4AA3-B472-5479137F3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BF550A-3E0E-42A3-BB73-FFA0D37AAB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707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2971231-27BA-4A66-9540-56EDB610C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7209984-E6E0-4E70-B8DF-709043051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A61BD3-F41A-4E88-9C41-EC8EB5A88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229C10-2A8C-4A4A-9B1E-F1DE3480C0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9354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23BDB-30C9-49A1-8FC8-EEC76B6B7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C99BC-9113-42BD-9AC0-7764986B0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49D06-6DAE-420F-A12B-FD2803240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4336D6-4801-4C20-B828-B309E6ECFC0F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7E12D-DCBD-4C7B-A812-5935E4C0C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BD94F-3733-4B42-926F-C421A80F4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E3AD3-0664-418A-9E0B-31A16F265367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375174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0903F8A-B80B-433A-8064-AEC509A6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A01122D-2ACA-46F1-80BA-BF5E24067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98418-A760-474D-A7C1-9B1454275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3B750E-E6AF-4373-8B61-43AF0EB088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25012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7E9F0-7E16-4225-B1B4-17074459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D63BB-B26B-4DC5-A6F1-D785887AD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3D104-C864-408E-95C9-653020E84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D75065-1C74-451D-BF6D-7F8E76153D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31925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80948-B23B-4E16-ACBD-5DC58437D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8FD08-82B3-4F52-8C8E-DDA8AD611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6E56D-8133-4BB9-9945-4B0AE21B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1F9560-5C25-4CFD-8E7C-7E99BBC08A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0138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D48BD-2CDD-45A8-ACC8-0251BB398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827B4-A873-4EDB-8FA6-BF6E884F1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AE0260-B56F-429E-A995-CAC38630B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53A415-1123-47C5-B6DA-A859CF48B426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8B51-8954-4B4A-8E5C-54912D187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AA2C0-186B-429D-8D78-A5BB93C4F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ABF01-37BF-4252-A1FC-45884FA778A5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088151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79E77-87CB-4F89-B2CA-D7E6D2147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4EB75-80CC-49DC-8D82-43A7EAA45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64606B-5EF9-4FFC-8492-65BDD6733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185024-9CB0-4998-90E5-196E85090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D788A6-B7B4-48E4-B29B-5592DDE8C9F4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E69D86-6B58-4EDF-A293-AB83E6283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DFF9BC-B335-41FC-A80D-15E565010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6B3A8-9CAA-459D-9F54-6A914C450EB6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05938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ED97A-4516-40A3-BA79-239E80DED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65AD7D-9704-4EFA-9338-AD26A5339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7A43C7-F964-41B7-A5F5-959B97C526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C2B344-93FA-40F7-BB15-79EA524C72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A4D844-B27A-48F2-8F6B-3E6EEE0F33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0714E7-1F58-44D4-A0CE-B0DC8BBF7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E80E62-F2F3-4691-8C87-0F0E79B30C5F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26821E-6F5C-48CA-A3B6-50A3B90F9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509B99-6197-4813-A18B-E55070309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35697-1BB1-4913-875F-9D12370B2FC3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005370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48D39-EAD3-4859-9689-658AAD5FE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6E9E58-CCF2-464E-8F1E-9DC5656DB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18B4D6-E861-4F3A-91AB-0C82E50FE8C8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7883B3-ADD1-46AE-9262-C79BB71D0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F4319D-DB44-4B52-B68F-EFCBDD096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DEA1-C0AC-4F6B-B1B9-053CDAA1B2E5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028851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C4A804-7707-4E98-9CBF-46EAC3D91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D447FE-8B22-42B0-BD85-E9D6DD653A95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F3D1F4-04EF-4BEA-A84C-FC57FCBAC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DB50DE-526D-43EB-B0C8-0736B11A3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1C8E4-FA12-44E8-B131-823F804B2F61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701600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ADE22-1F9B-4400-A575-0C35620E4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704FD-7F8E-4B11-BA50-9887D6E89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A3706-6B59-4E7C-9FEA-AEFB37FB6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3E3E78-B98A-4262-80CA-81B8E3D08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D755C-6FEB-4D8C-A9A3-EABB4475FBFB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412C46-DC3F-4078-8A01-A73DDDAE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97F74E-E839-4214-AB93-7801FE6FB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F8794-D006-4063-94A0-C16316FDE5A5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350618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928F0-A59C-444E-B969-014D6C0A8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11578B-A7F8-407A-AA01-581E4A9909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4F062F-6B89-49B2-B362-469B867FB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DAF920-4EBD-4833-A80F-97BA4CF58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3EC0F4-7908-49D8-806E-06A5B1B848C3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FC2661-8FBB-4FA4-8653-AA10C2CE8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83FAD2-9A09-4305-A878-C62495CC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C8352-9317-46C5-AB6E-8AD93722250A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286246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70EB80-5712-497C-AF8B-03F3D4494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D5F372-6EF9-481D-BC5C-B7AF57B24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95220-4EA7-4E5F-94B0-F001E5787A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4FF791-1401-4120-90EF-F4CA27EA9C25}" type="datetimeFigureOut">
              <a:rPr lang="id-ID" smtClean="0"/>
              <a:pPr>
                <a:defRPr/>
              </a:pPr>
              <a:t>11/12/2025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530432-26B7-4B5E-8378-C1888F1CC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D7C0D-D5B2-4756-9C2E-EF57127B1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79C11-97D7-4C19-A25D-5A9D12373A30}" type="slidenum">
              <a:rPr lang="id-ID" altLang="en-US" smtClean="0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564192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chemeClr val="accent4"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DA93BF1-2C3F-40B6-B910-E6B004AB6B8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/>
              <a:t>Click to edit Master title style</a:t>
            </a:r>
            <a:endParaRPr lang="id-ID" altLang="id-ID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C6ADFBA-BA1B-46E8-8537-395004FCF5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/>
              <a:t>Click to edit Master text styles</a:t>
            </a:r>
          </a:p>
          <a:p>
            <a:pPr lvl="1"/>
            <a:r>
              <a:rPr lang="en-US" altLang="id-ID"/>
              <a:t>Second level</a:t>
            </a:r>
          </a:p>
          <a:p>
            <a:pPr lvl="2"/>
            <a:r>
              <a:rPr lang="en-US" altLang="id-ID"/>
              <a:t>Third level</a:t>
            </a:r>
          </a:p>
          <a:p>
            <a:pPr lvl="3"/>
            <a:r>
              <a:rPr lang="en-US" altLang="id-ID"/>
              <a:t>Fourth level</a:t>
            </a:r>
          </a:p>
          <a:p>
            <a:pPr lvl="4"/>
            <a:r>
              <a:rPr lang="en-US" altLang="id-ID"/>
              <a:t>Fifth level</a:t>
            </a:r>
            <a:endParaRPr lang="id-ID" alt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310C3-99CE-45F3-9973-AA94C2A19D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0DA3C-2BDE-4D7D-9D88-1CB5261B63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2A0E55-9C58-493C-BEB6-5FFD3598F0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34E1C75A-04C7-432F-ADF7-5E7E8A07FC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2562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745FD7A-0D1E-4EB8-84FA-2255EA93303F}"/>
              </a:ext>
            </a:extLst>
          </p:cNvPr>
          <p:cNvSpPr txBox="1"/>
          <p:nvPr/>
        </p:nvSpPr>
        <p:spPr>
          <a:xfrm>
            <a:off x="839416" y="6196662"/>
            <a:ext cx="67318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Sumber</a:t>
            </a:r>
            <a:r>
              <a:rPr lang="en-ID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https://www.google.com/search</a:t>
            </a:r>
            <a:r>
              <a:rPr lang="en-ID" dirty="0"/>
              <a:t>? ; 18 September 2020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89F708-C40D-43C8-9987-BE3AD03C3D8C}"/>
              </a:ext>
            </a:extLst>
          </p:cNvPr>
          <p:cNvSpPr txBox="1"/>
          <p:nvPr/>
        </p:nvSpPr>
        <p:spPr>
          <a:xfrm>
            <a:off x="371364" y="674400"/>
            <a:ext cx="11449272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eaLnBrk="1" hangingPunct="1"/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PEMBANGUNAN PERIKANAN DAN KELAUTAN (PRK925101)</a:t>
            </a:r>
          </a:p>
          <a:p>
            <a:pPr marR="0" algn="ctr" eaLnBrk="1" hangingPunct="1"/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eaLnBrk="1" hangingPunct="1"/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id-ID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Pembangunan</a:t>
            </a:r>
          </a:p>
          <a:p>
            <a:pPr marR="0" algn="ctr" eaLnBrk="1" hangingPunct="1"/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eaLnBrk="1" hangingPunct="1"/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eaLnBrk="1" hangingPunct="1"/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Disampaikan</a:t>
            </a:r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oleh:</a:t>
            </a:r>
          </a:p>
          <a:p>
            <a:pPr marR="0" algn="ctr" eaLnBrk="1" hangingPunct="1"/>
            <a:r>
              <a: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Abdullah Aman </a:t>
            </a:r>
            <a:r>
              <a:rPr lang="en-US" alt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Damai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eaLnBrk="1" hangingPunct="1"/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eaLnBrk="1" hangingPunct="1"/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algn="ctr" eaLnBrk="1" hangingPunct="1"/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PASCASARJANA</a:t>
            </a:r>
          </a:p>
          <a:p>
            <a:pPr marR="0" algn="ctr" eaLnBrk="1" hangingPunct="1"/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FP-UNILA,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8F8348-0C5B-493A-8CBA-E98EB7899CA3}"/>
              </a:ext>
            </a:extLst>
          </p:cNvPr>
          <p:cNvSpPr/>
          <p:nvPr/>
        </p:nvSpPr>
        <p:spPr>
          <a:xfrm>
            <a:off x="983430" y="6017513"/>
            <a:ext cx="1022513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World capture fisheries and aquaculture production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(FAO. 2024. The State of World Fisheries and Aquaculture 2024)</a:t>
            </a:r>
            <a:endParaRPr kumimoji="0" lang="en-ID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5A26FE-787A-CC6B-1AD6-A249E8BF8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449" y="116632"/>
            <a:ext cx="9865098" cy="578937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280C4-26B0-F383-A950-10B20464B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A9195A-2FB4-333A-F2CA-9A92C81F25B9}"/>
              </a:ext>
            </a:extLst>
          </p:cNvPr>
          <p:cNvSpPr/>
          <p:nvPr/>
        </p:nvSpPr>
        <p:spPr>
          <a:xfrm>
            <a:off x="983432" y="5885403"/>
            <a:ext cx="1022513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World fish utilization and apparent consumption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(FAO. 2020)</a:t>
            </a:r>
            <a:endParaRPr kumimoji="0" lang="en-ID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5EAF82-FCC2-5179-633E-00D6C2108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417" y="0"/>
            <a:ext cx="109131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94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E13840-07FD-46CA-8A7C-C2BCBBBC4884}"/>
              </a:ext>
            </a:extLst>
          </p:cNvPr>
          <p:cNvSpPr/>
          <p:nvPr/>
        </p:nvSpPr>
        <p:spPr>
          <a:xfrm>
            <a:off x="983432" y="5885403"/>
            <a:ext cx="1022513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World fish utilization and apparent consumption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(FAO. 2020)</a:t>
            </a:r>
            <a:endParaRPr kumimoji="0" lang="en-ID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8D1760-B959-44CC-85B7-794E14ADF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34" y="446240"/>
            <a:ext cx="10810332" cy="52276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6" name="Rectangle 341">
            <a:extLst>
              <a:ext uri="{FF2B5EF4-FFF2-40B4-BE49-F238E27FC236}">
                <a16:creationId xmlns:a16="http://schemas.microsoft.com/office/drawing/2014/main" id="{DBC141D5-3043-4DC3-B2C7-BDAB4677B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360" y="5517232"/>
            <a:ext cx="99472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id-ID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Sumber</a:t>
            </a:r>
            <a:r>
              <a:rPr kumimoji="0" lang="en-US" altLang="id-ID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FAO (2020)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C6F954-E445-4C52-AAED-FE10A9F3807F}"/>
              </a:ext>
            </a:extLst>
          </p:cNvPr>
          <p:cNvSpPr/>
          <p:nvPr/>
        </p:nvSpPr>
        <p:spPr>
          <a:xfrm>
            <a:off x="911424" y="199964"/>
            <a:ext cx="10369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World fisheries and aquaculture production and utilization (million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tonnes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DB27F1-565F-4C93-8F19-3DE75A4C0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569296"/>
            <a:ext cx="9937104" cy="619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52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0A2122-0267-4B60-A3C8-8271221274C3}"/>
              </a:ext>
            </a:extLst>
          </p:cNvPr>
          <p:cNvSpPr/>
          <p:nvPr/>
        </p:nvSpPr>
        <p:spPr>
          <a:xfrm>
            <a:off x="983432" y="6089521"/>
            <a:ext cx="1022513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Global trends in the state of the world’s marine fish stocks, 1974–2015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(FAO. 2020)</a:t>
            </a:r>
            <a:endParaRPr kumimoji="0" lang="en-ID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D43A10-5A1B-4DF6-8C1C-BF821B6FD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511" y="188640"/>
            <a:ext cx="10714978" cy="575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480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978" name="Text Box 2"/>
          <p:cNvSpPr txBox="1">
            <a:spLocks noChangeArrowheads="1"/>
          </p:cNvSpPr>
          <p:nvPr/>
        </p:nvSpPr>
        <p:spPr bwMode="blackWhite">
          <a:xfrm>
            <a:off x="1524000" y="227012"/>
            <a:ext cx="91440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en-US" altLang="id-ID" sz="2800" dirty="0" err="1">
                <a:latin typeface="Tahoma" charset="0"/>
              </a:rPr>
              <a:t>ALASAN</a:t>
            </a:r>
            <a:r>
              <a:rPr lang="en-US" altLang="id-ID" sz="2800" dirty="0">
                <a:latin typeface="Tahoma" charset="0"/>
              </a:rPr>
              <a:t> </a:t>
            </a:r>
            <a:r>
              <a:rPr lang="en-US" altLang="id-ID" sz="2800" dirty="0" err="1">
                <a:latin typeface="Tahoma" charset="0"/>
              </a:rPr>
              <a:t>UTAMA</a:t>
            </a:r>
            <a:r>
              <a:rPr lang="en-US" altLang="id-ID" sz="2800" dirty="0">
                <a:latin typeface="Tahoma" charset="0"/>
              </a:rPr>
              <a:t> </a:t>
            </a:r>
            <a:r>
              <a:rPr lang="en-US" altLang="id-ID" sz="2800" dirty="0" err="1">
                <a:latin typeface="Tahoma" charset="0"/>
              </a:rPr>
              <a:t>PENTINGNYA</a:t>
            </a:r>
            <a:r>
              <a:rPr lang="en-US" altLang="id-ID" sz="2800" dirty="0">
                <a:latin typeface="Tahoma" charset="0"/>
              </a:rPr>
              <a:t> </a:t>
            </a:r>
          </a:p>
          <a:p>
            <a:pPr algn="ctr" eaLnBrk="1" hangingPunct="1"/>
            <a:r>
              <a:rPr lang="en-US" altLang="id-ID" sz="2800" dirty="0" err="1">
                <a:latin typeface="Tahoma" charset="0"/>
              </a:rPr>
              <a:t>BIDANG</a:t>
            </a:r>
            <a:r>
              <a:rPr lang="en-US" altLang="id-ID" sz="2800" dirty="0">
                <a:latin typeface="Tahoma" charset="0"/>
              </a:rPr>
              <a:t> </a:t>
            </a:r>
            <a:r>
              <a:rPr lang="en-US" altLang="id-ID" sz="2800" dirty="0" err="1">
                <a:latin typeface="Tahoma" charset="0"/>
              </a:rPr>
              <a:t>KELAUTAN</a:t>
            </a:r>
            <a:r>
              <a:rPr lang="en-US" altLang="id-ID" sz="2800" dirty="0">
                <a:latin typeface="Tahoma" charset="0"/>
              </a:rPr>
              <a:t> </a:t>
            </a:r>
            <a:r>
              <a:rPr lang="en-US" altLang="id-ID" sz="2800" dirty="0" err="1">
                <a:latin typeface="Tahoma" charset="0"/>
              </a:rPr>
              <a:t>SEBAGAI</a:t>
            </a:r>
            <a:r>
              <a:rPr lang="en-US" altLang="id-ID" sz="2800" dirty="0">
                <a:latin typeface="Tahoma" charset="0"/>
              </a:rPr>
              <a:t> </a:t>
            </a:r>
            <a:r>
              <a:rPr lang="en-US" altLang="id-ID" sz="2800" i="1" dirty="0">
                <a:latin typeface="Tahoma" charset="0"/>
              </a:rPr>
              <a:t>PRIME MOVER  </a:t>
            </a:r>
            <a:r>
              <a:rPr lang="en-US" altLang="id-ID" sz="2800" dirty="0">
                <a:latin typeface="Tahoma" charset="0"/>
              </a:rPr>
              <a:t>PEMBANGUNAN NASIONAL</a:t>
            </a:r>
          </a:p>
        </p:txBody>
      </p:sp>
      <p:sp>
        <p:nvSpPr>
          <p:cNvPr id="766979" name="Text Box 3"/>
          <p:cNvSpPr txBox="1">
            <a:spLocks noChangeArrowheads="1"/>
          </p:cNvSpPr>
          <p:nvPr/>
        </p:nvSpPr>
        <p:spPr bwMode="blackWhite">
          <a:xfrm>
            <a:off x="609600" y="1911350"/>
            <a:ext cx="11125199" cy="446276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457200" indent="-457200" defTabSz="920750">
              <a:tabLst>
                <a:tab pos="2168525" algn="l"/>
                <a:tab pos="4683125" algn="l"/>
                <a:tab pos="5029200" algn="l"/>
                <a:tab pos="50863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914400" indent="-457200" defTabSz="920750">
              <a:tabLst>
                <a:tab pos="2168525" algn="l"/>
                <a:tab pos="4683125" algn="l"/>
                <a:tab pos="5029200" algn="l"/>
                <a:tab pos="50863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371600" indent="-457200" defTabSz="920750">
              <a:tabLst>
                <a:tab pos="2168525" algn="l"/>
                <a:tab pos="4683125" algn="l"/>
                <a:tab pos="5029200" algn="l"/>
                <a:tab pos="50863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828800" indent="-457200" defTabSz="920750">
              <a:tabLst>
                <a:tab pos="2168525" algn="l"/>
                <a:tab pos="4683125" algn="l"/>
                <a:tab pos="5029200" algn="l"/>
                <a:tab pos="50863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286000" indent="-457200" defTabSz="920750">
              <a:tabLst>
                <a:tab pos="2168525" algn="l"/>
                <a:tab pos="4683125" algn="l"/>
                <a:tab pos="5029200" algn="l"/>
                <a:tab pos="50863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743200" indent="-457200" defTabSz="920750" fontAlgn="base">
              <a:spcBef>
                <a:spcPct val="0"/>
              </a:spcBef>
              <a:spcAft>
                <a:spcPct val="0"/>
              </a:spcAft>
              <a:tabLst>
                <a:tab pos="2168525" algn="l"/>
                <a:tab pos="4683125" algn="l"/>
                <a:tab pos="5029200" algn="l"/>
                <a:tab pos="50863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200400" indent="-457200" defTabSz="920750" fontAlgn="base">
              <a:spcBef>
                <a:spcPct val="0"/>
              </a:spcBef>
              <a:spcAft>
                <a:spcPct val="0"/>
              </a:spcAft>
              <a:tabLst>
                <a:tab pos="2168525" algn="l"/>
                <a:tab pos="4683125" algn="l"/>
                <a:tab pos="5029200" algn="l"/>
                <a:tab pos="50863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657600" indent="-457200" defTabSz="920750" fontAlgn="base">
              <a:spcBef>
                <a:spcPct val="0"/>
              </a:spcBef>
              <a:spcAft>
                <a:spcPct val="0"/>
              </a:spcAft>
              <a:tabLst>
                <a:tab pos="2168525" algn="l"/>
                <a:tab pos="4683125" algn="l"/>
                <a:tab pos="5029200" algn="l"/>
                <a:tab pos="50863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114800" indent="-457200" defTabSz="920750" fontAlgn="base">
              <a:spcBef>
                <a:spcPct val="0"/>
              </a:spcBef>
              <a:spcAft>
                <a:spcPct val="0"/>
              </a:spcAft>
              <a:tabLst>
                <a:tab pos="2168525" algn="l"/>
                <a:tab pos="4683125" algn="l"/>
                <a:tab pos="5029200" algn="l"/>
                <a:tab pos="50863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20000"/>
              </a:spcBef>
              <a:buFontTx/>
              <a:buAutoNum type="arabicPeriod"/>
            </a:pPr>
            <a:r>
              <a:rPr lang="en-US" altLang="id-ID" sz="2400" dirty="0" err="1"/>
              <a:t>Secara</a:t>
            </a:r>
            <a:r>
              <a:rPr lang="en-US" altLang="id-ID" sz="2400" dirty="0"/>
              <a:t> </a:t>
            </a:r>
            <a:r>
              <a:rPr lang="en-US" altLang="id-ID" sz="2400" dirty="0" err="1"/>
              <a:t>fisik</a:t>
            </a:r>
            <a:r>
              <a:rPr lang="en-US" altLang="id-ID" sz="2400" dirty="0"/>
              <a:t> </a:t>
            </a:r>
            <a:r>
              <a:rPr lang="en-US" altLang="id-ID" sz="2400" dirty="0" err="1"/>
              <a:t>laut</a:t>
            </a:r>
            <a:r>
              <a:rPr lang="en-US" altLang="id-ID" sz="2400" dirty="0"/>
              <a:t> </a:t>
            </a:r>
            <a:r>
              <a:rPr lang="en-US" altLang="id-ID" sz="2400" dirty="0" err="1"/>
              <a:t>merupakan</a:t>
            </a:r>
            <a:r>
              <a:rPr lang="en-US" altLang="id-ID" sz="2400" dirty="0"/>
              <a:t> </a:t>
            </a:r>
            <a:r>
              <a:rPr lang="en-US" altLang="id-ID" sz="2400" dirty="0" err="1"/>
              <a:t>faktor</a:t>
            </a:r>
            <a:r>
              <a:rPr lang="en-US" altLang="id-ID" sz="2400" dirty="0"/>
              <a:t> </a:t>
            </a:r>
            <a:r>
              <a:rPr lang="en-US" altLang="id-ID" sz="2400" dirty="0" err="1"/>
              <a:t>dominan</a:t>
            </a:r>
            <a:r>
              <a:rPr lang="en-US" altLang="id-ID" sz="2400" dirty="0"/>
              <a:t> </a:t>
            </a:r>
            <a:r>
              <a:rPr lang="en-US" altLang="id-ID" sz="2400" dirty="0" err="1"/>
              <a:t>dengan</a:t>
            </a:r>
            <a:r>
              <a:rPr lang="en-US" altLang="id-ID" sz="2400" dirty="0"/>
              <a:t> </a:t>
            </a:r>
            <a:r>
              <a:rPr lang="en-US" altLang="id-ID" sz="2400" dirty="0" err="1"/>
              <a:t>potensi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ekonomi</a:t>
            </a:r>
            <a:r>
              <a:rPr lang="en-US" altLang="id-ID" sz="2400" dirty="0"/>
              <a:t> yang </a:t>
            </a:r>
            <a:r>
              <a:rPr lang="en-US" altLang="id-ID" sz="2400" dirty="0" err="1"/>
              <a:t>sangat</a:t>
            </a:r>
            <a:r>
              <a:rPr lang="en-US" altLang="id-ID" sz="2400" dirty="0"/>
              <a:t> </a:t>
            </a:r>
            <a:r>
              <a:rPr lang="en-US" altLang="id-ID" sz="2400" dirty="0" err="1"/>
              <a:t>besar</a:t>
            </a:r>
            <a:r>
              <a:rPr lang="en-US" altLang="id-ID" sz="2400" dirty="0"/>
              <a:t> </a:t>
            </a:r>
            <a:r>
              <a:rPr lang="en-US" altLang="id-ID" sz="2400" dirty="0" err="1"/>
              <a:t>dan</a:t>
            </a:r>
            <a:r>
              <a:rPr lang="en-US" altLang="id-ID" sz="2400" dirty="0"/>
              <a:t> </a:t>
            </a:r>
            <a:r>
              <a:rPr lang="en-US" altLang="id-ID" sz="2400" dirty="0" err="1"/>
              <a:t>beragam</a:t>
            </a:r>
            <a:endParaRPr lang="en-US" altLang="id-ID" sz="2400" dirty="0"/>
          </a:p>
          <a:p>
            <a:pPr lvl="1" algn="l" eaLnBrk="1" hangingPunct="1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altLang="id-ID" sz="2400" dirty="0"/>
              <a:t>¾ </a:t>
            </a:r>
            <a:r>
              <a:rPr lang="en-US" altLang="id-ID" sz="2400" dirty="0" err="1"/>
              <a:t>wilayah</a:t>
            </a:r>
            <a:r>
              <a:rPr lang="en-US" altLang="id-ID" sz="2400" dirty="0"/>
              <a:t> Indonesia </a:t>
            </a:r>
            <a:r>
              <a:rPr lang="en-US" altLang="id-ID" sz="2400" dirty="0" err="1"/>
              <a:t>berupa</a:t>
            </a:r>
            <a:r>
              <a:rPr lang="en-US" altLang="id-ID" sz="2400" dirty="0"/>
              <a:t> </a:t>
            </a:r>
            <a:r>
              <a:rPr lang="en-US" altLang="id-ID" sz="2400" dirty="0" err="1"/>
              <a:t>laut</a:t>
            </a:r>
            <a:r>
              <a:rPr lang="en-US" altLang="id-ID" sz="2400" dirty="0"/>
              <a:t> (5,8 </a:t>
            </a:r>
            <a:r>
              <a:rPr lang="en-US" altLang="id-ID" sz="2400" dirty="0" err="1"/>
              <a:t>juta</a:t>
            </a:r>
            <a:r>
              <a:rPr lang="en-US" altLang="id-ID" sz="2400" dirty="0"/>
              <a:t> </a:t>
            </a:r>
            <a:r>
              <a:rPr lang="en-US" altLang="id-ID" sz="2400" dirty="0" err="1"/>
              <a:t>km</a:t>
            </a:r>
            <a:r>
              <a:rPr lang="en-US" altLang="id-ID" sz="2400" baseline="30000" dirty="0" err="1"/>
              <a:t>2</a:t>
            </a:r>
            <a:r>
              <a:rPr lang="en-US" altLang="id-ID" sz="2400" dirty="0"/>
              <a:t>)</a:t>
            </a:r>
          </a:p>
          <a:p>
            <a:pPr marL="800100" lvl="1" indent="-342900" algn="l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altLang="id-ID" sz="2400" dirty="0"/>
              <a:t>&gt; 17,500 </a:t>
            </a:r>
            <a:r>
              <a:rPr lang="en-US" altLang="id-ID" sz="2400" dirty="0" err="1"/>
              <a:t>pulau</a:t>
            </a:r>
            <a:r>
              <a:rPr lang="en-US" altLang="id-ID" sz="2400" dirty="0"/>
              <a:t> (</a:t>
            </a:r>
            <a:r>
              <a:rPr lang="en-US" altLang="id-ID" sz="2400" dirty="0" err="1"/>
              <a:t>negara</a:t>
            </a:r>
            <a:r>
              <a:rPr lang="en-US" altLang="id-ID" sz="2400" dirty="0"/>
              <a:t> </a:t>
            </a:r>
            <a:r>
              <a:rPr lang="en-US" altLang="id-ID" sz="2400" dirty="0" err="1"/>
              <a:t>kepulauan</a:t>
            </a:r>
            <a:r>
              <a:rPr lang="en-US" altLang="id-ID" sz="2400" dirty="0"/>
              <a:t> </a:t>
            </a:r>
            <a:r>
              <a:rPr lang="en-US" altLang="id-ID" sz="2400" dirty="0" err="1"/>
              <a:t>terbesar</a:t>
            </a:r>
            <a:r>
              <a:rPr lang="en-US" altLang="id-ID" sz="2400" dirty="0"/>
              <a:t>)</a:t>
            </a:r>
          </a:p>
          <a:p>
            <a:pPr marL="800100" lvl="1" indent="-342900" algn="l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altLang="id-ID" sz="2400" dirty="0"/>
              <a:t>81,000 km </a:t>
            </a:r>
            <a:r>
              <a:rPr lang="en-US" altLang="id-ID" sz="2400" dirty="0" err="1"/>
              <a:t>garis</a:t>
            </a:r>
            <a:r>
              <a:rPr lang="en-US" altLang="id-ID" sz="2400" dirty="0"/>
              <a:t> </a:t>
            </a:r>
            <a:r>
              <a:rPr lang="en-US" altLang="id-ID" sz="2400" dirty="0" err="1"/>
              <a:t>pantai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tropis</a:t>
            </a:r>
            <a:r>
              <a:rPr lang="en-US" altLang="id-ID" sz="2400" dirty="0"/>
              <a:t> </a:t>
            </a:r>
            <a:r>
              <a:rPr lang="en-US" altLang="id-ID" sz="2400" dirty="0" err="1"/>
              <a:t>terpanjang</a:t>
            </a:r>
            <a:r>
              <a:rPr lang="en-US" altLang="id-ID" sz="2400" dirty="0"/>
              <a:t> </a:t>
            </a:r>
            <a:r>
              <a:rPr lang="en-US" altLang="id-ID" sz="2400" dirty="0" err="1"/>
              <a:t>atau</a:t>
            </a:r>
            <a:r>
              <a:rPr lang="en-US" altLang="id-ID" sz="2400" dirty="0"/>
              <a:t> </a:t>
            </a:r>
            <a:r>
              <a:rPr lang="en-US" altLang="id-ID" sz="2400" dirty="0" err="1"/>
              <a:t>terpanjang</a:t>
            </a:r>
            <a:r>
              <a:rPr lang="en-US" altLang="id-ID" sz="2400" dirty="0"/>
              <a:t> </a:t>
            </a:r>
            <a:r>
              <a:rPr lang="en-US" altLang="id-ID" sz="2400" dirty="0" err="1"/>
              <a:t>ke</a:t>
            </a:r>
            <a:r>
              <a:rPr lang="en-US" altLang="id-ID" sz="2400" dirty="0"/>
              <a:t> </a:t>
            </a:r>
            <a:r>
              <a:rPr lang="en-US" altLang="id-ID" sz="2400" dirty="0" err="1"/>
              <a:t>dua</a:t>
            </a:r>
            <a:r>
              <a:rPr lang="en-US" altLang="id-ID" sz="2400" dirty="0"/>
              <a:t> (</a:t>
            </a:r>
            <a:r>
              <a:rPr lang="en-US" altLang="id-ID" sz="2400" dirty="0" err="1"/>
              <a:t>setelah</a:t>
            </a:r>
            <a:r>
              <a:rPr lang="en-US" altLang="id-ID" sz="2400" dirty="0"/>
              <a:t> </a:t>
            </a:r>
            <a:r>
              <a:rPr lang="en-US" altLang="id-ID" sz="2400" dirty="0" err="1"/>
              <a:t>Kanada</a:t>
            </a:r>
            <a:r>
              <a:rPr lang="en-US" altLang="id-ID" sz="2400" dirty="0"/>
              <a:t>) di </a:t>
            </a:r>
            <a:r>
              <a:rPr lang="en-US" altLang="id-ID" sz="2400" dirty="0" err="1"/>
              <a:t>dunia</a:t>
            </a:r>
            <a:endParaRPr lang="en-US" altLang="id-ID" sz="2400" dirty="0"/>
          </a:p>
          <a:p>
            <a:pPr lvl="1" algn="l" eaLnBrk="1" hangingPunct="1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altLang="id-ID" sz="2400" dirty="0" err="1"/>
              <a:t>Bentang</a:t>
            </a:r>
            <a:r>
              <a:rPr lang="en-US" altLang="id-ID" sz="2400" dirty="0"/>
              <a:t> </a:t>
            </a:r>
            <a:r>
              <a:rPr lang="en-US" altLang="id-ID" sz="2400" dirty="0" err="1"/>
              <a:t>wilayah</a:t>
            </a:r>
            <a:r>
              <a:rPr lang="en-US" altLang="id-ID" sz="2400" dirty="0"/>
              <a:t> Indonesia</a:t>
            </a:r>
          </a:p>
          <a:p>
            <a:pPr lvl="2" algn="l" eaLnBrk="1" hangingPunct="1">
              <a:spcBef>
                <a:spcPct val="20000"/>
              </a:spcBef>
              <a:buFontTx/>
              <a:buChar char="•"/>
            </a:pPr>
            <a:r>
              <a:rPr lang="en-US" altLang="id-ID" sz="2200" dirty="0"/>
              <a:t>Ujung Barat (</a:t>
            </a:r>
            <a:r>
              <a:rPr lang="en-US" altLang="id-ID" sz="2200" dirty="0" err="1"/>
              <a:t>Sabang</a:t>
            </a:r>
            <a:r>
              <a:rPr lang="en-US" altLang="id-ID" sz="2200" dirty="0"/>
              <a:t>) 	– 	</a:t>
            </a:r>
            <a:r>
              <a:rPr lang="en-US" altLang="id-ID" sz="2200" dirty="0" err="1"/>
              <a:t>Timur</a:t>
            </a:r>
            <a:r>
              <a:rPr lang="en-US" altLang="id-ID" sz="2200" dirty="0"/>
              <a:t> (</a:t>
            </a:r>
            <a:r>
              <a:rPr lang="en-US" altLang="id-ID" sz="2200" dirty="0" err="1"/>
              <a:t>Merauke</a:t>
            </a:r>
            <a:r>
              <a:rPr lang="en-US" altLang="id-ID" sz="2200" dirty="0"/>
              <a:t>)	 = 	London 	– 		Bagdad</a:t>
            </a:r>
          </a:p>
          <a:p>
            <a:pPr lvl="2" algn="l" eaLnBrk="1" hangingPunct="1">
              <a:spcBef>
                <a:spcPct val="20000"/>
              </a:spcBef>
              <a:buFontTx/>
              <a:buChar char="•"/>
            </a:pPr>
            <a:r>
              <a:rPr lang="en-US" altLang="id-ID" sz="2200" dirty="0"/>
              <a:t>Ujung Utara (</a:t>
            </a:r>
            <a:r>
              <a:rPr lang="en-US" altLang="id-ID" sz="2200" dirty="0" err="1"/>
              <a:t>Kep</a:t>
            </a:r>
            <a:r>
              <a:rPr lang="en-US" altLang="id-ID" sz="2200" dirty="0"/>
              <a:t>. </a:t>
            </a:r>
            <a:r>
              <a:rPr lang="en-US" altLang="id-ID" sz="2200" dirty="0" err="1"/>
              <a:t>Satal</a:t>
            </a:r>
            <a:r>
              <a:rPr lang="en-US" altLang="id-ID" sz="2200" dirty="0"/>
              <a:t>) 	– 	Selatan (P. Rote)	 = 	</a:t>
            </a:r>
            <a:r>
              <a:rPr lang="en-US" altLang="id-ID" sz="2200" dirty="0" err="1"/>
              <a:t>Jerman</a:t>
            </a:r>
            <a:r>
              <a:rPr lang="en-US" altLang="id-ID" sz="2200" dirty="0"/>
              <a:t> 	– 		</a:t>
            </a:r>
            <a:r>
              <a:rPr lang="en-US" altLang="id-ID" sz="2200" dirty="0" err="1"/>
              <a:t>Aljazair</a:t>
            </a:r>
            <a:endParaRPr lang="en-US" altLang="id-ID" sz="2200" dirty="0"/>
          </a:p>
        </p:txBody>
      </p:sp>
    </p:spTree>
    <p:extLst>
      <p:ext uri="{BB962C8B-B14F-4D97-AF65-F5344CB8AC3E}">
        <p14:creationId xmlns:p14="http://schemas.microsoft.com/office/powerpoint/2010/main" val="185547566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370" name="Oval 2"/>
          <p:cNvSpPr>
            <a:spLocks noChangeArrowheads="1"/>
          </p:cNvSpPr>
          <p:nvPr/>
        </p:nvSpPr>
        <p:spPr bwMode="auto">
          <a:xfrm>
            <a:off x="4572000" y="4572000"/>
            <a:ext cx="4038600" cy="1676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 sz="1800"/>
          </a:p>
        </p:txBody>
      </p:sp>
      <p:sp>
        <p:nvSpPr>
          <p:cNvPr id="826371" name="Oval 3"/>
          <p:cNvSpPr>
            <a:spLocks noChangeArrowheads="1"/>
          </p:cNvSpPr>
          <p:nvPr/>
        </p:nvSpPr>
        <p:spPr bwMode="auto">
          <a:xfrm>
            <a:off x="1828800" y="4572000"/>
            <a:ext cx="2286000" cy="1752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 sz="1800"/>
          </a:p>
        </p:txBody>
      </p:sp>
      <p:sp>
        <p:nvSpPr>
          <p:cNvPr id="826372" name="AutoShape 4"/>
          <p:cNvSpPr>
            <a:spLocks noChangeArrowheads="1"/>
          </p:cNvSpPr>
          <p:nvPr/>
        </p:nvSpPr>
        <p:spPr bwMode="auto">
          <a:xfrm>
            <a:off x="6629400" y="2514600"/>
            <a:ext cx="1905000" cy="12192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 sz="1800"/>
          </a:p>
        </p:txBody>
      </p:sp>
      <p:sp>
        <p:nvSpPr>
          <p:cNvPr id="826373" name="AutoShape 5"/>
          <p:cNvSpPr>
            <a:spLocks noChangeArrowheads="1"/>
          </p:cNvSpPr>
          <p:nvPr/>
        </p:nvSpPr>
        <p:spPr bwMode="auto">
          <a:xfrm>
            <a:off x="2667000" y="2514600"/>
            <a:ext cx="3429000" cy="12192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 sz="1800"/>
          </a:p>
        </p:txBody>
      </p:sp>
      <p:sp>
        <p:nvSpPr>
          <p:cNvPr id="826374" name="Rectangle 6"/>
          <p:cNvSpPr>
            <a:spLocks noChangeArrowheads="1"/>
          </p:cNvSpPr>
          <p:nvPr/>
        </p:nvSpPr>
        <p:spPr bwMode="auto">
          <a:xfrm>
            <a:off x="2438400" y="228600"/>
            <a:ext cx="7239000" cy="1752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 sz="1800"/>
          </a:p>
        </p:txBody>
      </p:sp>
      <p:sp>
        <p:nvSpPr>
          <p:cNvPr id="826375" name="Text Box 7"/>
          <p:cNvSpPr txBox="1">
            <a:spLocks noChangeArrowheads="1"/>
          </p:cNvSpPr>
          <p:nvPr/>
        </p:nvSpPr>
        <p:spPr bwMode="auto">
          <a:xfrm>
            <a:off x="2667000" y="457201"/>
            <a:ext cx="6934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id-ID" sz="1800" dirty="0"/>
              <a:t>INDONESIA NEGARA </a:t>
            </a:r>
            <a:r>
              <a:rPr lang="en-US" altLang="id-ID" sz="1800" dirty="0" err="1"/>
              <a:t>BAHARI</a:t>
            </a:r>
            <a:r>
              <a:rPr lang="en-US" altLang="id-ID" sz="1800" dirty="0"/>
              <a:t> DAN </a:t>
            </a:r>
            <a:r>
              <a:rPr lang="en-US" altLang="id-ID" sz="1800" dirty="0" err="1"/>
              <a:t>KEPULAUAN</a:t>
            </a:r>
            <a:r>
              <a:rPr lang="en-US" altLang="id-ID" sz="1800" dirty="0"/>
              <a:t> </a:t>
            </a:r>
            <a:r>
              <a:rPr lang="en-US" altLang="id-ID" sz="1800" dirty="0" err="1"/>
              <a:t>TERBESAR</a:t>
            </a:r>
            <a:r>
              <a:rPr lang="en-US" altLang="id-ID" sz="1800" dirty="0"/>
              <a:t> DI </a:t>
            </a:r>
            <a:r>
              <a:rPr lang="en-US" altLang="id-ID" sz="1800" dirty="0" err="1"/>
              <a:t>DUNIA</a:t>
            </a:r>
            <a:r>
              <a:rPr lang="en-US" altLang="id-ID" sz="1800" dirty="0"/>
              <a:t> </a:t>
            </a:r>
          </a:p>
          <a:p>
            <a:pPr lvl="1" eaLnBrk="1" hangingPunct="1">
              <a:buFontTx/>
              <a:buChar char="•"/>
            </a:pPr>
            <a:r>
              <a:rPr lang="en-US" altLang="id-ID" sz="1800" dirty="0" err="1"/>
              <a:t>Lebih</a:t>
            </a:r>
            <a:r>
              <a:rPr lang="en-US" altLang="id-ID" sz="1800" dirty="0"/>
              <a:t> </a:t>
            </a:r>
            <a:r>
              <a:rPr lang="en-US" altLang="id-ID" sz="1800" dirty="0" err="1"/>
              <a:t>dari</a:t>
            </a:r>
            <a:r>
              <a:rPr lang="en-US" altLang="id-ID" sz="1800" dirty="0"/>
              <a:t> 13 </a:t>
            </a:r>
            <a:r>
              <a:rPr lang="en-US" altLang="id-ID" sz="1800" dirty="0" err="1"/>
              <a:t>ribu</a:t>
            </a:r>
            <a:r>
              <a:rPr lang="en-US" altLang="id-ID" sz="1800" dirty="0"/>
              <a:t> </a:t>
            </a:r>
            <a:r>
              <a:rPr lang="en-US" altLang="id-ID" sz="1800" dirty="0" err="1"/>
              <a:t>Pulau</a:t>
            </a:r>
            <a:endParaRPr lang="en-US" altLang="id-ID" sz="1800" dirty="0"/>
          </a:p>
          <a:p>
            <a:pPr lvl="1" eaLnBrk="1" hangingPunct="1">
              <a:buFontTx/>
              <a:buChar char="•"/>
            </a:pPr>
            <a:r>
              <a:rPr lang="en-US" altLang="id-ID" sz="1800" dirty="0" err="1"/>
              <a:t>Garis</a:t>
            </a:r>
            <a:r>
              <a:rPr lang="en-US" altLang="id-ID" sz="1800" dirty="0"/>
              <a:t> </a:t>
            </a:r>
            <a:r>
              <a:rPr lang="en-US" altLang="id-ID" sz="1800" dirty="0" err="1"/>
              <a:t>pantai</a:t>
            </a:r>
            <a:r>
              <a:rPr lang="en-US" altLang="id-ID" sz="1800" dirty="0"/>
              <a:t> </a:t>
            </a:r>
            <a:r>
              <a:rPr lang="en-US" altLang="id-ID" sz="1800" dirty="0" err="1"/>
              <a:t>terpanjang</a:t>
            </a:r>
            <a:r>
              <a:rPr lang="en-US" altLang="id-ID" sz="1800" dirty="0"/>
              <a:t> </a:t>
            </a:r>
            <a:r>
              <a:rPr lang="en-US" altLang="id-ID" sz="1800" dirty="0" err="1"/>
              <a:t>kedua</a:t>
            </a:r>
            <a:r>
              <a:rPr lang="en-US" altLang="id-ID" sz="1800" dirty="0"/>
              <a:t> di </a:t>
            </a:r>
            <a:r>
              <a:rPr lang="en-US" altLang="id-ID" sz="1800" dirty="0" err="1"/>
              <a:t>dunia</a:t>
            </a:r>
            <a:r>
              <a:rPr lang="en-US" altLang="id-ID" sz="1800" dirty="0"/>
              <a:t> (81.000 km)</a:t>
            </a:r>
          </a:p>
        </p:txBody>
      </p:sp>
      <p:sp>
        <p:nvSpPr>
          <p:cNvPr id="826376" name="Text Box 8"/>
          <p:cNvSpPr txBox="1">
            <a:spLocks noChangeArrowheads="1"/>
          </p:cNvSpPr>
          <p:nvPr/>
        </p:nvSpPr>
        <p:spPr bwMode="auto">
          <a:xfrm>
            <a:off x="2707981" y="2574925"/>
            <a:ext cx="331052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id-ID" sz="1800" dirty="0"/>
              <a:t>Luas </a:t>
            </a:r>
            <a:r>
              <a:rPr lang="en-US" altLang="id-ID" sz="1800" dirty="0" err="1"/>
              <a:t>Darat</a:t>
            </a:r>
            <a:endParaRPr lang="en-US" altLang="id-ID" sz="1800" dirty="0"/>
          </a:p>
          <a:p>
            <a:pPr algn="ctr" eaLnBrk="1" hangingPunct="1"/>
            <a:r>
              <a:rPr lang="en-US" altLang="id-ID" sz="1800" dirty="0"/>
              <a:t>1,9 </a:t>
            </a:r>
            <a:r>
              <a:rPr lang="en-US" altLang="id-ID" sz="1800" dirty="0" err="1"/>
              <a:t>juta</a:t>
            </a:r>
            <a:r>
              <a:rPr lang="en-US" altLang="id-ID" sz="1800" dirty="0"/>
              <a:t> </a:t>
            </a:r>
            <a:r>
              <a:rPr lang="en-US" altLang="id-ID" sz="1800" dirty="0" err="1"/>
              <a:t>km</a:t>
            </a:r>
            <a:r>
              <a:rPr lang="en-US" altLang="id-ID" sz="1800" baseline="30000" dirty="0" err="1"/>
              <a:t>2</a:t>
            </a:r>
            <a:r>
              <a:rPr lang="en-US" altLang="id-ID" sz="1800" baseline="30000" dirty="0"/>
              <a:t> </a:t>
            </a:r>
            <a:r>
              <a:rPr lang="en-US" altLang="id-ID" sz="1800" dirty="0"/>
              <a:t>= 190 </a:t>
            </a:r>
            <a:r>
              <a:rPr lang="en-US" altLang="id-ID" sz="1800" dirty="0" err="1"/>
              <a:t>juta</a:t>
            </a:r>
            <a:r>
              <a:rPr lang="en-US" altLang="id-ID" sz="1800" dirty="0"/>
              <a:t> ha</a:t>
            </a:r>
          </a:p>
          <a:p>
            <a:pPr algn="ctr" eaLnBrk="1" hangingPunct="1"/>
            <a:r>
              <a:rPr lang="en-US" altLang="id-ID" sz="1800" dirty="0"/>
              <a:t>(25%)</a:t>
            </a:r>
          </a:p>
        </p:txBody>
      </p:sp>
      <p:sp>
        <p:nvSpPr>
          <p:cNvPr id="826377" name="Text Box 9"/>
          <p:cNvSpPr txBox="1">
            <a:spLocks noChangeArrowheads="1"/>
          </p:cNvSpPr>
          <p:nvPr/>
        </p:nvSpPr>
        <p:spPr bwMode="auto">
          <a:xfrm>
            <a:off x="6754660" y="2590800"/>
            <a:ext cx="164019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id-ID" sz="1800"/>
              <a:t>Luas Laut</a:t>
            </a:r>
          </a:p>
          <a:p>
            <a:pPr algn="ctr" eaLnBrk="1" hangingPunct="1"/>
            <a:r>
              <a:rPr lang="en-US" altLang="id-ID" sz="1800"/>
              <a:t>5,8 juta km</a:t>
            </a:r>
            <a:r>
              <a:rPr lang="en-US" altLang="id-ID" sz="1800" baseline="30000"/>
              <a:t>2</a:t>
            </a:r>
          </a:p>
          <a:p>
            <a:pPr algn="ctr" eaLnBrk="1" hangingPunct="1"/>
            <a:r>
              <a:rPr lang="en-US" altLang="id-ID" sz="1800"/>
              <a:t>(75%)</a:t>
            </a:r>
          </a:p>
        </p:txBody>
      </p:sp>
      <p:sp>
        <p:nvSpPr>
          <p:cNvPr id="826378" name="Text Box 10"/>
          <p:cNvSpPr txBox="1">
            <a:spLocks noChangeArrowheads="1"/>
          </p:cNvSpPr>
          <p:nvPr/>
        </p:nvSpPr>
        <p:spPr bwMode="auto">
          <a:xfrm>
            <a:off x="2195102" y="5029200"/>
            <a:ext cx="152958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id-ID" sz="1800" dirty="0" err="1"/>
              <a:t>Lahan</a:t>
            </a:r>
            <a:endParaRPr lang="en-US" altLang="id-ID" sz="1800" dirty="0"/>
          </a:p>
          <a:p>
            <a:pPr algn="ctr" eaLnBrk="1" hangingPunct="1"/>
            <a:r>
              <a:rPr lang="en-US" altLang="id-ID" sz="1800" dirty="0"/>
              <a:t>136 </a:t>
            </a:r>
            <a:r>
              <a:rPr lang="en-US" altLang="id-ID" sz="1800" dirty="0" err="1"/>
              <a:t>juta</a:t>
            </a:r>
            <a:r>
              <a:rPr lang="en-US" altLang="id-ID" sz="1800" dirty="0"/>
              <a:t> ha</a:t>
            </a:r>
          </a:p>
          <a:p>
            <a:pPr algn="ctr" eaLnBrk="1" hangingPunct="1"/>
            <a:r>
              <a:rPr lang="en-US" altLang="id-ID" sz="1800" dirty="0"/>
              <a:t>(72%)</a:t>
            </a:r>
          </a:p>
        </p:txBody>
      </p:sp>
      <p:sp>
        <p:nvSpPr>
          <p:cNvPr id="826379" name="Text Box 11"/>
          <p:cNvSpPr txBox="1">
            <a:spLocks noChangeArrowheads="1"/>
          </p:cNvSpPr>
          <p:nvPr/>
        </p:nvSpPr>
        <p:spPr bwMode="auto">
          <a:xfrm>
            <a:off x="4793072" y="4895672"/>
            <a:ext cx="366472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id-ID" sz="1800" dirty="0" err="1"/>
              <a:t>Perairan</a:t>
            </a:r>
            <a:r>
              <a:rPr lang="en-US" altLang="id-ID" sz="1800" dirty="0"/>
              <a:t> </a:t>
            </a:r>
            <a:r>
              <a:rPr lang="en-US" altLang="id-ID" sz="1800" dirty="0" err="1"/>
              <a:t>Umum</a:t>
            </a:r>
            <a:r>
              <a:rPr lang="en-US" altLang="id-ID" sz="1800" dirty="0"/>
              <a:t>/</a:t>
            </a:r>
            <a:r>
              <a:rPr lang="en-US" altLang="id-ID" sz="1800" dirty="0" err="1"/>
              <a:t>Tawar</a:t>
            </a:r>
            <a:endParaRPr lang="en-US" altLang="id-ID" sz="1800" dirty="0"/>
          </a:p>
          <a:p>
            <a:pPr algn="ctr" eaLnBrk="1" hangingPunct="1"/>
            <a:r>
              <a:rPr lang="en-US" altLang="id-ID" sz="1800" dirty="0"/>
              <a:t>(</a:t>
            </a:r>
            <a:r>
              <a:rPr lang="en-US" altLang="id-ID" sz="1800" dirty="0" err="1"/>
              <a:t>danau</a:t>
            </a:r>
            <a:r>
              <a:rPr lang="en-US" altLang="id-ID" sz="1800" dirty="0"/>
              <a:t>, </a:t>
            </a:r>
            <a:r>
              <a:rPr lang="en-US" altLang="id-ID" sz="1800" dirty="0" err="1"/>
              <a:t>waduk</a:t>
            </a:r>
            <a:r>
              <a:rPr lang="en-US" altLang="id-ID" sz="1800" dirty="0"/>
              <a:t>, </a:t>
            </a:r>
            <a:r>
              <a:rPr lang="en-US" altLang="id-ID" sz="1800" dirty="0" err="1"/>
              <a:t>sungai</a:t>
            </a:r>
            <a:r>
              <a:rPr lang="en-US" altLang="id-ID" sz="1800" dirty="0"/>
              <a:t>, </a:t>
            </a:r>
            <a:r>
              <a:rPr lang="en-US" altLang="id-ID" sz="1800" dirty="0" err="1"/>
              <a:t>rawa</a:t>
            </a:r>
            <a:r>
              <a:rPr lang="en-US" altLang="id-ID" sz="1800" dirty="0"/>
              <a:t>)</a:t>
            </a:r>
          </a:p>
          <a:p>
            <a:pPr algn="ctr" eaLnBrk="1" hangingPunct="1"/>
            <a:r>
              <a:rPr lang="en-US" altLang="id-ID" sz="1800" dirty="0"/>
              <a:t>54 </a:t>
            </a:r>
            <a:r>
              <a:rPr lang="en-US" altLang="id-ID" sz="1800" dirty="0" err="1"/>
              <a:t>juta</a:t>
            </a:r>
            <a:r>
              <a:rPr lang="en-US" altLang="id-ID" sz="1800" dirty="0"/>
              <a:t> ha</a:t>
            </a:r>
          </a:p>
          <a:p>
            <a:pPr algn="ctr" eaLnBrk="1" hangingPunct="1"/>
            <a:r>
              <a:rPr lang="en-US" altLang="id-ID" sz="1800" dirty="0"/>
              <a:t>(28%)</a:t>
            </a:r>
          </a:p>
        </p:txBody>
      </p:sp>
      <p:cxnSp>
        <p:nvCxnSpPr>
          <p:cNvPr id="826380" name="AutoShape 12"/>
          <p:cNvCxnSpPr>
            <a:cxnSpLocks noChangeShapeType="1"/>
            <a:stCxn id="826371" idx="0"/>
            <a:endCxn id="826370" idx="0"/>
          </p:cNvCxnSpPr>
          <p:nvPr/>
        </p:nvCxnSpPr>
        <p:spPr bwMode="auto">
          <a:xfrm rot="5400000" flipV="1">
            <a:off x="4780756" y="2763044"/>
            <a:ext cx="1588" cy="3619500"/>
          </a:xfrm>
          <a:prstGeom prst="bentConnector3">
            <a:avLst>
              <a:gd name="adj1" fmla="val -14400000"/>
            </a:avLst>
          </a:prstGeom>
          <a:noFill/>
          <a:ln w="2857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6381" name="Line 13"/>
          <p:cNvSpPr>
            <a:spLocks noChangeShapeType="1"/>
          </p:cNvSpPr>
          <p:nvPr/>
        </p:nvSpPr>
        <p:spPr bwMode="auto">
          <a:xfrm>
            <a:off x="4267200" y="3733800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 sz="1800"/>
          </a:p>
        </p:txBody>
      </p:sp>
      <p:cxnSp>
        <p:nvCxnSpPr>
          <p:cNvPr id="826382" name="AutoShape 14"/>
          <p:cNvCxnSpPr>
            <a:cxnSpLocks noChangeShapeType="1"/>
            <a:stCxn id="826373" idx="0"/>
            <a:endCxn id="826372" idx="0"/>
          </p:cNvCxnSpPr>
          <p:nvPr/>
        </p:nvCxnSpPr>
        <p:spPr bwMode="auto">
          <a:xfrm rot="5400000" flipV="1">
            <a:off x="5980906" y="915194"/>
            <a:ext cx="1588" cy="3200400"/>
          </a:xfrm>
          <a:prstGeom prst="bentConnector3">
            <a:avLst>
              <a:gd name="adj1" fmla="val -14400000"/>
            </a:avLst>
          </a:prstGeom>
          <a:noFill/>
          <a:ln w="38100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6383" name="Line 15"/>
          <p:cNvSpPr>
            <a:spLocks noChangeShapeType="1"/>
          </p:cNvSpPr>
          <p:nvPr/>
        </p:nvSpPr>
        <p:spPr bwMode="auto">
          <a:xfrm>
            <a:off x="6096000" y="19812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436437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298" name="Rectangle 2" descr="ZEE Indonesia-2"/>
          <p:cNvSpPr>
            <a:spLocks noChangeArrowheads="1"/>
          </p:cNvSpPr>
          <p:nvPr/>
        </p:nvSpPr>
        <p:spPr bwMode="ltGray">
          <a:xfrm>
            <a:off x="1524000" y="0"/>
            <a:ext cx="9144000" cy="68580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823299" name="Text Box 3"/>
          <p:cNvSpPr txBox="1">
            <a:spLocks noChangeArrowheads="1"/>
          </p:cNvSpPr>
          <p:nvPr/>
        </p:nvSpPr>
        <p:spPr bwMode="auto">
          <a:xfrm>
            <a:off x="5057395" y="5791200"/>
            <a:ext cx="1523174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id-ID" sz="1400">
                <a:solidFill>
                  <a:srgbClr val="5F5F5F"/>
                </a:solidFill>
              </a:rPr>
              <a:t>= 2,3 juta km</a:t>
            </a:r>
            <a:r>
              <a:rPr lang="en-US" altLang="id-ID" sz="1400" baseline="30000">
                <a:solidFill>
                  <a:srgbClr val="5F5F5F"/>
                </a:solidFill>
              </a:rPr>
              <a:t>2</a:t>
            </a:r>
          </a:p>
          <a:p>
            <a:pPr eaLnBrk="1" hangingPunct="1"/>
            <a:r>
              <a:rPr lang="en-US" altLang="id-ID" sz="1400">
                <a:solidFill>
                  <a:srgbClr val="5F5F5F"/>
                </a:solidFill>
              </a:rPr>
              <a:t>= 0,8 juta km</a:t>
            </a:r>
            <a:r>
              <a:rPr lang="en-US" altLang="id-ID" sz="1400" baseline="30000">
                <a:solidFill>
                  <a:srgbClr val="5F5F5F"/>
                </a:solidFill>
              </a:rPr>
              <a:t>2</a:t>
            </a:r>
          </a:p>
          <a:p>
            <a:pPr eaLnBrk="1" hangingPunct="1"/>
            <a:r>
              <a:rPr lang="en-US" altLang="id-ID" sz="1400">
                <a:solidFill>
                  <a:srgbClr val="5F5F5F"/>
                </a:solidFill>
              </a:rPr>
              <a:t>= 2,7 juta km</a:t>
            </a:r>
            <a:r>
              <a:rPr lang="en-US" altLang="id-ID" sz="1400" baseline="30000">
                <a:solidFill>
                  <a:srgbClr val="5F5F5F"/>
                </a:solidFill>
              </a:rPr>
              <a:t>2</a:t>
            </a:r>
            <a:endParaRPr lang="en-US" altLang="id-ID" sz="1400">
              <a:solidFill>
                <a:srgbClr val="5F5F5F"/>
              </a:solidFill>
            </a:endParaRPr>
          </a:p>
        </p:txBody>
      </p:sp>
      <p:sp>
        <p:nvSpPr>
          <p:cNvPr id="823300" name="Text Box 4"/>
          <p:cNvSpPr txBox="1">
            <a:spLocks noChangeArrowheads="1"/>
          </p:cNvSpPr>
          <p:nvPr/>
        </p:nvSpPr>
        <p:spPr bwMode="auto">
          <a:xfrm>
            <a:off x="2743200" y="228601"/>
            <a:ext cx="68580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id-ID" sz="2400" dirty="0">
                <a:latin typeface="Times New Roman" pitchFamily="18" charset="0"/>
              </a:rPr>
              <a:t>MAP OF INDONESIA MARINE WATERS</a:t>
            </a:r>
          </a:p>
        </p:txBody>
      </p:sp>
      <p:sp>
        <p:nvSpPr>
          <p:cNvPr id="823301" name="Rectangle 5"/>
          <p:cNvSpPr>
            <a:spLocks noChangeArrowheads="1"/>
          </p:cNvSpPr>
          <p:nvPr/>
        </p:nvSpPr>
        <p:spPr bwMode="auto">
          <a:xfrm>
            <a:off x="3048000" y="5792788"/>
            <a:ext cx="4572000" cy="9587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tIns="0" bIns="0">
            <a:spAutoFit/>
          </a:bodyPr>
          <a:lstStyle>
            <a:lvl1pPr>
              <a:tabLst>
                <a:tab pos="27987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tabLst>
                <a:tab pos="27987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tabLst>
                <a:tab pos="27987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tabLst>
                <a:tab pos="27987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tabLst>
                <a:tab pos="27987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7987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7987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7987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798763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15000"/>
              </a:spcBef>
            </a:pPr>
            <a:r>
              <a:rPr lang="en-US" altLang="id-ID" sz="1400" dirty="0">
                <a:sym typeface="Wingdings" pitchFamily="2" charset="2"/>
              </a:rPr>
              <a:t>Archipelagic &amp; internal water	: 2.3 million </a:t>
            </a:r>
            <a:r>
              <a:rPr lang="en-US" altLang="id-ID" sz="1400" dirty="0" err="1">
                <a:sym typeface="Wingdings" pitchFamily="2" charset="2"/>
              </a:rPr>
              <a:t>km</a:t>
            </a:r>
            <a:r>
              <a:rPr lang="en-US" altLang="id-ID" sz="1400" baseline="30000" dirty="0" err="1">
                <a:sym typeface="Wingdings" pitchFamily="2" charset="2"/>
              </a:rPr>
              <a:t>2</a:t>
            </a:r>
            <a:endParaRPr lang="en-US" altLang="id-ID" sz="1400" baseline="30000" dirty="0">
              <a:sym typeface="Wingdings" pitchFamily="2" charset="2"/>
            </a:endParaRPr>
          </a:p>
          <a:p>
            <a:pPr>
              <a:spcBef>
                <a:spcPct val="15000"/>
              </a:spcBef>
            </a:pPr>
            <a:r>
              <a:rPr lang="en-US" altLang="id-ID" sz="1400" dirty="0">
                <a:sym typeface="Wingdings" pitchFamily="2" charset="2"/>
              </a:rPr>
              <a:t>Territorial waters	: 0.8 million </a:t>
            </a:r>
            <a:r>
              <a:rPr lang="en-US" altLang="id-ID" sz="1400" dirty="0" err="1">
                <a:sym typeface="Wingdings" pitchFamily="2" charset="2"/>
              </a:rPr>
              <a:t>km</a:t>
            </a:r>
            <a:r>
              <a:rPr lang="en-US" altLang="id-ID" sz="1400" baseline="30000" dirty="0" err="1">
                <a:sym typeface="Wingdings" pitchFamily="2" charset="2"/>
              </a:rPr>
              <a:t>2</a:t>
            </a:r>
            <a:endParaRPr lang="en-US" altLang="id-ID" sz="1400" baseline="30000" dirty="0">
              <a:sym typeface="Wingdings" pitchFamily="2" charset="2"/>
            </a:endParaRPr>
          </a:p>
          <a:p>
            <a:pPr>
              <a:spcBef>
                <a:spcPct val="15000"/>
              </a:spcBef>
            </a:pPr>
            <a:r>
              <a:rPr lang="en-US" altLang="id-ID" sz="1400" dirty="0">
                <a:sym typeface="Wingdings" pitchFamily="2" charset="2"/>
              </a:rPr>
              <a:t>Exclusive Economy Zone (</a:t>
            </a:r>
            <a:r>
              <a:rPr lang="en-US" altLang="id-ID" sz="1400" dirty="0" err="1">
                <a:sym typeface="Wingdings" pitchFamily="2" charset="2"/>
              </a:rPr>
              <a:t>EEZ</a:t>
            </a:r>
            <a:r>
              <a:rPr lang="en-US" altLang="id-ID" sz="1400" dirty="0">
                <a:sym typeface="Wingdings" pitchFamily="2" charset="2"/>
              </a:rPr>
              <a:t>)	: 2.7 million </a:t>
            </a:r>
            <a:r>
              <a:rPr lang="en-US" altLang="id-ID" sz="1400" dirty="0" err="1">
                <a:sym typeface="Wingdings" pitchFamily="2" charset="2"/>
              </a:rPr>
              <a:t>km</a:t>
            </a:r>
            <a:r>
              <a:rPr lang="en-US" altLang="id-ID" sz="1400" baseline="30000" dirty="0" err="1">
                <a:sym typeface="Wingdings" pitchFamily="2" charset="2"/>
              </a:rPr>
              <a:t>2</a:t>
            </a:r>
            <a:endParaRPr lang="en-US" altLang="id-ID" sz="1400" baseline="30000" dirty="0">
              <a:sym typeface="Wingdings" pitchFamily="2" charset="2"/>
            </a:endParaRPr>
          </a:p>
          <a:p>
            <a:pPr>
              <a:spcBef>
                <a:spcPct val="15000"/>
              </a:spcBef>
            </a:pPr>
            <a:r>
              <a:rPr lang="en-US" altLang="id-ID" sz="1400" dirty="0">
                <a:sym typeface="Wingdings" pitchFamily="2" charset="2"/>
              </a:rPr>
              <a:t>High sea</a:t>
            </a:r>
          </a:p>
        </p:txBody>
      </p:sp>
    </p:spTree>
    <p:extLst>
      <p:ext uri="{BB962C8B-B14F-4D97-AF65-F5344CB8AC3E}">
        <p14:creationId xmlns:p14="http://schemas.microsoft.com/office/powerpoint/2010/main" val="3864082419"/>
      </p:ext>
    </p:extLst>
  </p:cSld>
  <p:clrMapOvr>
    <a:masterClrMapping/>
  </p:clrMapOvr>
  <p:transition spd="med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02" name="Picture 2" descr="Peta Afrika dan Eropa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30000" contrast="-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2057400" y="304800"/>
            <a:ext cx="8305800" cy="6254750"/>
          </a:xfrm>
          <a:prstGeom prst="rect">
            <a:avLst/>
          </a:prstGeom>
          <a:noFill/>
          <a:ln w="7620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0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764" y="2362201"/>
            <a:ext cx="7234237" cy="235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73506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E150AD-1760-4D18-991B-198D975C62CB}"/>
              </a:ext>
            </a:extLst>
          </p:cNvPr>
          <p:cNvSpPr txBox="1"/>
          <p:nvPr/>
        </p:nvSpPr>
        <p:spPr>
          <a:xfrm>
            <a:off x="3048000" y="2644170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4800" dirty="0" err="1"/>
              <a:t>Terima</a:t>
            </a:r>
            <a:r>
              <a:rPr lang="en-ID" sz="4800" dirty="0"/>
              <a:t> Kasih</a:t>
            </a:r>
          </a:p>
        </p:txBody>
      </p:sp>
    </p:spTree>
    <p:extLst>
      <p:ext uri="{BB962C8B-B14F-4D97-AF65-F5344CB8AC3E}">
        <p14:creationId xmlns:p14="http://schemas.microsoft.com/office/powerpoint/2010/main" val="4040613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F8F6637-EE13-49ED-9D85-2E2B20AE1C89}"/>
              </a:ext>
            </a:extLst>
          </p:cNvPr>
          <p:cNvSpPr txBox="1"/>
          <p:nvPr/>
        </p:nvSpPr>
        <p:spPr>
          <a:xfrm>
            <a:off x="1001434" y="1259175"/>
            <a:ext cx="10189132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Aft>
                <a:spcPts val="1200"/>
              </a:spcAft>
              <a:buNone/>
              <a:defRPr/>
            </a:pPr>
            <a:r>
              <a:rPr lang="en-ID" sz="3200" b="1" dirty="0">
                <a:latin typeface="Arial" panose="020B0604020202020204" pitchFamily="34" charset="0"/>
                <a:cs typeface="Arial" panose="020B0604020202020204" pitchFamily="34" charset="0"/>
              </a:rPr>
              <a:t>Pembangunan</a:t>
            </a:r>
            <a:r>
              <a:rPr lang="id-ID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Aft>
                <a:spcPts val="1200"/>
              </a:spcAft>
              <a:defRPr/>
            </a:pPr>
            <a:r>
              <a:rPr lang="en-ID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pem·ba·ngun·an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i="1" dirty="0">
                <a:latin typeface="Arial" panose="020B0604020202020204" pitchFamily="34" charset="0"/>
                <a:cs typeface="Arial" panose="020B0604020202020204" pitchFamily="34" charset="0"/>
              </a:rPr>
              <a:t>n: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 proses, </a:t>
            </a:r>
            <a:r>
              <a:rPr lang="en-ID" sz="3200" dirty="0" err="1"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3200" dirty="0" err="1">
                <a:latin typeface="Arial" panose="020B0604020202020204" pitchFamily="34" charset="0"/>
                <a:cs typeface="Arial" panose="020B0604020202020204" pitchFamily="34" charset="0"/>
              </a:rPr>
              <a:t>perbuatan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  <a:cs typeface="Arial" panose="020B0604020202020204" pitchFamily="34" charset="0"/>
              </a:rPr>
              <a:t>membangun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 (KBBI)</a:t>
            </a:r>
          </a:p>
          <a:p>
            <a:pPr algn="l"/>
            <a:r>
              <a:rPr lang="en-ID" sz="3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Pembangunan </a:t>
            </a:r>
            <a:r>
              <a:rPr lang="en-ID" sz="3200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ID" sz="3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proses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kenaikan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pendapatan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total dan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pendapatan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kapita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disertai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fundamental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struktur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negara dan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pemerataan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pendapatan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penduduk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negara (Wikipedia).</a:t>
            </a:r>
          </a:p>
        </p:txBody>
      </p:sp>
    </p:spTree>
    <p:extLst>
      <p:ext uri="{BB962C8B-B14F-4D97-AF65-F5344CB8AC3E}">
        <p14:creationId xmlns:p14="http://schemas.microsoft.com/office/powerpoint/2010/main" val="3975767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444A281-01EF-4310-A835-4353FE325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432" y="475580"/>
            <a:ext cx="10513168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>
              <a:buClr>
                <a:srgbClr val="FF0000"/>
              </a:buClr>
              <a:defRPr/>
            </a:pP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Asumsi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Teori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 Harrod-</a:t>
            </a:r>
            <a:r>
              <a:rPr lang="en-US" sz="2800" dirty="0" err="1">
                <a:latin typeface="Tahoma" pitchFamily="34" charset="0"/>
                <a:ea typeface="+mj-ea"/>
                <a:cs typeface="+mj-cs"/>
              </a:rPr>
              <a:t>Domar</a:t>
            </a:r>
            <a:r>
              <a:rPr lang="en-US" sz="2800" dirty="0">
                <a:latin typeface="Tahoma" pitchFamily="34" charset="0"/>
                <a:ea typeface="+mj-ea"/>
                <a:cs typeface="+mj-cs"/>
              </a:rPr>
              <a:t>: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562AECF-AF53-40E5-895C-24BCEDC12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432" y="1772816"/>
            <a:ext cx="1051316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318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Perekonomian</a:t>
            </a:r>
            <a:r>
              <a:rPr lang="en-US" sz="2400" dirty="0">
                <a:latin typeface="Tahoma" pitchFamily="34" charset="0"/>
                <a:cs typeface="+mn-cs"/>
              </a:rPr>
              <a:t> d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l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m </a:t>
            </a:r>
            <a:r>
              <a:rPr lang="en-US" sz="2400" dirty="0" err="1">
                <a:latin typeface="Tahoma" pitchFamily="34" charset="0"/>
                <a:cs typeface="+mn-cs"/>
              </a:rPr>
              <a:t>keadaan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pengerjaan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penuh</a:t>
            </a:r>
            <a:r>
              <a:rPr lang="en-US" sz="2400" dirty="0">
                <a:latin typeface="Tahoma" pitchFamily="34" charset="0"/>
                <a:cs typeface="+mn-cs"/>
              </a:rPr>
              <a:t> (full employment)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b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r</a:t>
            </a:r>
            <a:r>
              <a:rPr lang="id-ID" sz="2400" dirty="0">
                <a:latin typeface="Tahoma" pitchFamily="34" charset="0"/>
                <a:cs typeface="+mn-cs"/>
              </a:rPr>
              <a:t>an</a:t>
            </a:r>
            <a:r>
              <a:rPr lang="en-US" sz="2400" dirty="0">
                <a:latin typeface="Tahoma" pitchFamily="34" charset="0"/>
                <a:cs typeface="+mn-cs"/>
              </a:rPr>
              <a:t>g modal y</a:t>
            </a:r>
            <a:r>
              <a:rPr lang="id-ID" sz="2400" dirty="0">
                <a:latin typeface="Tahoma" pitchFamily="34" charset="0"/>
                <a:cs typeface="+mn-cs"/>
              </a:rPr>
              <a:t>an</a:t>
            </a:r>
            <a:r>
              <a:rPr lang="en-US" sz="2400" dirty="0">
                <a:latin typeface="Tahoma" pitchFamily="34" charset="0"/>
                <a:cs typeface="+mn-cs"/>
              </a:rPr>
              <a:t>g </a:t>
            </a:r>
            <a:r>
              <a:rPr lang="en-US" sz="2400" dirty="0" err="1">
                <a:latin typeface="Tahoma" pitchFamily="34" charset="0"/>
                <a:cs typeface="+mn-cs"/>
              </a:rPr>
              <a:t>ada</a:t>
            </a:r>
            <a:r>
              <a:rPr lang="en-US" sz="2400" dirty="0">
                <a:latin typeface="Tahoma" pitchFamily="34" charset="0"/>
                <a:cs typeface="+mn-cs"/>
              </a:rPr>
              <a:t> d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l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m </a:t>
            </a:r>
            <a:r>
              <a:rPr lang="en-US" sz="2400" dirty="0" err="1">
                <a:latin typeface="Tahoma" pitchFamily="34" charset="0"/>
                <a:cs typeface="+mn-cs"/>
              </a:rPr>
              <a:t>masyarakat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digunakan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secara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penuh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457200" indent="-4318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Terdiri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dari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dua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sektor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yaitu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sektor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rumahtangga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sektor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perusahaan</a:t>
            </a:r>
            <a:r>
              <a:rPr lang="en-US" sz="2400" dirty="0">
                <a:latin typeface="Tahoma" pitchFamily="34" charset="0"/>
                <a:cs typeface="+mn-cs"/>
              </a:rPr>
              <a:t>, </a:t>
            </a:r>
            <a:r>
              <a:rPr lang="en-US" sz="2400" dirty="0" err="1">
                <a:latin typeface="Tahoma" pitchFamily="34" charset="0"/>
                <a:cs typeface="+mn-cs"/>
              </a:rPr>
              <a:t>berarti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pemerintah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perdagangan</a:t>
            </a:r>
            <a:r>
              <a:rPr lang="en-US" sz="2400" dirty="0">
                <a:latin typeface="Tahoma" pitchFamily="34" charset="0"/>
                <a:cs typeface="+mn-cs"/>
              </a:rPr>
              <a:t> LN t</a:t>
            </a:r>
            <a:r>
              <a:rPr lang="id-ID" sz="2400" dirty="0">
                <a:latin typeface="Tahoma" pitchFamily="34" charset="0"/>
                <a:cs typeface="+mn-cs"/>
              </a:rPr>
              <a:t>i</a:t>
            </a:r>
            <a:r>
              <a:rPr lang="en-US" sz="2400" dirty="0">
                <a:latin typeface="Tahoma" pitchFamily="34" charset="0"/>
                <a:cs typeface="+mn-cs"/>
              </a:rPr>
              <a:t>d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k </a:t>
            </a:r>
            <a:r>
              <a:rPr lang="en-US" sz="2400" dirty="0" err="1">
                <a:latin typeface="Tahoma" pitchFamily="34" charset="0"/>
                <a:cs typeface="+mn-cs"/>
              </a:rPr>
              <a:t>ada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457200" indent="-4318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Besarnya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tabungan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masyarakat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adalah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proporsional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dgn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besarnya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pendapatan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nasional</a:t>
            </a:r>
            <a:r>
              <a:rPr lang="en-US" sz="2400" dirty="0">
                <a:latin typeface="Tahoma" pitchFamily="34" charset="0"/>
                <a:cs typeface="+mn-cs"/>
              </a:rPr>
              <a:t>, </a:t>
            </a:r>
            <a:r>
              <a:rPr lang="en-US" sz="2400" dirty="0" err="1">
                <a:latin typeface="Tahoma" pitchFamily="34" charset="0"/>
                <a:cs typeface="+mn-cs"/>
              </a:rPr>
              <a:t>ini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berarti</a:t>
            </a:r>
            <a:r>
              <a:rPr lang="en-US" sz="2400" dirty="0">
                <a:latin typeface="Tahoma" pitchFamily="34" charset="0"/>
                <a:cs typeface="+mn-cs"/>
              </a:rPr>
              <a:t> b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hw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fungsi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tabungan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dimulai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dari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titik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nol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457200" indent="-4318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Kecendrungan</a:t>
            </a:r>
            <a:r>
              <a:rPr lang="en-US" sz="2400" dirty="0">
                <a:latin typeface="Tahoma" pitchFamily="34" charset="0"/>
                <a:cs typeface="+mn-cs"/>
              </a:rPr>
              <a:t> u</a:t>
            </a:r>
            <a:r>
              <a:rPr lang="id-ID" sz="2400" dirty="0">
                <a:latin typeface="Tahoma" pitchFamily="34" charset="0"/>
                <a:cs typeface="+mn-cs"/>
              </a:rPr>
              <a:t>n</a:t>
            </a:r>
            <a:r>
              <a:rPr lang="en-US" sz="2400" dirty="0">
                <a:latin typeface="Tahoma" pitchFamily="34" charset="0"/>
                <a:cs typeface="+mn-cs"/>
              </a:rPr>
              <a:t>t</a:t>
            </a:r>
            <a:r>
              <a:rPr lang="id-ID" sz="2400" dirty="0">
                <a:latin typeface="Tahoma" pitchFamily="34" charset="0"/>
                <a:cs typeface="+mn-cs"/>
              </a:rPr>
              <a:t>u</a:t>
            </a:r>
            <a:r>
              <a:rPr lang="en-US" sz="2400" dirty="0">
                <a:latin typeface="Tahoma" pitchFamily="34" charset="0"/>
                <a:cs typeface="+mn-cs"/>
              </a:rPr>
              <a:t>k </a:t>
            </a:r>
            <a:r>
              <a:rPr lang="en-US" sz="2400" dirty="0" err="1">
                <a:latin typeface="Tahoma" pitchFamily="34" charset="0"/>
                <a:cs typeface="+mn-cs"/>
              </a:rPr>
              <a:t>menabung</a:t>
            </a:r>
            <a:r>
              <a:rPr lang="en-US" sz="2400" dirty="0">
                <a:latin typeface="Tahoma" pitchFamily="34" charset="0"/>
                <a:cs typeface="+mn-cs"/>
              </a:rPr>
              <a:t> (</a:t>
            </a:r>
            <a:r>
              <a:rPr lang="en-US" sz="2400" i="1" dirty="0">
                <a:latin typeface="Tahoma" pitchFamily="34" charset="0"/>
                <a:cs typeface="+mn-cs"/>
              </a:rPr>
              <a:t>marginal propensity to save </a:t>
            </a:r>
            <a:r>
              <a:rPr lang="en-US" sz="2400" dirty="0">
                <a:latin typeface="Tahoma" pitchFamily="34" charset="0"/>
                <a:cs typeface="+mn-cs"/>
              </a:rPr>
              <a:t>= MPS) </a:t>
            </a:r>
            <a:r>
              <a:rPr lang="en-US" sz="2400" dirty="0" err="1">
                <a:latin typeface="Tahoma" pitchFamily="34" charset="0"/>
                <a:cs typeface="+mn-cs"/>
              </a:rPr>
              <a:t>besarnya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tetap</a:t>
            </a:r>
            <a:r>
              <a:rPr lang="en-US" sz="2400" dirty="0">
                <a:latin typeface="Tahoma" pitchFamily="34" charset="0"/>
                <a:cs typeface="+mn-cs"/>
              </a:rPr>
              <a:t>, </a:t>
            </a:r>
            <a:r>
              <a:rPr lang="en-US" sz="2400" dirty="0" err="1">
                <a:latin typeface="Tahoma" pitchFamily="34" charset="0"/>
                <a:cs typeface="+mn-cs"/>
              </a:rPr>
              <a:t>demikian</a:t>
            </a:r>
            <a:r>
              <a:rPr lang="en-US" sz="2400" dirty="0">
                <a:latin typeface="Tahoma" pitchFamily="34" charset="0"/>
                <a:cs typeface="+mn-cs"/>
              </a:rPr>
              <a:t> juga ratio </a:t>
            </a:r>
            <a:r>
              <a:rPr lang="en-US" sz="2400" dirty="0" err="1">
                <a:latin typeface="Tahoma" pitchFamily="34" charset="0"/>
                <a:cs typeface="+mn-cs"/>
              </a:rPr>
              <a:t>antara</a:t>
            </a:r>
            <a:r>
              <a:rPr lang="en-US" sz="2400" dirty="0">
                <a:latin typeface="Tahoma" pitchFamily="34" charset="0"/>
                <a:cs typeface="+mn-cs"/>
              </a:rPr>
              <a:t> modal-output (</a:t>
            </a:r>
            <a:r>
              <a:rPr lang="en-US" sz="2400" i="1" dirty="0">
                <a:latin typeface="Tahoma" pitchFamily="34" charset="0"/>
                <a:cs typeface="+mn-cs"/>
              </a:rPr>
              <a:t>capital-output ratio=COR</a:t>
            </a:r>
            <a:r>
              <a:rPr lang="en-US" sz="2400" dirty="0">
                <a:latin typeface="Tahoma" pitchFamily="34" charset="0"/>
                <a:cs typeface="+mn-cs"/>
              </a:rPr>
              <a:t>) dan </a:t>
            </a:r>
            <a:r>
              <a:rPr lang="en-US" sz="2400" dirty="0" err="1">
                <a:latin typeface="Tahoma" pitchFamily="34" charset="0"/>
                <a:cs typeface="+mn-cs"/>
              </a:rPr>
              <a:t>pertambahan</a:t>
            </a:r>
            <a:r>
              <a:rPr lang="en-US" sz="2400" dirty="0">
                <a:latin typeface="Tahoma" pitchFamily="34" charset="0"/>
                <a:cs typeface="+mn-cs"/>
              </a:rPr>
              <a:t> modal-output (</a:t>
            </a:r>
            <a:r>
              <a:rPr lang="en-US" sz="2400" i="1" dirty="0">
                <a:latin typeface="Tahoma" pitchFamily="34" charset="0"/>
                <a:cs typeface="+mn-cs"/>
              </a:rPr>
              <a:t>Incremental Capital-Output Ratio = ICOR</a:t>
            </a:r>
            <a:r>
              <a:rPr lang="id-ID" sz="2400" dirty="0">
                <a:latin typeface="Tahoma" pitchFamily="34" charset="0"/>
                <a:cs typeface="+mn-cs"/>
              </a:rPr>
              <a:t>)</a:t>
            </a:r>
            <a:r>
              <a:rPr lang="en-ID" sz="2400" dirty="0">
                <a:latin typeface="Tahoma" pitchFamily="34" charset="0"/>
                <a:cs typeface="+mn-cs"/>
              </a:rPr>
              <a:t> </a:t>
            </a:r>
            <a:r>
              <a:rPr lang="en-US" sz="2400" dirty="0">
                <a:latin typeface="Tahoma" pitchFamily="34" charset="0"/>
                <a:cs typeface="+mn-cs"/>
              </a:rPr>
              <a:t>MPS, COR, ICOR = </a:t>
            </a:r>
            <a:r>
              <a:rPr lang="en-US" sz="2400" dirty="0" err="1">
                <a:latin typeface="Tahoma" pitchFamily="34" charset="0"/>
                <a:cs typeface="+mn-cs"/>
              </a:rPr>
              <a:t>besarnya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tetap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457200" indent="-4318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AutoNum type="arabicPeriod"/>
              <a:defRPr/>
            </a:pPr>
            <a:endParaRPr lang="en-US" sz="2400" dirty="0">
              <a:latin typeface="Tahoma" pitchFamily="34" charset="0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0C28FE09-53B2-4DD8-9FB5-EAF95CB9A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45" y="488294"/>
            <a:ext cx="8229600" cy="793750"/>
          </a:xfrm>
        </p:spPr>
        <p:txBody>
          <a:bodyPr/>
          <a:lstStyle/>
          <a:p>
            <a:r>
              <a:rPr lang="id-ID" altLang="en-US" sz="4000" dirty="0"/>
              <a:t>Model Perubahan Struktural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268789E-EE3F-41C4-998A-9E684F7E9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1484784"/>
            <a:ext cx="82296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>
              <a:defRPr/>
            </a:pPr>
            <a:r>
              <a:rPr lang="en-US" sz="2400" b="1" dirty="0">
                <a:solidFill>
                  <a:schemeClr val="tx2"/>
                </a:solidFill>
                <a:latin typeface="Tahoma" pitchFamily="34" charset="0"/>
                <a:ea typeface="+mj-ea"/>
                <a:cs typeface="+mj-cs"/>
              </a:rPr>
              <a:t>Model </a:t>
            </a:r>
            <a:r>
              <a:rPr lang="en-US" sz="2400" b="1" dirty="0" err="1">
                <a:solidFill>
                  <a:schemeClr val="tx2"/>
                </a:solidFill>
                <a:latin typeface="Tahoma" pitchFamily="34" charset="0"/>
                <a:ea typeface="+mj-ea"/>
                <a:cs typeface="+mj-cs"/>
              </a:rPr>
              <a:t>Dua</a:t>
            </a:r>
            <a:r>
              <a:rPr lang="en-US" sz="2400" b="1" dirty="0">
                <a:solidFill>
                  <a:schemeClr val="tx2"/>
                </a:solidFill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Tahoma" pitchFamily="34" charset="0"/>
                <a:ea typeface="+mj-ea"/>
                <a:cs typeface="+mj-cs"/>
              </a:rPr>
              <a:t>Sektor</a:t>
            </a:r>
            <a:r>
              <a:rPr lang="en-US" sz="2400" b="1" dirty="0">
                <a:solidFill>
                  <a:schemeClr val="tx2"/>
                </a:solidFill>
                <a:latin typeface="Tahoma" pitchFamily="34" charset="0"/>
                <a:ea typeface="+mj-ea"/>
                <a:cs typeface="+mj-cs"/>
              </a:rPr>
              <a:t> Lewis  </a:t>
            </a:r>
            <a:r>
              <a:rPr lang="id-ID" sz="2400" b="1" dirty="0">
                <a:solidFill>
                  <a:schemeClr val="tx2"/>
                </a:solidFill>
                <a:latin typeface="Tahoma" pitchFamily="34" charset="0"/>
                <a:ea typeface="+mj-ea"/>
                <a:cs typeface="+mj-cs"/>
              </a:rPr>
              <a:t>- </a:t>
            </a:r>
            <a:r>
              <a:rPr lang="en-US" sz="2400" b="1" dirty="0">
                <a:solidFill>
                  <a:schemeClr val="tx2"/>
                </a:solidFill>
                <a:latin typeface="Tahoma" pitchFamily="34" charset="0"/>
                <a:ea typeface="+mj-ea"/>
                <a:cs typeface="+mj-cs"/>
              </a:rPr>
              <a:t>[Lewis Two Sector Model]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1E0D0D3-0D19-475F-8E60-FB80159B4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01" y="2393503"/>
            <a:ext cx="11150698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7663" indent="-347663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q"/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Salah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satu</a:t>
            </a:r>
            <a:r>
              <a:rPr lang="en-US" sz="2400" dirty="0">
                <a:latin typeface="Tahoma" pitchFamily="34" charset="0"/>
                <a:cs typeface="+mn-cs"/>
              </a:rPr>
              <a:t> model </a:t>
            </a:r>
            <a:r>
              <a:rPr lang="en-US" sz="2400" dirty="0" err="1">
                <a:latin typeface="Tahoma" pitchFamily="34" charset="0"/>
                <a:cs typeface="+mn-cs"/>
              </a:rPr>
              <a:t>teoritis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pembangunan</a:t>
            </a:r>
            <a:r>
              <a:rPr lang="en-US" sz="2400" dirty="0">
                <a:latin typeface="Tahoma" pitchFamily="34" charset="0"/>
                <a:cs typeface="+mn-cs"/>
              </a:rPr>
              <a:t> y</a:t>
            </a:r>
            <a:r>
              <a:rPr lang="id-ID" sz="2400" dirty="0">
                <a:latin typeface="Tahoma" pitchFamily="34" charset="0"/>
                <a:cs typeface="+mn-cs"/>
              </a:rPr>
              <a:t>ang</a:t>
            </a:r>
            <a:r>
              <a:rPr lang="en-US" sz="2400" dirty="0">
                <a:latin typeface="Tahoma" pitchFamily="34" charset="0"/>
                <a:cs typeface="+mn-cs"/>
              </a:rPr>
              <a:t> paling </a:t>
            </a:r>
            <a:r>
              <a:rPr lang="en-US" sz="2400" dirty="0" err="1">
                <a:latin typeface="Tahoma" pitchFamily="34" charset="0"/>
                <a:cs typeface="+mn-cs"/>
              </a:rPr>
              <a:t>terkenal</a:t>
            </a:r>
            <a:r>
              <a:rPr lang="en-US" sz="2400" dirty="0">
                <a:latin typeface="Tahoma" pitchFamily="34" charset="0"/>
                <a:cs typeface="+mn-cs"/>
              </a:rPr>
              <a:t>, y</a:t>
            </a:r>
            <a:r>
              <a:rPr lang="id-ID" sz="2400" dirty="0">
                <a:latin typeface="Tahoma" pitchFamily="34" charset="0"/>
                <a:cs typeface="+mn-cs"/>
              </a:rPr>
              <a:t>an</a:t>
            </a:r>
            <a:r>
              <a:rPr lang="en-US" sz="2400" dirty="0">
                <a:latin typeface="Tahoma" pitchFamily="34" charset="0"/>
                <a:cs typeface="+mn-cs"/>
              </a:rPr>
              <a:t>g </a:t>
            </a:r>
            <a:r>
              <a:rPr lang="en-US" sz="2400" dirty="0" err="1">
                <a:latin typeface="Tahoma" pitchFamily="34" charset="0"/>
                <a:cs typeface="+mn-cs"/>
              </a:rPr>
              <a:t>memusatkan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perhatian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pada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transformasi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struktural</a:t>
            </a:r>
            <a:r>
              <a:rPr lang="en-US" sz="2400" dirty="0">
                <a:latin typeface="Tahoma" pitchFamily="34" charset="0"/>
                <a:cs typeface="+mn-cs"/>
              </a:rPr>
              <a:t> (</a:t>
            </a:r>
            <a:r>
              <a:rPr lang="en-US" sz="2400" i="1" dirty="0">
                <a:latin typeface="Tahoma" pitchFamily="34" charset="0"/>
                <a:cs typeface="+mn-cs"/>
              </a:rPr>
              <a:t>structural transformation</a:t>
            </a:r>
            <a:r>
              <a:rPr lang="en-US" sz="2400" dirty="0">
                <a:latin typeface="Tahoma" pitchFamily="34" charset="0"/>
                <a:cs typeface="+mn-cs"/>
              </a:rPr>
              <a:t>) </a:t>
            </a:r>
            <a:r>
              <a:rPr lang="en-US" sz="2400" dirty="0" err="1">
                <a:latin typeface="Tahoma" pitchFamily="34" charset="0"/>
                <a:cs typeface="+mn-cs"/>
              </a:rPr>
              <a:t>suatu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perekonomian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subsisten</a:t>
            </a:r>
            <a:r>
              <a:rPr lang="en-US" sz="2400" dirty="0">
                <a:latin typeface="Tahoma" pitchFamily="34" charset="0"/>
                <a:cs typeface="+mn-cs"/>
              </a:rPr>
              <a:t>. </a:t>
            </a:r>
          </a:p>
          <a:p>
            <a:pPr marL="347663" indent="-347663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q"/>
              <a:defRPr/>
            </a:pPr>
            <a:r>
              <a:rPr lang="en-US" sz="2400" dirty="0">
                <a:latin typeface="Tahoma" pitchFamily="34" charset="0"/>
                <a:cs typeface="+mn-cs"/>
              </a:rPr>
              <a:t>Model </a:t>
            </a:r>
            <a:r>
              <a:rPr lang="en-US" sz="2400" dirty="0" err="1">
                <a:latin typeface="Tahoma" pitchFamily="34" charset="0"/>
                <a:cs typeface="+mn-cs"/>
              </a:rPr>
              <a:t>ini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dirumuskan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oleh</a:t>
            </a:r>
            <a:r>
              <a:rPr lang="en-US" sz="2400" dirty="0">
                <a:latin typeface="Tahoma" pitchFamily="34" charset="0"/>
                <a:cs typeface="+mn-cs"/>
              </a:rPr>
              <a:t> W. Arthur Lewis, </a:t>
            </a:r>
            <a:r>
              <a:rPr lang="en-US" sz="2400" dirty="0" err="1">
                <a:latin typeface="Tahoma" pitchFamily="34" charset="0"/>
                <a:cs typeface="+mn-cs"/>
              </a:rPr>
              <a:t>salah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satu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ekonom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besar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penerima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Hadiah</a:t>
            </a:r>
            <a:r>
              <a:rPr lang="en-US" sz="2400" dirty="0">
                <a:latin typeface="Tahoma" pitchFamily="34" charset="0"/>
                <a:cs typeface="+mn-cs"/>
              </a:rPr>
              <a:t> Nobel </a:t>
            </a:r>
            <a:r>
              <a:rPr lang="en-US" sz="2400" dirty="0" err="1">
                <a:latin typeface="Tahoma" pitchFamily="34" charset="0"/>
                <a:cs typeface="+mn-cs"/>
              </a:rPr>
              <a:t>pada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pertengahan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dekade</a:t>
            </a:r>
            <a:r>
              <a:rPr lang="en-US" sz="2400" dirty="0">
                <a:latin typeface="Tahoma" pitchFamily="34" charset="0"/>
                <a:cs typeface="+mn-cs"/>
              </a:rPr>
              <a:t> 1950 an,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kemudian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dikembangkan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lebih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lanjut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oleh</a:t>
            </a:r>
            <a:r>
              <a:rPr lang="en-US" sz="2400" dirty="0">
                <a:latin typeface="Tahoma" pitchFamily="34" charset="0"/>
                <a:cs typeface="+mn-cs"/>
              </a:rPr>
              <a:t> John </a:t>
            </a:r>
            <a:r>
              <a:rPr lang="en-US" sz="2400" dirty="0" err="1">
                <a:latin typeface="Tahoma" pitchFamily="34" charset="0"/>
                <a:cs typeface="+mn-cs"/>
              </a:rPr>
              <a:t>Fei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Gustav </a:t>
            </a:r>
            <a:r>
              <a:rPr lang="en-US" sz="2400" dirty="0" err="1">
                <a:latin typeface="Tahoma" pitchFamily="34" charset="0"/>
                <a:cs typeface="+mn-cs"/>
              </a:rPr>
              <a:t>Ranis</a:t>
            </a:r>
            <a:endParaRPr lang="en-US" sz="2400" dirty="0">
              <a:latin typeface="Tahoma" pitchFamily="34" charset="0"/>
              <a:cs typeface="+mn-cs"/>
            </a:endParaRPr>
          </a:p>
          <a:p>
            <a:pPr marL="347663" indent="-347663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q"/>
              <a:defRPr/>
            </a:pPr>
            <a:r>
              <a:rPr lang="en-US" sz="2400" dirty="0">
                <a:latin typeface="Tahoma" pitchFamily="34" charset="0"/>
                <a:cs typeface="+mn-cs"/>
              </a:rPr>
              <a:t>Model </a:t>
            </a:r>
            <a:r>
              <a:rPr lang="en-US" sz="2400" dirty="0" err="1">
                <a:latin typeface="Tahoma" pitchFamily="34" charset="0"/>
                <a:cs typeface="+mn-cs"/>
              </a:rPr>
              <a:t>Dua-Sektor</a:t>
            </a:r>
            <a:r>
              <a:rPr lang="en-US" sz="2400" dirty="0">
                <a:latin typeface="Tahoma" pitchFamily="34" charset="0"/>
                <a:cs typeface="+mn-cs"/>
              </a:rPr>
              <a:t> Lewis (Lewis Two Sector Model) </a:t>
            </a:r>
            <a:r>
              <a:rPr lang="en-US" sz="2400" dirty="0" err="1">
                <a:latin typeface="Tahoma" pitchFamily="34" charset="0"/>
                <a:cs typeface="+mn-cs"/>
              </a:rPr>
              <a:t>ini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diakui</a:t>
            </a:r>
            <a:r>
              <a:rPr lang="en-US" sz="2400" dirty="0">
                <a:latin typeface="Tahoma" pitchFamily="34" charset="0"/>
                <a:cs typeface="+mn-cs"/>
              </a:rPr>
              <a:t> s</a:t>
            </a:r>
            <a:r>
              <a:rPr lang="id-ID" sz="2400" dirty="0">
                <a:latin typeface="Tahoma" pitchFamily="34" charset="0"/>
                <a:cs typeface="+mn-cs"/>
              </a:rPr>
              <a:t>e</a:t>
            </a:r>
            <a:r>
              <a:rPr lang="en-US" sz="2400" dirty="0">
                <a:latin typeface="Tahoma" pitchFamily="34" charset="0"/>
                <a:cs typeface="+mn-cs"/>
              </a:rPr>
              <a:t>b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g</a:t>
            </a:r>
            <a:r>
              <a:rPr lang="id-ID" sz="2400" dirty="0">
                <a:latin typeface="Tahoma" pitchFamily="34" charset="0"/>
                <a:cs typeface="+mn-cs"/>
              </a:rPr>
              <a:t>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teori</a:t>
            </a:r>
            <a:r>
              <a:rPr lang="en-US" sz="2400" dirty="0">
                <a:latin typeface="Tahoma" pitchFamily="34" charset="0"/>
                <a:cs typeface="+mn-cs"/>
              </a:rPr>
              <a:t> “</a:t>
            </a:r>
            <a:r>
              <a:rPr lang="en-US" sz="2400" dirty="0" err="1">
                <a:latin typeface="Tahoma" pitchFamily="34" charset="0"/>
                <a:cs typeface="+mn-cs"/>
              </a:rPr>
              <a:t>umum</a:t>
            </a:r>
            <a:r>
              <a:rPr lang="en-US" sz="2400" dirty="0">
                <a:latin typeface="Tahoma" pitchFamily="34" charset="0"/>
                <a:cs typeface="+mn-cs"/>
              </a:rPr>
              <a:t>” y</a:t>
            </a:r>
            <a:r>
              <a:rPr lang="id-ID" sz="2400" dirty="0">
                <a:latin typeface="Tahoma" pitchFamily="34" charset="0"/>
                <a:cs typeface="+mn-cs"/>
              </a:rPr>
              <a:t>an</a:t>
            </a:r>
            <a:r>
              <a:rPr lang="en-US" sz="2400" dirty="0">
                <a:latin typeface="Tahoma" pitchFamily="34" charset="0"/>
                <a:cs typeface="+mn-cs"/>
              </a:rPr>
              <a:t>g </a:t>
            </a:r>
            <a:r>
              <a:rPr lang="en-US" sz="2400" dirty="0" err="1">
                <a:latin typeface="Tahoma" pitchFamily="34" charset="0"/>
                <a:cs typeface="+mn-cs"/>
              </a:rPr>
              <a:t>membahas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proses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pembangunan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neg</a:t>
            </a:r>
            <a:r>
              <a:rPr lang="id-ID" sz="2400" dirty="0">
                <a:latin typeface="Tahoma" pitchFamily="34" charset="0"/>
                <a:cs typeface="+mn-cs"/>
              </a:rPr>
              <a:t>ara</a:t>
            </a:r>
            <a:r>
              <a:rPr lang="en-US" sz="2400" dirty="0">
                <a:latin typeface="Tahoma" pitchFamily="34" charset="0"/>
                <a:cs typeface="+mn-cs"/>
              </a:rPr>
              <a:t>2 </a:t>
            </a:r>
            <a:r>
              <a:rPr lang="en-US" sz="2400" dirty="0" err="1">
                <a:latin typeface="Tahoma" pitchFamily="34" charset="0"/>
                <a:cs typeface="+mn-cs"/>
              </a:rPr>
              <a:t>Dunia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Ketiga</a:t>
            </a:r>
            <a:r>
              <a:rPr lang="en-US" sz="2400" dirty="0">
                <a:latin typeface="Tahoma" pitchFamily="34" charset="0"/>
                <a:cs typeface="+mn-cs"/>
              </a:rPr>
              <a:t> y</a:t>
            </a:r>
            <a:r>
              <a:rPr lang="id-ID" sz="2400" dirty="0">
                <a:latin typeface="Tahoma" pitchFamily="34" charset="0"/>
                <a:cs typeface="+mn-cs"/>
              </a:rPr>
              <a:t>an</a:t>
            </a:r>
            <a:r>
              <a:rPr lang="en-US" sz="2400" dirty="0">
                <a:latin typeface="Tahoma" pitchFamily="34" charset="0"/>
                <a:cs typeface="+mn-cs"/>
              </a:rPr>
              <a:t>g </a:t>
            </a:r>
            <a:r>
              <a:rPr lang="en-US" sz="2400" dirty="0" err="1">
                <a:latin typeface="Tahoma" pitchFamily="34" charset="0"/>
                <a:cs typeface="+mn-cs"/>
              </a:rPr>
              <a:t>mengalami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kelebihan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penawaran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tenaga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kerja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selama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dekade</a:t>
            </a:r>
            <a:r>
              <a:rPr lang="en-US" sz="2400" dirty="0">
                <a:latin typeface="Tahoma" pitchFamily="34" charset="0"/>
                <a:cs typeface="+mn-cs"/>
              </a:rPr>
              <a:t> 1960 an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awal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dekade</a:t>
            </a:r>
            <a:r>
              <a:rPr lang="en-US" sz="2400" dirty="0">
                <a:latin typeface="Tahoma" pitchFamily="34" charset="0"/>
                <a:cs typeface="+mn-cs"/>
              </a:rPr>
              <a:t> 1970 an</a:t>
            </a:r>
          </a:p>
          <a:p>
            <a:pPr marL="347663" indent="-347663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q"/>
              <a:defRPr/>
            </a:pPr>
            <a:endParaRPr lang="en-US" sz="2400" dirty="0">
              <a:latin typeface="Tahoma" pitchFamily="34" charset="0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1">
            <a:extLst>
              <a:ext uri="{FF2B5EF4-FFF2-40B4-BE49-F238E27FC236}">
                <a16:creationId xmlns:a16="http://schemas.microsoft.com/office/drawing/2014/main" id="{469D717D-BC0B-4A14-B8F5-78F5CCE7A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17" y="476673"/>
            <a:ext cx="10747861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id-ID" sz="3200" b="1" dirty="0">
                <a:solidFill>
                  <a:schemeClr val="tx1"/>
                </a:solidFill>
              </a:rPr>
              <a:t>Teori </a:t>
            </a:r>
            <a:r>
              <a:rPr lang="en-US" sz="3200" b="1" dirty="0">
                <a:solidFill>
                  <a:schemeClr val="tx1"/>
                </a:solidFill>
              </a:rPr>
              <a:t>Hollies B. </a:t>
            </a:r>
            <a:r>
              <a:rPr lang="en-US" sz="3200" b="1" dirty="0" err="1">
                <a:solidFill>
                  <a:schemeClr val="tx1"/>
                </a:solidFill>
              </a:rPr>
              <a:t>Chenery</a:t>
            </a:r>
            <a:r>
              <a:rPr lang="en-US" sz="3200" b="1" dirty="0">
                <a:solidFill>
                  <a:schemeClr val="tx1"/>
                </a:solidFill>
              </a:rPr>
              <a:t> and </a:t>
            </a:r>
            <a:r>
              <a:rPr lang="en-US" sz="3200" b="1" dirty="0" err="1">
                <a:solidFill>
                  <a:schemeClr val="tx1"/>
                </a:solidFill>
              </a:rPr>
              <a:t>Syrquin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D792A9-AB38-4A94-B9C2-C31E8561200A}"/>
              </a:ext>
            </a:extLst>
          </p:cNvPr>
          <p:cNvSpPr txBox="1"/>
          <p:nvPr/>
        </p:nvSpPr>
        <p:spPr>
          <a:xfrm>
            <a:off x="515380" y="1196752"/>
            <a:ext cx="11161240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  <a:defRPr/>
            </a:pPr>
            <a:r>
              <a:rPr lang="en-US" sz="2800" dirty="0" err="1">
                <a:latin typeface="Arial" charset="0"/>
                <a:cs typeface="Arial" charset="0"/>
              </a:rPr>
              <a:t>Teori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ini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dianggap</a:t>
            </a:r>
            <a:r>
              <a:rPr lang="en-US" sz="2800" dirty="0">
                <a:latin typeface="Arial" charset="0"/>
                <a:cs typeface="Arial" charset="0"/>
              </a:rPr>
              <a:t> s</a:t>
            </a:r>
            <a:r>
              <a:rPr lang="id-ID" sz="2800" dirty="0">
                <a:latin typeface="Arial" charset="0"/>
                <a:cs typeface="Arial" charset="0"/>
              </a:rPr>
              <a:t>e</a:t>
            </a:r>
            <a:r>
              <a:rPr lang="en-US" sz="2800" dirty="0">
                <a:latin typeface="Arial" charset="0"/>
                <a:cs typeface="Arial" charset="0"/>
              </a:rPr>
              <a:t>b</a:t>
            </a:r>
            <a:r>
              <a:rPr lang="id-ID" sz="2800" dirty="0">
                <a:latin typeface="Arial" charset="0"/>
                <a:cs typeface="Arial" charset="0"/>
              </a:rPr>
              <a:t>a</a:t>
            </a:r>
            <a:r>
              <a:rPr lang="en-US" sz="2800" dirty="0">
                <a:latin typeface="Arial" charset="0"/>
                <a:cs typeface="Arial" charset="0"/>
              </a:rPr>
              <a:t>g</a:t>
            </a:r>
            <a:r>
              <a:rPr lang="id-ID" sz="2800" dirty="0">
                <a:latin typeface="Arial" charset="0"/>
                <a:cs typeface="Arial" charset="0"/>
              </a:rPr>
              <a:t>ai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pengembangan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dari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Teori</a:t>
            </a:r>
            <a:r>
              <a:rPr lang="en-US" sz="2800" dirty="0">
                <a:latin typeface="Arial" charset="0"/>
                <a:cs typeface="Arial" charset="0"/>
              </a:rPr>
              <a:t> Collin Clark </a:t>
            </a:r>
            <a:r>
              <a:rPr lang="en-US" sz="2800" dirty="0" err="1">
                <a:latin typeface="Arial" charset="0"/>
                <a:cs typeface="Arial" charset="0"/>
              </a:rPr>
              <a:t>dan</a:t>
            </a:r>
            <a:r>
              <a:rPr lang="en-US" sz="2800" dirty="0">
                <a:latin typeface="Arial" charset="0"/>
                <a:cs typeface="Arial" charset="0"/>
              </a:rPr>
              <a:t> Simon Kuznets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en-US" sz="2800" dirty="0" err="1">
                <a:latin typeface="Arial" charset="0"/>
                <a:cs typeface="Arial" charset="0"/>
              </a:rPr>
              <a:t>Perekonomian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akan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mengalami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transformasi</a:t>
            </a:r>
            <a:r>
              <a:rPr lang="en-US" sz="2800" dirty="0">
                <a:latin typeface="Arial" charset="0"/>
                <a:cs typeface="Arial" charset="0"/>
              </a:rPr>
              <a:t> (</a:t>
            </a:r>
            <a:r>
              <a:rPr lang="en-US" sz="2800" dirty="0" err="1">
                <a:latin typeface="Arial" charset="0"/>
                <a:cs typeface="Arial" charset="0"/>
              </a:rPr>
              <a:t>konsumsi</a:t>
            </a:r>
            <a:r>
              <a:rPr lang="en-US" sz="2800" dirty="0">
                <a:latin typeface="Arial" charset="0"/>
                <a:cs typeface="Arial" charset="0"/>
              </a:rPr>
              <a:t>, </a:t>
            </a:r>
            <a:r>
              <a:rPr lang="en-US" sz="2800" dirty="0" err="1">
                <a:latin typeface="Arial" charset="0"/>
                <a:cs typeface="Arial" charset="0"/>
              </a:rPr>
              <a:t>produksi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dan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lapangan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kerja</a:t>
            </a:r>
            <a:r>
              <a:rPr lang="en-US" sz="2800" dirty="0">
                <a:latin typeface="Arial" charset="0"/>
                <a:cs typeface="Arial" charset="0"/>
              </a:rPr>
              <a:t>) </a:t>
            </a:r>
            <a:r>
              <a:rPr lang="en-US" sz="2800" dirty="0" err="1">
                <a:latin typeface="Arial" charset="0"/>
                <a:cs typeface="Arial" charset="0"/>
              </a:rPr>
              <a:t>dari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perekonomian</a:t>
            </a:r>
            <a:r>
              <a:rPr lang="en-US" sz="2800" dirty="0">
                <a:latin typeface="Arial" charset="0"/>
                <a:cs typeface="Arial" charset="0"/>
              </a:rPr>
              <a:t> y</a:t>
            </a:r>
            <a:r>
              <a:rPr lang="id-ID" sz="2800" dirty="0">
                <a:latin typeface="Arial" charset="0"/>
                <a:cs typeface="Arial" charset="0"/>
              </a:rPr>
              <a:t>an</a:t>
            </a:r>
            <a:r>
              <a:rPr lang="en-US" sz="2800" dirty="0">
                <a:latin typeface="Arial" charset="0"/>
                <a:cs typeface="Arial" charset="0"/>
              </a:rPr>
              <a:t>g di </a:t>
            </a:r>
            <a:r>
              <a:rPr lang="en-US" sz="2800" dirty="0" err="1">
                <a:latin typeface="Arial" charset="0"/>
                <a:cs typeface="Arial" charset="0"/>
              </a:rPr>
              <a:t>dominasi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oleh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sektor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pertanian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menjadi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sektor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industri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dan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sektor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jasa</a:t>
            </a:r>
            <a:r>
              <a:rPr lang="en-US" sz="2800" dirty="0">
                <a:latin typeface="Arial" charset="0"/>
                <a:cs typeface="Arial" charset="0"/>
              </a:rPr>
              <a:t>  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en-US" sz="2800" dirty="0" err="1">
                <a:latin typeface="Arial" charset="0"/>
                <a:cs typeface="Arial" charset="0"/>
              </a:rPr>
              <a:t>Penelitian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empiris</a:t>
            </a:r>
            <a:r>
              <a:rPr lang="en-US" sz="2800" dirty="0">
                <a:latin typeface="Arial" charset="0"/>
                <a:cs typeface="Arial" charset="0"/>
              </a:rPr>
              <a:t> yang </a:t>
            </a:r>
            <a:r>
              <a:rPr lang="en-US" sz="2800" dirty="0" err="1">
                <a:latin typeface="Arial" charset="0"/>
                <a:cs typeface="Arial" charset="0"/>
              </a:rPr>
              <a:t>dilakukan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oleh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Chenery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dan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Syrquin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mencoba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untuk</a:t>
            </a:r>
            <a:r>
              <a:rPr lang="en-US" sz="2800" dirty="0">
                <a:latin typeface="Arial" charset="0"/>
                <a:cs typeface="Arial" charset="0"/>
              </a:rPr>
              <a:t>:</a:t>
            </a:r>
          </a:p>
          <a:p>
            <a:pPr>
              <a:defRPr/>
            </a:pPr>
            <a:r>
              <a:rPr lang="en-US" sz="2800" dirty="0">
                <a:latin typeface="Arial" charset="0"/>
                <a:cs typeface="Arial" charset="0"/>
              </a:rPr>
              <a:t>	</a:t>
            </a:r>
          </a:p>
          <a:p>
            <a:pPr marL="901700" lvl="1" indent="-358775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en-US" sz="2800" dirty="0">
                <a:latin typeface="Arial" charset="0"/>
                <a:cs typeface="Arial" charset="0"/>
              </a:rPr>
              <a:t>	</a:t>
            </a:r>
            <a:r>
              <a:rPr lang="en-US" sz="2800" dirty="0" err="1">
                <a:latin typeface="Arial" charset="0"/>
                <a:cs typeface="Arial" charset="0"/>
              </a:rPr>
              <a:t>Mendokumentasikan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secara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tepat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bagaimana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suatu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perekonomian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mengalami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perubahan-perubahan</a:t>
            </a:r>
            <a:r>
              <a:rPr lang="en-US" sz="2800" dirty="0">
                <a:latin typeface="Arial" charset="0"/>
                <a:cs typeface="Arial" charset="0"/>
              </a:rPr>
              <a:t> yang </a:t>
            </a:r>
            <a:r>
              <a:rPr lang="en-US" sz="2800" dirty="0" err="1">
                <a:latin typeface="Arial" charset="0"/>
                <a:cs typeface="Arial" charset="0"/>
              </a:rPr>
              <a:t>bersifat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struktural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</a:p>
          <a:p>
            <a:pPr marL="901700" lvl="1" indent="-358775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en-US" sz="2800" dirty="0" err="1">
                <a:latin typeface="Arial" charset="0"/>
                <a:cs typeface="Arial" charset="0"/>
              </a:rPr>
              <a:t>Mengidentifikasikan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nilai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numerik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dari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berbagai</a:t>
            </a:r>
            <a:r>
              <a:rPr lang="en-US" sz="2800" dirty="0">
                <a:latin typeface="Arial" charset="0"/>
                <a:cs typeface="Arial" charset="0"/>
              </a:rPr>
              <a:t> parameter </a:t>
            </a:r>
            <a:r>
              <a:rPr lang="en-US" sz="2800" dirty="0" err="1">
                <a:latin typeface="Arial" charset="0"/>
                <a:cs typeface="Arial" charset="0"/>
              </a:rPr>
              <a:t>ekonomi</a:t>
            </a:r>
            <a:r>
              <a:rPr lang="en-US" sz="2800" dirty="0">
                <a:latin typeface="Arial" charset="0"/>
                <a:cs typeface="Arial" charset="0"/>
              </a:rPr>
              <a:t> </a:t>
            </a:r>
            <a:r>
              <a:rPr lang="en-US" sz="2800" dirty="0" err="1">
                <a:latin typeface="Arial" charset="0"/>
                <a:cs typeface="Arial" charset="0"/>
              </a:rPr>
              <a:t>penting</a:t>
            </a:r>
            <a:endParaRPr lang="en-US" sz="2800" dirty="0">
              <a:latin typeface="Arial" charset="0"/>
              <a:cs typeface="Arial" charset="0"/>
            </a:endParaRPr>
          </a:p>
          <a:p>
            <a:pPr marL="850900" indent="-342900">
              <a:buFont typeface="Wingdings" pitchFamily="2" charset="2"/>
              <a:buChar char="v"/>
              <a:defRPr/>
            </a:pPr>
            <a:endParaRPr lang="en-US" sz="2800" dirty="0">
              <a:latin typeface="Arial" charset="0"/>
              <a:cs typeface="Arial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en-US" sz="28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3427982-65F5-4CD1-AB29-CC5FD5842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274638"/>
            <a:ext cx="11089232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>
              <a:defRPr/>
            </a:pPr>
            <a:r>
              <a:rPr lang="en-US" sz="2800" b="1" dirty="0" err="1">
                <a:latin typeface="Tahoma" pitchFamily="34" charset="0"/>
                <a:ea typeface="+mj-ea"/>
                <a:cs typeface="+mj-cs"/>
              </a:rPr>
              <a:t>Teori</a:t>
            </a:r>
            <a:r>
              <a:rPr lang="en-US" sz="2800" b="1" dirty="0">
                <a:latin typeface="Tahoma" pitchFamily="34" charset="0"/>
                <a:ea typeface="+mj-ea"/>
                <a:cs typeface="+mj-cs"/>
              </a:rPr>
              <a:t> </a:t>
            </a:r>
            <a:r>
              <a:rPr lang="en-US" sz="2800" b="1" dirty="0" err="1">
                <a:latin typeface="Tahoma" pitchFamily="34" charset="0"/>
                <a:ea typeface="+mj-ea"/>
                <a:cs typeface="+mj-cs"/>
              </a:rPr>
              <a:t>Ketergantungan</a:t>
            </a:r>
            <a:r>
              <a:rPr lang="en-US" sz="2800" b="1" dirty="0">
                <a:latin typeface="Tahoma" pitchFamily="34" charset="0"/>
                <a:ea typeface="+mj-ea"/>
                <a:cs typeface="+mj-cs"/>
              </a:rPr>
              <a:t> (</a:t>
            </a:r>
            <a:r>
              <a:rPr lang="en-US" sz="2800" b="1" dirty="0" err="1">
                <a:latin typeface="Tahoma" pitchFamily="34" charset="0"/>
                <a:ea typeface="+mj-ea"/>
                <a:cs typeface="+mj-cs"/>
              </a:rPr>
              <a:t>Dependencia</a:t>
            </a:r>
            <a:r>
              <a:rPr lang="en-US" sz="2800" b="1" dirty="0">
                <a:latin typeface="Tahoma" pitchFamily="34" charset="0"/>
                <a:ea typeface="+mj-ea"/>
                <a:cs typeface="+mj-cs"/>
              </a:rPr>
              <a:t>)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BDB5F01-1092-4FFC-9E1C-162961F528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990601"/>
            <a:ext cx="11089232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Blip>
                <a:blip r:embed="rId2"/>
              </a:buBlip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Teori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Ketergantungan</a:t>
            </a:r>
            <a:r>
              <a:rPr lang="en-US" sz="2400" dirty="0">
                <a:latin typeface="Tahoma" pitchFamily="34" charset="0"/>
                <a:cs typeface="+mn-cs"/>
              </a:rPr>
              <a:t> (</a:t>
            </a:r>
            <a:r>
              <a:rPr lang="en-US" sz="2400" i="1" dirty="0" err="1">
                <a:latin typeface="Tahoma" pitchFamily="34" charset="0"/>
                <a:cs typeface="+mn-cs"/>
              </a:rPr>
              <a:t>Dependencia</a:t>
            </a:r>
            <a:r>
              <a:rPr lang="en-US" sz="2400" dirty="0">
                <a:latin typeface="Tahoma" pitchFamily="34" charset="0"/>
                <a:cs typeface="+mn-cs"/>
              </a:rPr>
              <a:t>) </a:t>
            </a:r>
            <a:r>
              <a:rPr lang="en-US" sz="2400" dirty="0" err="1">
                <a:latin typeface="Tahoma" pitchFamily="34" charset="0"/>
                <a:cs typeface="+mn-cs"/>
              </a:rPr>
              <a:t>ini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pertama</a:t>
            </a:r>
            <a:r>
              <a:rPr lang="en-US" sz="2400" dirty="0">
                <a:latin typeface="Tahoma" pitchFamily="34" charset="0"/>
                <a:cs typeface="+mn-cs"/>
              </a:rPr>
              <a:t> kali </a:t>
            </a:r>
            <a:r>
              <a:rPr lang="en-US" sz="2400" dirty="0" err="1">
                <a:latin typeface="Tahoma" pitchFamily="34" charset="0"/>
                <a:cs typeface="+mn-cs"/>
              </a:rPr>
              <a:t>dikembangkan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Amerika</a:t>
            </a:r>
            <a:r>
              <a:rPr lang="en-US" sz="2400" dirty="0">
                <a:latin typeface="Tahoma" pitchFamily="34" charset="0"/>
                <a:cs typeface="+mn-cs"/>
              </a:rPr>
              <a:t> Latin pd </a:t>
            </a:r>
            <a:r>
              <a:rPr lang="en-US" sz="2400" dirty="0" err="1">
                <a:latin typeface="Tahoma" pitchFamily="34" charset="0"/>
                <a:cs typeface="+mn-cs"/>
              </a:rPr>
              <a:t>tahun</a:t>
            </a:r>
            <a:r>
              <a:rPr lang="en-US" sz="2400" dirty="0">
                <a:latin typeface="Tahoma" pitchFamily="34" charset="0"/>
                <a:cs typeface="+mn-cs"/>
              </a:rPr>
              <a:t> 1960 an. 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Blip>
                <a:blip r:embed="rId2"/>
              </a:buBlip>
              <a:defRPr/>
            </a:pPr>
            <a:r>
              <a:rPr lang="en-US" sz="2400" dirty="0" err="1">
                <a:latin typeface="Tahoma" pitchFamily="34" charset="0"/>
                <a:cs typeface="+mn-cs"/>
              </a:rPr>
              <a:t>Menurut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para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pengikut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teori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ini</a:t>
            </a:r>
            <a:r>
              <a:rPr lang="en-US" sz="2400" dirty="0">
                <a:latin typeface="Tahoma" pitchFamily="34" charset="0"/>
                <a:cs typeface="+mn-cs"/>
              </a:rPr>
              <a:t>, </a:t>
            </a:r>
            <a:r>
              <a:rPr lang="en-US" sz="2400" dirty="0" err="1">
                <a:latin typeface="Tahoma" pitchFamily="34" charset="0"/>
                <a:cs typeface="+mn-cs"/>
              </a:rPr>
              <a:t>keterbelakangan</a:t>
            </a:r>
            <a:r>
              <a:rPr lang="en-US" sz="2400" dirty="0">
                <a:latin typeface="Tahoma" pitchFamily="34" charset="0"/>
                <a:cs typeface="+mn-cs"/>
              </a:rPr>
              <a:t> (</a:t>
            </a:r>
            <a:r>
              <a:rPr lang="en-US" sz="2400" i="1" dirty="0">
                <a:latin typeface="Tahoma" pitchFamily="34" charset="0"/>
                <a:cs typeface="+mn-cs"/>
              </a:rPr>
              <a:t>underdevelopment</a:t>
            </a:r>
            <a:r>
              <a:rPr lang="en-US" sz="2400" dirty="0">
                <a:latin typeface="Tahoma" pitchFamily="34" charset="0"/>
                <a:cs typeface="+mn-cs"/>
              </a:rPr>
              <a:t>) </a:t>
            </a:r>
            <a:r>
              <a:rPr lang="en-US" sz="2400" dirty="0" err="1">
                <a:latin typeface="Tahoma" pitchFamily="34" charset="0"/>
                <a:cs typeface="+mn-cs"/>
              </a:rPr>
              <a:t>negara-negara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Amerika</a:t>
            </a:r>
            <a:r>
              <a:rPr lang="en-US" sz="2400" dirty="0">
                <a:latin typeface="Tahoma" pitchFamily="34" charset="0"/>
                <a:cs typeface="+mn-cs"/>
              </a:rPr>
              <a:t> Latin </a:t>
            </a:r>
            <a:r>
              <a:rPr lang="en-US" sz="2400" dirty="0" err="1">
                <a:latin typeface="Tahoma" pitchFamily="34" charset="0"/>
                <a:cs typeface="+mn-cs"/>
              </a:rPr>
              <a:t>terjadi</a:t>
            </a:r>
            <a:r>
              <a:rPr lang="en-US" sz="2400" dirty="0">
                <a:latin typeface="Tahoma" pitchFamily="34" charset="0"/>
                <a:cs typeface="+mn-cs"/>
              </a:rPr>
              <a:t> p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d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saat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masyarakat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pra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kapitalis</a:t>
            </a:r>
            <a:r>
              <a:rPr lang="en-US" sz="2400" dirty="0">
                <a:latin typeface="Tahoma" pitchFamily="34" charset="0"/>
                <a:cs typeface="+mn-cs"/>
              </a:rPr>
              <a:t> t</a:t>
            </a:r>
            <a:r>
              <a:rPr lang="id-ID" sz="2400" dirty="0">
                <a:latin typeface="Tahoma" pitchFamily="34" charset="0"/>
                <a:cs typeface="+mn-cs"/>
              </a:rPr>
              <a:t>er</a:t>
            </a:r>
            <a:r>
              <a:rPr lang="en-US" sz="2400" dirty="0">
                <a:latin typeface="Tahoma" pitchFamily="34" charset="0"/>
                <a:cs typeface="+mn-cs"/>
              </a:rPr>
              <a:t>s</a:t>
            </a:r>
            <a:r>
              <a:rPr lang="id-ID" sz="2400" dirty="0">
                <a:latin typeface="Tahoma" pitchFamily="34" charset="0"/>
                <a:cs typeface="+mn-cs"/>
              </a:rPr>
              <a:t>e</a:t>
            </a:r>
            <a:r>
              <a:rPr lang="en-US" sz="2400" dirty="0">
                <a:latin typeface="Tahoma" pitchFamily="34" charset="0"/>
                <a:cs typeface="+mn-cs"/>
              </a:rPr>
              <a:t>b</a:t>
            </a:r>
            <a:r>
              <a:rPr lang="id-ID" sz="2400" dirty="0">
                <a:latin typeface="Tahoma" pitchFamily="34" charset="0"/>
                <a:cs typeface="+mn-cs"/>
              </a:rPr>
              <a:t>ut</a:t>
            </a:r>
            <a:r>
              <a:rPr lang="en-US" sz="2400" dirty="0">
                <a:latin typeface="Tahoma" pitchFamily="34" charset="0"/>
                <a:cs typeface="+mn-cs"/>
              </a:rPr>
              <a:t> “</a:t>
            </a:r>
            <a:r>
              <a:rPr lang="en-US" sz="2400" dirty="0" err="1">
                <a:latin typeface="Tahoma" pitchFamily="34" charset="0"/>
                <a:cs typeface="+mn-cs"/>
              </a:rPr>
              <a:t>tergabung</a:t>
            </a:r>
            <a:r>
              <a:rPr lang="en-US" sz="2400" dirty="0">
                <a:latin typeface="Tahoma" pitchFamily="34" charset="0"/>
                <a:cs typeface="+mn-cs"/>
              </a:rPr>
              <a:t>” (</a:t>
            </a:r>
            <a:r>
              <a:rPr lang="en-US" sz="2400" i="1" dirty="0">
                <a:latin typeface="Tahoma" pitchFamily="34" charset="0"/>
                <a:cs typeface="+mn-cs"/>
              </a:rPr>
              <a:t>incorporated</a:t>
            </a:r>
            <a:r>
              <a:rPr lang="en-US" sz="2400" dirty="0">
                <a:latin typeface="Tahoma" pitchFamily="34" charset="0"/>
                <a:cs typeface="+mn-cs"/>
              </a:rPr>
              <a:t>) </a:t>
            </a:r>
            <a:r>
              <a:rPr lang="en-US" sz="2400" dirty="0" err="1">
                <a:latin typeface="Tahoma" pitchFamily="34" charset="0"/>
                <a:cs typeface="+mn-cs"/>
              </a:rPr>
              <a:t>ke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dlm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sistem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ekonomi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dunia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kapitalis</a:t>
            </a:r>
            <a:r>
              <a:rPr lang="en-US" sz="2400" dirty="0">
                <a:latin typeface="Tahoma" pitchFamily="34" charset="0"/>
                <a:cs typeface="+mn-cs"/>
              </a:rPr>
              <a:t>. D</a:t>
            </a:r>
            <a:r>
              <a:rPr lang="id-ID" sz="2400" dirty="0">
                <a:latin typeface="Tahoma" pitchFamily="34" charset="0"/>
                <a:cs typeface="+mn-cs"/>
              </a:rPr>
              <a:t>en</a:t>
            </a:r>
            <a:r>
              <a:rPr lang="en-US" sz="2400" dirty="0">
                <a:latin typeface="Tahoma" pitchFamily="34" charset="0"/>
                <a:cs typeface="+mn-cs"/>
              </a:rPr>
              <a:t>g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n </a:t>
            </a:r>
            <a:r>
              <a:rPr lang="en-US" sz="2400" dirty="0" err="1">
                <a:latin typeface="Tahoma" pitchFamily="34" charset="0"/>
                <a:cs typeface="+mn-cs"/>
              </a:rPr>
              <a:t>demikian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masyarakat</a:t>
            </a:r>
            <a:r>
              <a:rPr lang="en-US" sz="2400" dirty="0">
                <a:latin typeface="Tahoma" pitchFamily="34" charset="0"/>
                <a:cs typeface="+mn-cs"/>
              </a:rPr>
              <a:t> t</a:t>
            </a:r>
            <a:r>
              <a:rPr lang="id-ID" sz="2400" dirty="0">
                <a:latin typeface="Tahoma" pitchFamily="34" charset="0"/>
                <a:cs typeface="+mn-cs"/>
              </a:rPr>
              <a:t>er</a:t>
            </a:r>
            <a:r>
              <a:rPr lang="en-US" sz="2400" dirty="0">
                <a:latin typeface="Tahoma" pitchFamily="34" charset="0"/>
                <a:cs typeface="+mn-cs"/>
              </a:rPr>
              <a:t>s</a:t>
            </a:r>
            <a:r>
              <a:rPr lang="id-ID" sz="2400" dirty="0">
                <a:latin typeface="Tahoma" pitchFamily="34" charset="0"/>
                <a:cs typeface="+mn-cs"/>
              </a:rPr>
              <a:t>e</a:t>
            </a:r>
            <a:r>
              <a:rPr lang="en-US" sz="2400" dirty="0">
                <a:latin typeface="Tahoma" pitchFamily="34" charset="0"/>
                <a:cs typeface="+mn-cs"/>
              </a:rPr>
              <a:t>b</a:t>
            </a:r>
            <a:r>
              <a:rPr lang="id-ID" sz="2400" dirty="0">
                <a:latin typeface="Tahoma" pitchFamily="34" charset="0"/>
                <a:cs typeface="+mn-cs"/>
              </a:rPr>
              <a:t>ut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kehilangan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otonominya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menjadi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daerah</a:t>
            </a:r>
            <a:r>
              <a:rPr lang="en-US" sz="2400" dirty="0">
                <a:latin typeface="Tahoma" pitchFamily="34" charset="0"/>
                <a:cs typeface="+mn-cs"/>
              </a:rPr>
              <a:t> “</a:t>
            </a:r>
            <a:r>
              <a:rPr lang="en-US" sz="2400" dirty="0" err="1">
                <a:latin typeface="Tahoma" pitchFamily="34" charset="0"/>
                <a:cs typeface="+mn-cs"/>
              </a:rPr>
              <a:t>pinggiran</a:t>
            </a:r>
            <a:r>
              <a:rPr lang="en-US" sz="2400" dirty="0">
                <a:latin typeface="Tahoma" pitchFamily="34" charset="0"/>
                <a:cs typeface="+mn-cs"/>
              </a:rPr>
              <a:t>” </a:t>
            </a:r>
            <a:r>
              <a:rPr lang="en-US" sz="2400" dirty="0" err="1">
                <a:latin typeface="Tahoma" pitchFamily="34" charset="0"/>
                <a:cs typeface="+mn-cs"/>
              </a:rPr>
              <a:t>dari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daerah-daerah</a:t>
            </a:r>
            <a:r>
              <a:rPr lang="en-US" sz="2400" dirty="0">
                <a:latin typeface="Tahoma" pitchFamily="34" charset="0"/>
                <a:cs typeface="+mn-cs"/>
              </a:rPr>
              <a:t> metropolitan y</a:t>
            </a:r>
            <a:r>
              <a:rPr lang="id-ID" sz="2400" dirty="0">
                <a:latin typeface="Tahoma" pitchFamily="34" charset="0"/>
                <a:cs typeface="+mn-cs"/>
              </a:rPr>
              <a:t>an</a:t>
            </a:r>
            <a:r>
              <a:rPr lang="en-US" sz="2400" dirty="0">
                <a:latin typeface="Tahoma" pitchFamily="34" charset="0"/>
                <a:cs typeface="+mn-cs"/>
              </a:rPr>
              <a:t>g </a:t>
            </a:r>
            <a:r>
              <a:rPr lang="en-US" sz="2400" dirty="0" err="1">
                <a:latin typeface="Tahoma" pitchFamily="34" charset="0"/>
                <a:cs typeface="+mn-cs"/>
              </a:rPr>
              <a:t>kapitalis</a:t>
            </a:r>
            <a:r>
              <a:rPr lang="en-US" sz="2400" dirty="0">
                <a:latin typeface="Tahoma" pitchFamily="34" charset="0"/>
                <a:cs typeface="+mn-cs"/>
              </a:rPr>
              <a:t>.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Blip>
                <a:blip r:embed="rId2"/>
              </a:buBlip>
              <a:defRPr/>
            </a:pPr>
            <a:r>
              <a:rPr lang="en-US" sz="2400" dirty="0">
                <a:latin typeface="Tahoma" pitchFamily="34" charset="0"/>
                <a:cs typeface="+mn-cs"/>
              </a:rPr>
              <a:t>Daerah</a:t>
            </a:r>
            <a:r>
              <a:rPr lang="id-ID" sz="2400" dirty="0">
                <a:latin typeface="Tahoma" pitchFamily="34" charset="0"/>
                <a:cs typeface="+mn-cs"/>
              </a:rPr>
              <a:t>2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pinggiran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ini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dijadikan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daerah</a:t>
            </a:r>
            <a:r>
              <a:rPr lang="id-ID" sz="2400" dirty="0">
                <a:latin typeface="Tahoma" pitchFamily="34" charset="0"/>
                <a:cs typeface="+mn-cs"/>
              </a:rPr>
              <a:t>2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jajahan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dari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negara</a:t>
            </a:r>
            <a:r>
              <a:rPr lang="id-ID" sz="2400" dirty="0">
                <a:latin typeface="Tahoma" pitchFamily="34" charset="0"/>
                <a:cs typeface="+mn-cs"/>
              </a:rPr>
              <a:t>2</a:t>
            </a:r>
            <a:r>
              <a:rPr lang="en-US" sz="2400" dirty="0">
                <a:latin typeface="Tahoma" pitchFamily="34" charset="0"/>
                <a:cs typeface="+mn-cs"/>
              </a:rPr>
              <a:t> metropolitan. </a:t>
            </a:r>
            <a:r>
              <a:rPr lang="en-US" sz="2400" dirty="0" err="1">
                <a:latin typeface="Tahoma" pitchFamily="34" charset="0"/>
                <a:cs typeface="+mn-cs"/>
              </a:rPr>
              <a:t>Mereka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hanya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berfungsi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sbg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produsen</a:t>
            </a:r>
            <a:r>
              <a:rPr lang="id-ID" sz="2400" b="1" dirty="0">
                <a:latin typeface="Tahoma" pitchFamily="34" charset="0"/>
                <a:cs typeface="+mn-cs"/>
              </a:rPr>
              <a:t>2 </a:t>
            </a:r>
            <a:r>
              <a:rPr lang="en-US" sz="2400" b="1" dirty="0" err="1">
                <a:latin typeface="Tahoma" pitchFamily="34" charset="0"/>
                <a:cs typeface="+mn-cs"/>
              </a:rPr>
              <a:t>bahan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mentah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bagi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kebutuhan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industri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negara</a:t>
            </a:r>
            <a:r>
              <a:rPr lang="id-ID" sz="2400" b="1" dirty="0">
                <a:latin typeface="Tahoma" pitchFamily="34" charset="0"/>
                <a:cs typeface="+mn-cs"/>
              </a:rPr>
              <a:t>2 </a:t>
            </a:r>
            <a:r>
              <a:rPr lang="en-US" sz="2400" b="1" dirty="0">
                <a:latin typeface="Tahoma" pitchFamily="34" charset="0"/>
                <a:cs typeface="+mn-cs"/>
              </a:rPr>
              <a:t>metropolitan </a:t>
            </a:r>
            <a:r>
              <a:rPr lang="en-US" sz="2400" b="1" dirty="0" err="1">
                <a:latin typeface="Tahoma" pitchFamily="34" charset="0"/>
                <a:cs typeface="+mn-cs"/>
              </a:rPr>
              <a:t>itu</a:t>
            </a:r>
            <a:r>
              <a:rPr lang="en-US" sz="2400" b="1" dirty="0">
                <a:latin typeface="Tahoma" pitchFamily="34" charset="0"/>
                <a:cs typeface="+mn-cs"/>
              </a:rPr>
              <a:t>, </a:t>
            </a:r>
            <a:r>
              <a:rPr lang="en-US" sz="2400" b="1" dirty="0" err="1">
                <a:latin typeface="Tahoma" pitchFamily="34" charset="0"/>
                <a:cs typeface="+mn-cs"/>
              </a:rPr>
              <a:t>dan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sebaliknya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merupakan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konsumen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barang-barang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jadi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yg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dihasilkan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industi-industri</a:t>
            </a:r>
            <a:r>
              <a:rPr lang="en-US" sz="2400" b="1" dirty="0">
                <a:latin typeface="Tahoma" pitchFamily="34" charset="0"/>
                <a:cs typeface="+mn-cs"/>
              </a:rPr>
              <a:t>  </a:t>
            </a:r>
            <a:r>
              <a:rPr lang="en-US" sz="2400" b="1" dirty="0" err="1">
                <a:latin typeface="Tahoma" pitchFamily="34" charset="0"/>
                <a:cs typeface="+mn-cs"/>
              </a:rPr>
              <a:t>di</a:t>
            </a:r>
            <a:r>
              <a:rPr lang="en-US" sz="2400" b="1" dirty="0">
                <a:latin typeface="Tahoma" pitchFamily="34" charset="0"/>
                <a:cs typeface="+mn-cs"/>
              </a:rPr>
              <a:t> </a:t>
            </a:r>
            <a:r>
              <a:rPr lang="en-US" sz="2400" b="1" dirty="0" err="1">
                <a:latin typeface="Tahoma" pitchFamily="34" charset="0"/>
                <a:cs typeface="+mn-cs"/>
              </a:rPr>
              <a:t>neg-neg</a:t>
            </a:r>
            <a:r>
              <a:rPr lang="en-US" sz="2400" b="1" dirty="0">
                <a:latin typeface="Tahoma" pitchFamily="34" charset="0"/>
                <a:cs typeface="+mn-cs"/>
              </a:rPr>
              <a:t> metropolitan </a:t>
            </a:r>
            <a:r>
              <a:rPr lang="en-US" sz="2400" b="1" dirty="0" err="1">
                <a:latin typeface="Tahoma" pitchFamily="34" charset="0"/>
                <a:cs typeface="+mn-cs"/>
              </a:rPr>
              <a:t>tsb</a:t>
            </a:r>
            <a:r>
              <a:rPr lang="en-US" sz="2400" dirty="0">
                <a:latin typeface="Tahoma" pitchFamily="34" charset="0"/>
                <a:cs typeface="+mn-cs"/>
              </a:rPr>
              <a:t>. </a:t>
            </a:r>
            <a:r>
              <a:rPr lang="en-US" sz="2400" dirty="0" err="1">
                <a:latin typeface="Tahoma" pitchFamily="34" charset="0"/>
                <a:cs typeface="+mn-cs"/>
              </a:rPr>
              <a:t>Dgn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demikian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timbul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struktur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ketergantungan</a:t>
            </a:r>
            <a:r>
              <a:rPr lang="en-US" sz="2400" dirty="0">
                <a:latin typeface="Tahoma" pitchFamily="34" charset="0"/>
                <a:cs typeface="+mn-cs"/>
              </a:rPr>
              <a:t> y</a:t>
            </a:r>
            <a:r>
              <a:rPr lang="id-ID" sz="2400" dirty="0">
                <a:latin typeface="Tahoma" pitchFamily="34" charset="0"/>
                <a:cs typeface="+mn-cs"/>
              </a:rPr>
              <a:t>an</a:t>
            </a:r>
            <a:r>
              <a:rPr lang="en-US" sz="2400" dirty="0">
                <a:latin typeface="Tahoma" pitchFamily="34" charset="0"/>
                <a:cs typeface="+mn-cs"/>
              </a:rPr>
              <a:t>g </a:t>
            </a:r>
            <a:r>
              <a:rPr lang="en-US" sz="2400" dirty="0" err="1">
                <a:latin typeface="Tahoma" pitchFamily="34" charset="0"/>
                <a:cs typeface="+mn-cs"/>
              </a:rPr>
              <a:t>merupakan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rintangan</a:t>
            </a:r>
            <a:r>
              <a:rPr lang="en-US" sz="2400" dirty="0">
                <a:latin typeface="Tahoma" pitchFamily="34" charset="0"/>
                <a:cs typeface="+mn-cs"/>
              </a:rPr>
              <a:t> y</a:t>
            </a:r>
            <a:r>
              <a:rPr lang="id-ID" sz="2400" dirty="0">
                <a:latin typeface="Tahoma" pitchFamily="34" charset="0"/>
                <a:cs typeface="+mn-cs"/>
              </a:rPr>
              <a:t>ang</a:t>
            </a:r>
            <a:r>
              <a:rPr lang="en-US" sz="2400" dirty="0">
                <a:latin typeface="Tahoma" pitchFamily="34" charset="0"/>
                <a:cs typeface="+mn-cs"/>
              </a:rPr>
              <a:t>g </a:t>
            </a:r>
            <a:r>
              <a:rPr lang="en-US" sz="2400" dirty="0" err="1">
                <a:latin typeface="Tahoma" pitchFamily="34" charset="0"/>
                <a:cs typeface="+mn-cs"/>
              </a:rPr>
              <a:t>hampir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id-ID" sz="2400" dirty="0">
                <a:latin typeface="Tahoma" pitchFamily="34" charset="0"/>
                <a:cs typeface="+mn-cs"/>
              </a:rPr>
              <a:t>tidak</a:t>
            </a:r>
            <a:r>
              <a:rPr lang="en-US" sz="2400" dirty="0">
                <a:latin typeface="Tahoma" pitchFamily="34" charset="0"/>
                <a:cs typeface="+mn-cs"/>
              </a:rPr>
              <a:t> d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p</a:t>
            </a:r>
            <a:r>
              <a:rPr lang="id-ID" sz="2400" dirty="0">
                <a:latin typeface="Tahoma" pitchFamily="34" charset="0"/>
                <a:cs typeface="+mn-cs"/>
              </a:rPr>
              <a:t>a</a:t>
            </a:r>
            <a:r>
              <a:rPr lang="en-US" sz="2400" dirty="0">
                <a:latin typeface="Tahoma" pitchFamily="34" charset="0"/>
                <a:cs typeface="+mn-cs"/>
              </a:rPr>
              <a:t>t </a:t>
            </a:r>
            <a:r>
              <a:rPr lang="en-US" sz="2400" dirty="0" err="1">
                <a:latin typeface="Tahoma" pitchFamily="34" charset="0"/>
                <a:cs typeface="+mn-cs"/>
              </a:rPr>
              <a:t>di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atasi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serta</a:t>
            </a:r>
            <a:r>
              <a:rPr lang="en-US" sz="2400" dirty="0">
                <a:latin typeface="Tahoma" pitchFamily="34" charset="0"/>
                <a:cs typeface="+mn-cs"/>
              </a:rPr>
              <a:t> </a:t>
            </a:r>
            <a:r>
              <a:rPr lang="en-US" sz="2400" dirty="0" err="1">
                <a:latin typeface="Tahoma" pitchFamily="34" charset="0"/>
                <a:cs typeface="+mn-cs"/>
              </a:rPr>
              <a:t>merintangi</a:t>
            </a:r>
            <a:r>
              <a:rPr lang="en-US" sz="2400" dirty="0">
                <a:latin typeface="Tahoma" pitchFamily="34" charset="0"/>
                <a:cs typeface="+mn-cs"/>
              </a:rPr>
              <a:t> pula </a:t>
            </a:r>
            <a:r>
              <a:rPr lang="en-US" sz="2400" dirty="0" err="1">
                <a:latin typeface="Tahoma" pitchFamily="34" charset="0"/>
                <a:cs typeface="+mn-cs"/>
              </a:rPr>
              <a:t>pembangunan</a:t>
            </a:r>
            <a:r>
              <a:rPr lang="en-US" sz="2400" dirty="0">
                <a:latin typeface="Tahoma" pitchFamily="34" charset="0"/>
                <a:cs typeface="+mn-cs"/>
              </a:rPr>
              <a:t> y</a:t>
            </a:r>
            <a:r>
              <a:rPr lang="id-ID" sz="2400" dirty="0">
                <a:latin typeface="Tahoma" pitchFamily="34" charset="0"/>
                <a:cs typeface="+mn-cs"/>
              </a:rPr>
              <a:t>an</a:t>
            </a:r>
            <a:r>
              <a:rPr lang="en-US" sz="2400" dirty="0">
                <a:latin typeface="Tahoma" pitchFamily="34" charset="0"/>
                <a:cs typeface="+mn-cs"/>
              </a:rPr>
              <a:t>g </a:t>
            </a:r>
            <a:r>
              <a:rPr lang="en-US" sz="2400" dirty="0" err="1">
                <a:latin typeface="Tahoma" pitchFamily="34" charset="0"/>
                <a:cs typeface="+mn-cs"/>
              </a:rPr>
              <a:t>mandiri</a:t>
            </a:r>
            <a:r>
              <a:rPr lang="en-US" sz="2400" dirty="0">
                <a:latin typeface="Tahoma" pitchFamily="34" charset="0"/>
                <a:cs typeface="+mn-cs"/>
              </a:rPr>
              <a:t>  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6A66017-D85E-4515-8B8E-149D6BCE5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476672"/>
            <a:ext cx="10945216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Aft>
                <a:spcPts val="1800"/>
              </a:spcAft>
              <a:buClr>
                <a:srgbClr val="0BD0D9"/>
              </a:buClr>
              <a:buSzPct val="95000"/>
              <a:buBlip>
                <a:blip r:embed="rId2"/>
              </a:buBlip>
              <a:defRPr/>
            </a:pPr>
            <a:r>
              <a:rPr lang="en-US" sz="2000" dirty="0" err="1">
                <a:latin typeface="Tahoma" pitchFamily="34" charset="0"/>
                <a:cs typeface="+mn-cs"/>
              </a:rPr>
              <a:t>Dalam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Mazhab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Ketergantungan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ada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b="1" dirty="0">
                <a:latin typeface="Tahoma" pitchFamily="34" charset="0"/>
                <a:cs typeface="+mn-cs"/>
              </a:rPr>
              <a:t>2 (</a:t>
            </a:r>
            <a:r>
              <a:rPr lang="en-US" sz="2000" b="1" dirty="0" err="1">
                <a:latin typeface="Tahoma" pitchFamily="34" charset="0"/>
                <a:cs typeface="+mn-cs"/>
              </a:rPr>
              <a:t>dua</a:t>
            </a:r>
            <a:r>
              <a:rPr lang="en-US" sz="2000" b="1" dirty="0">
                <a:latin typeface="Tahoma" pitchFamily="34" charset="0"/>
                <a:cs typeface="+mn-cs"/>
              </a:rPr>
              <a:t>) </a:t>
            </a:r>
            <a:r>
              <a:rPr lang="en-US" sz="2000" b="1" dirty="0" err="1">
                <a:latin typeface="Tahoma" pitchFamily="34" charset="0"/>
                <a:cs typeface="+mn-cs"/>
              </a:rPr>
              <a:t>aliran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yaitu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b="1" dirty="0" err="1">
                <a:latin typeface="Tahoma" pitchFamily="34" charset="0"/>
                <a:cs typeface="+mn-cs"/>
              </a:rPr>
              <a:t>Aliran</a:t>
            </a:r>
            <a:r>
              <a:rPr lang="en-US" sz="2000" b="1" dirty="0">
                <a:latin typeface="Tahoma" pitchFamily="34" charset="0"/>
                <a:cs typeface="+mn-cs"/>
              </a:rPr>
              <a:t> </a:t>
            </a:r>
            <a:r>
              <a:rPr lang="en-US" sz="2000" b="1" dirty="0" err="1">
                <a:latin typeface="Tahoma" pitchFamily="34" charset="0"/>
                <a:cs typeface="+mn-cs"/>
              </a:rPr>
              <a:t>Marxis</a:t>
            </a:r>
            <a:r>
              <a:rPr lang="en-US" sz="2000" b="1" dirty="0">
                <a:latin typeface="Tahoma" pitchFamily="34" charset="0"/>
                <a:cs typeface="+mn-cs"/>
              </a:rPr>
              <a:t> </a:t>
            </a:r>
            <a:r>
              <a:rPr lang="en-US" sz="2000" b="1" dirty="0" err="1">
                <a:latin typeface="Tahoma" pitchFamily="34" charset="0"/>
                <a:cs typeface="+mn-cs"/>
              </a:rPr>
              <a:t>serta</a:t>
            </a:r>
            <a:r>
              <a:rPr lang="en-US" sz="2000" b="1" dirty="0">
                <a:latin typeface="Tahoma" pitchFamily="34" charset="0"/>
                <a:cs typeface="+mn-cs"/>
              </a:rPr>
              <a:t> Neo-</a:t>
            </a:r>
            <a:r>
              <a:rPr lang="en-US" sz="2000" b="1" dirty="0" err="1">
                <a:latin typeface="Tahoma" pitchFamily="34" charset="0"/>
                <a:cs typeface="+mn-cs"/>
              </a:rPr>
              <a:t>Marxis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yg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diwakili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oleh</a:t>
            </a:r>
            <a:r>
              <a:rPr lang="en-US" sz="2000" dirty="0">
                <a:latin typeface="Tahoma" pitchFamily="34" charset="0"/>
                <a:cs typeface="+mn-cs"/>
              </a:rPr>
              <a:t> Andre </a:t>
            </a:r>
            <a:r>
              <a:rPr lang="en-US" sz="2000" dirty="0" err="1">
                <a:latin typeface="Tahoma" pitchFamily="34" charset="0"/>
                <a:cs typeface="+mn-cs"/>
              </a:rPr>
              <a:t>Gunder</a:t>
            </a:r>
            <a:r>
              <a:rPr lang="en-US" sz="2000" dirty="0">
                <a:latin typeface="Tahoma" pitchFamily="34" charset="0"/>
                <a:cs typeface="+mn-cs"/>
              </a:rPr>
              <a:t> Frank, Theo </a:t>
            </a:r>
            <a:r>
              <a:rPr lang="en-US" sz="2000" dirty="0" err="1">
                <a:latin typeface="Tahoma" pitchFamily="34" charset="0"/>
                <a:cs typeface="+mn-cs"/>
              </a:rPr>
              <a:t>tonio</a:t>
            </a:r>
            <a:r>
              <a:rPr lang="en-US" sz="2000" dirty="0">
                <a:latin typeface="Tahoma" pitchFamily="34" charset="0"/>
                <a:cs typeface="+mn-cs"/>
              </a:rPr>
              <a:t> Dos Santos, </a:t>
            </a:r>
            <a:r>
              <a:rPr lang="en-US" sz="2000" dirty="0" err="1">
                <a:latin typeface="Tahoma" pitchFamily="34" charset="0"/>
                <a:cs typeface="+mn-cs"/>
              </a:rPr>
              <a:t>Rudolfo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Stavenhagen</a:t>
            </a:r>
            <a:r>
              <a:rPr lang="en-US" sz="2000" dirty="0">
                <a:latin typeface="Tahoma" pitchFamily="34" charset="0"/>
                <a:cs typeface="+mn-cs"/>
              </a:rPr>
              <a:t>, </a:t>
            </a:r>
            <a:r>
              <a:rPr lang="en-US" sz="2000" dirty="0" err="1">
                <a:latin typeface="Tahoma" pitchFamily="34" charset="0"/>
                <a:cs typeface="+mn-cs"/>
              </a:rPr>
              <a:t>Vasconi</a:t>
            </a:r>
            <a:r>
              <a:rPr lang="en-US" sz="2000" dirty="0">
                <a:latin typeface="Tahoma" pitchFamily="34" charset="0"/>
                <a:cs typeface="+mn-cs"/>
              </a:rPr>
              <a:t>, </a:t>
            </a:r>
            <a:r>
              <a:rPr lang="en-US" sz="2000" dirty="0" err="1">
                <a:latin typeface="Tahoma" pitchFamily="34" charset="0"/>
                <a:cs typeface="+mn-cs"/>
              </a:rPr>
              <a:t>Ruy</a:t>
            </a:r>
            <a:r>
              <a:rPr lang="en-US" sz="2000" dirty="0">
                <a:latin typeface="Tahoma" pitchFamily="34" charset="0"/>
                <a:cs typeface="+mn-cs"/>
              </a:rPr>
              <a:t> Mauro Marini, </a:t>
            </a:r>
            <a:r>
              <a:rPr lang="en-US" sz="2000" dirty="0" err="1">
                <a:latin typeface="Tahoma" pitchFamily="34" charset="0"/>
                <a:cs typeface="+mn-cs"/>
              </a:rPr>
              <a:t>dan</a:t>
            </a:r>
            <a:r>
              <a:rPr lang="en-US" sz="2000" dirty="0">
                <a:latin typeface="Tahoma" pitchFamily="34" charset="0"/>
                <a:cs typeface="+mn-cs"/>
              </a:rPr>
              <a:t> FH </a:t>
            </a:r>
            <a:r>
              <a:rPr lang="en-US" sz="2000" dirty="0" err="1">
                <a:latin typeface="Tahoma" pitchFamily="34" charset="0"/>
                <a:cs typeface="+mn-cs"/>
              </a:rPr>
              <a:t>Cordoso</a:t>
            </a:r>
            <a:r>
              <a:rPr lang="en-US" sz="2000" dirty="0">
                <a:latin typeface="Tahoma" pitchFamily="34" charset="0"/>
                <a:cs typeface="+mn-cs"/>
              </a:rPr>
              <a:t>, </a:t>
            </a:r>
            <a:r>
              <a:rPr lang="en-US" sz="2000" dirty="0" err="1">
                <a:latin typeface="Tahoma" pitchFamily="34" charset="0"/>
                <a:cs typeface="+mn-cs"/>
              </a:rPr>
              <a:t>dan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</a:p>
          <a:p>
            <a:pPr marL="273050" indent="-273050">
              <a:spcAft>
                <a:spcPts val="1800"/>
              </a:spcAft>
              <a:buClr>
                <a:srgbClr val="0BD0D9"/>
              </a:buClr>
              <a:buSzPct val="95000"/>
              <a:buBlip>
                <a:blip r:embed="rId2"/>
              </a:buBlip>
              <a:defRPr/>
            </a:pPr>
            <a:r>
              <a:rPr lang="en-US" sz="2000" b="1" dirty="0" err="1">
                <a:latin typeface="Tahoma" pitchFamily="34" charset="0"/>
                <a:cs typeface="+mn-cs"/>
              </a:rPr>
              <a:t>Aliran</a:t>
            </a:r>
            <a:r>
              <a:rPr lang="en-US" sz="2000" b="1" dirty="0">
                <a:latin typeface="Tahoma" pitchFamily="34" charset="0"/>
                <a:cs typeface="+mn-cs"/>
              </a:rPr>
              <a:t> Non </a:t>
            </a:r>
            <a:r>
              <a:rPr lang="en-US" sz="2000" b="1" dirty="0" err="1">
                <a:latin typeface="Tahoma" pitchFamily="34" charset="0"/>
                <a:cs typeface="+mn-cs"/>
              </a:rPr>
              <a:t>Marxis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dipelopori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oleh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Celso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Furtado</a:t>
            </a:r>
            <a:r>
              <a:rPr lang="en-US" sz="2000" dirty="0">
                <a:latin typeface="Tahoma" pitchFamily="34" charset="0"/>
                <a:cs typeface="+mn-cs"/>
              </a:rPr>
              <a:t>, </a:t>
            </a:r>
            <a:r>
              <a:rPr lang="en-US" sz="2000" dirty="0" err="1">
                <a:latin typeface="Tahoma" pitchFamily="34" charset="0"/>
                <a:cs typeface="+mn-cs"/>
              </a:rPr>
              <a:t>Helio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Jaguaribe</a:t>
            </a:r>
            <a:r>
              <a:rPr lang="en-US" sz="2000" dirty="0">
                <a:latin typeface="Tahoma" pitchFamily="34" charset="0"/>
                <a:cs typeface="+mn-cs"/>
              </a:rPr>
              <a:t>, </a:t>
            </a:r>
            <a:r>
              <a:rPr lang="en-US" sz="2000" dirty="0" err="1">
                <a:latin typeface="Tahoma" pitchFamily="34" charset="0"/>
                <a:cs typeface="+mn-cs"/>
              </a:rPr>
              <a:t>Anibal</a:t>
            </a:r>
            <a:r>
              <a:rPr lang="en-US" sz="2000" dirty="0">
                <a:latin typeface="Tahoma" pitchFamily="34" charset="0"/>
                <a:cs typeface="+mn-cs"/>
              </a:rPr>
              <a:t> Pinto, </a:t>
            </a:r>
            <a:r>
              <a:rPr lang="en-US" sz="2000" dirty="0" err="1">
                <a:latin typeface="Tahoma" pitchFamily="34" charset="0"/>
                <a:cs typeface="+mn-cs"/>
              </a:rPr>
              <a:t>dan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Osvaldo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Sunkel</a:t>
            </a:r>
            <a:r>
              <a:rPr lang="en-US" sz="2000" dirty="0">
                <a:latin typeface="Tahoma" pitchFamily="34" charset="0"/>
                <a:cs typeface="+mn-cs"/>
              </a:rPr>
              <a:t>.</a:t>
            </a:r>
          </a:p>
          <a:p>
            <a:pPr marL="273050" indent="-273050">
              <a:spcAft>
                <a:spcPts val="1800"/>
              </a:spcAft>
              <a:buClr>
                <a:srgbClr val="0BD0D9"/>
              </a:buClr>
              <a:buSzPct val="95000"/>
              <a:buBlip>
                <a:blip r:embed="rId2"/>
              </a:buBlip>
              <a:defRPr/>
            </a:pPr>
            <a:r>
              <a:rPr lang="en-US" sz="2000" b="1" dirty="0" err="1">
                <a:latin typeface="Tahoma" pitchFamily="34" charset="0"/>
                <a:cs typeface="+mn-cs"/>
              </a:rPr>
              <a:t>Aliran</a:t>
            </a:r>
            <a:r>
              <a:rPr lang="en-US" sz="2000" b="1" dirty="0">
                <a:latin typeface="Tahoma" pitchFamily="34" charset="0"/>
                <a:cs typeface="+mn-cs"/>
              </a:rPr>
              <a:t> </a:t>
            </a:r>
            <a:r>
              <a:rPr lang="en-US" sz="2000" b="1" dirty="0" err="1">
                <a:latin typeface="Tahoma" pitchFamily="34" charset="0"/>
                <a:cs typeface="+mn-cs"/>
              </a:rPr>
              <a:t>Marxis</a:t>
            </a:r>
            <a:r>
              <a:rPr lang="en-US" sz="2000" b="1" dirty="0">
                <a:latin typeface="Tahoma" pitchFamily="34" charset="0"/>
                <a:cs typeface="+mn-cs"/>
              </a:rPr>
              <a:t> </a:t>
            </a:r>
            <a:r>
              <a:rPr lang="en-US" sz="2000" b="1" dirty="0" err="1">
                <a:latin typeface="Tahoma" pitchFamily="34" charset="0"/>
                <a:cs typeface="+mn-cs"/>
              </a:rPr>
              <a:t>dan</a:t>
            </a:r>
            <a:r>
              <a:rPr lang="en-US" sz="2000" b="1" dirty="0">
                <a:latin typeface="Tahoma" pitchFamily="34" charset="0"/>
                <a:cs typeface="+mn-cs"/>
              </a:rPr>
              <a:t> Neo-</a:t>
            </a:r>
            <a:r>
              <a:rPr lang="en-US" sz="2000" b="1" dirty="0" err="1">
                <a:latin typeface="Tahoma" pitchFamily="34" charset="0"/>
                <a:cs typeface="+mn-cs"/>
              </a:rPr>
              <a:t>Marxis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menggunakan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kerangka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analisis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dari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Teori</a:t>
            </a:r>
            <a:r>
              <a:rPr lang="en-US" sz="2000" dirty="0">
                <a:latin typeface="Tahoma" pitchFamily="34" charset="0"/>
                <a:cs typeface="+mn-cs"/>
              </a:rPr>
              <a:t> Marx </a:t>
            </a:r>
            <a:r>
              <a:rPr lang="en-US" sz="2000" dirty="0" err="1">
                <a:latin typeface="Tahoma" pitchFamily="34" charset="0"/>
                <a:cs typeface="+mn-cs"/>
              </a:rPr>
              <a:t>dan</a:t>
            </a:r>
            <a:r>
              <a:rPr lang="en-US" sz="2000" dirty="0">
                <a:latin typeface="Tahoma" pitchFamily="34" charset="0"/>
                <a:cs typeface="+mn-cs"/>
              </a:rPr>
              <a:t> Neo-</a:t>
            </a:r>
            <a:r>
              <a:rPr lang="en-US" sz="2000" dirty="0" err="1">
                <a:latin typeface="Tahoma" pitchFamily="34" charset="0"/>
                <a:cs typeface="+mn-cs"/>
              </a:rPr>
              <a:t>Marxis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tentang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imprialisme</a:t>
            </a:r>
            <a:r>
              <a:rPr lang="en-US" sz="2000" dirty="0">
                <a:latin typeface="Tahoma" pitchFamily="34" charset="0"/>
                <a:cs typeface="+mn-cs"/>
              </a:rPr>
              <a:t>. </a:t>
            </a:r>
            <a:r>
              <a:rPr lang="en-US" sz="2000" dirty="0" err="1">
                <a:latin typeface="Tahoma" pitchFamily="34" charset="0"/>
                <a:cs typeface="+mn-cs"/>
              </a:rPr>
              <a:t>Aliran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ini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juga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tdk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membedakan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secara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tajam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antara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struktur</a:t>
            </a:r>
            <a:r>
              <a:rPr lang="en-US" sz="2000" dirty="0">
                <a:latin typeface="Tahoma" pitchFamily="34" charset="0"/>
                <a:cs typeface="+mn-cs"/>
              </a:rPr>
              <a:t> intern </a:t>
            </a:r>
            <a:r>
              <a:rPr lang="en-US" sz="2000" dirty="0" err="1">
                <a:latin typeface="Tahoma" pitchFamily="34" charset="0"/>
                <a:cs typeface="+mn-cs"/>
              </a:rPr>
              <a:t>dan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struktur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ekstern</a:t>
            </a:r>
            <a:r>
              <a:rPr lang="en-US" sz="2000" dirty="0">
                <a:latin typeface="Tahoma" pitchFamily="34" charset="0"/>
                <a:cs typeface="+mn-cs"/>
              </a:rPr>
              <a:t>, </a:t>
            </a:r>
            <a:r>
              <a:rPr lang="en-US" sz="2000" dirty="0" err="1">
                <a:latin typeface="Tahoma" pitchFamily="34" charset="0"/>
                <a:cs typeface="+mn-cs"/>
              </a:rPr>
              <a:t>krn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kedua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struktur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tsb</a:t>
            </a:r>
            <a:r>
              <a:rPr lang="en-US" sz="2000" dirty="0">
                <a:latin typeface="Tahoma" pitchFamily="34" charset="0"/>
                <a:cs typeface="+mn-cs"/>
              </a:rPr>
              <a:t> pd </a:t>
            </a:r>
            <a:r>
              <a:rPr lang="en-US" sz="2000" dirty="0" err="1">
                <a:latin typeface="Tahoma" pitchFamily="34" charset="0"/>
                <a:cs typeface="+mn-cs"/>
              </a:rPr>
              <a:t>dasarnya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dipandang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sbg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faktor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yg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berasal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dari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sistem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kapitalis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dunia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itu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sendiri</a:t>
            </a:r>
            <a:r>
              <a:rPr lang="en-US" sz="2000" dirty="0">
                <a:latin typeface="Tahoma" pitchFamily="34" charset="0"/>
                <a:cs typeface="+mn-cs"/>
              </a:rPr>
              <a:t>. </a:t>
            </a:r>
          </a:p>
          <a:p>
            <a:pPr marL="273050" indent="-273050">
              <a:spcAft>
                <a:spcPts val="1800"/>
              </a:spcAft>
              <a:buClr>
                <a:srgbClr val="0BD0D9"/>
              </a:buClr>
              <a:buSzPct val="95000"/>
              <a:buBlip>
                <a:blip r:embed="rId2"/>
              </a:buBlip>
              <a:defRPr/>
            </a:pPr>
            <a:r>
              <a:rPr lang="en-US" sz="2000" dirty="0" err="1">
                <a:latin typeface="Tahoma" pitchFamily="34" charset="0"/>
                <a:cs typeface="+mn-cs"/>
              </a:rPr>
              <a:t>Struktur</a:t>
            </a:r>
            <a:r>
              <a:rPr lang="en-US" sz="2000" dirty="0">
                <a:latin typeface="Tahoma" pitchFamily="34" charset="0"/>
                <a:cs typeface="+mn-cs"/>
              </a:rPr>
              <a:t> intern </a:t>
            </a:r>
            <a:r>
              <a:rPr lang="en-US" sz="2000" dirty="0" err="1">
                <a:latin typeface="Tahoma" pitchFamily="34" charset="0"/>
                <a:cs typeface="+mn-cs"/>
              </a:rPr>
              <a:t>masa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kini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dari</a:t>
            </a:r>
            <a:r>
              <a:rPr lang="en-US" sz="2000" dirty="0">
                <a:latin typeface="Tahoma" pitchFamily="34" charset="0"/>
                <a:cs typeface="+mn-cs"/>
              </a:rPr>
              <a:t> daerah2 </a:t>
            </a:r>
            <a:r>
              <a:rPr lang="en-US" sz="2000" dirty="0" err="1">
                <a:latin typeface="Tahoma" pitchFamily="34" charset="0"/>
                <a:cs typeface="+mn-cs"/>
              </a:rPr>
              <a:t>pinggiran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tsb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memang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sdh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ber</a:t>
            </a:r>
            <a:r>
              <a:rPr lang="en-US" sz="2000" dirty="0">
                <a:latin typeface="Tahoma" pitchFamily="34" charset="0"/>
                <a:cs typeface="+mn-cs"/>
              </a:rPr>
              <a:t> abad2 </a:t>
            </a:r>
            <a:r>
              <a:rPr lang="en-US" sz="2000" dirty="0" err="1">
                <a:latin typeface="Tahoma" pitchFamily="34" charset="0"/>
                <a:cs typeface="+mn-cs"/>
              </a:rPr>
              <a:t>dipengaruhi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oleh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faktor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yg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berasal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dari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luar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si</a:t>
            </a:r>
            <a:r>
              <a:rPr lang="id-ID" sz="2000" dirty="0">
                <a:latin typeface="Tahoma" pitchFamily="34" charset="0"/>
                <a:cs typeface="+mn-cs"/>
              </a:rPr>
              <a:t>s</a:t>
            </a:r>
            <a:r>
              <a:rPr lang="en-US" sz="2000" dirty="0">
                <a:latin typeface="Tahoma" pitchFamily="34" charset="0"/>
                <a:cs typeface="+mn-cs"/>
              </a:rPr>
              <a:t>tem </a:t>
            </a:r>
            <a:r>
              <a:rPr lang="en-US" sz="2000" dirty="0" err="1">
                <a:latin typeface="Tahoma" pitchFamily="34" charset="0"/>
                <a:cs typeface="+mn-cs"/>
              </a:rPr>
              <a:t>tsb</a:t>
            </a:r>
            <a:r>
              <a:rPr lang="en-US" sz="2000" dirty="0">
                <a:latin typeface="Tahoma" pitchFamily="34" charset="0"/>
                <a:cs typeface="+mn-cs"/>
              </a:rPr>
              <a:t> s</a:t>
            </a:r>
            <a:r>
              <a:rPr lang="id-ID" sz="2000" dirty="0">
                <a:latin typeface="Tahoma" pitchFamily="34" charset="0"/>
                <a:cs typeface="+mn-cs"/>
              </a:rPr>
              <a:t>e</a:t>
            </a:r>
            <a:r>
              <a:rPr lang="en-US" sz="2000" dirty="0">
                <a:latin typeface="Tahoma" pitchFamily="34" charset="0"/>
                <a:cs typeface="+mn-cs"/>
              </a:rPr>
              <a:t>h</a:t>
            </a:r>
            <a:r>
              <a:rPr lang="id-ID" sz="2000" dirty="0">
                <a:latin typeface="Tahoma" pitchFamily="34" charset="0"/>
                <a:cs typeface="+mn-cs"/>
              </a:rPr>
              <a:t>ing</a:t>
            </a:r>
            <a:r>
              <a:rPr lang="en-US" sz="2000" dirty="0">
                <a:latin typeface="Tahoma" pitchFamily="34" charset="0"/>
                <a:cs typeface="+mn-cs"/>
              </a:rPr>
              <a:t>g</a:t>
            </a:r>
            <a:r>
              <a:rPr lang="id-ID" sz="2000" dirty="0">
                <a:latin typeface="Tahoma" pitchFamily="34" charset="0"/>
                <a:cs typeface="+mn-cs"/>
              </a:rPr>
              <a:t>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seluruh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struktur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sistem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ini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sdh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terbuka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bagi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faktor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ekstern</a:t>
            </a:r>
            <a:r>
              <a:rPr lang="en-US" sz="2000" dirty="0">
                <a:latin typeface="Tahoma" pitchFamily="34" charset="0"/>
                <a:cs typeface="+mn-cs"/>
              </a:rPr>
              <a:t>. </a:t>
            </a:r>
            <a:r>
              <a:rPr lang="id-ID" sz="2000" dirty="0">
                <a:latin typeface="Tahoma" pitchFamily="34" charset="0"/>
                <a:cs typeface="+mn-cs"/>
              </a:rPr>
              <a:t>Struk</a:t>
            </a:r>
            <a:r>
              <a:rPr lang="en-US" sz="2000" dirty="0" err="1">
                <a:latin typeface="Tahoma" pitchFamily="34" charset="0"/>
                <a:cs typeface="+mn-cs"/>
              </a:rPr>
              <a:t>tur</a:t>
            </a:r>
            <a:r>
              <a:rPr lang="en-US" sz="2000" dirty="0">
                <a:latin typeface="Tahoma" pitchFamily="34" charset="0"/>
                <a:cs typeface="+mn-cs"/>
              </a:rPr>
              <a:t> intern </a:t>
            </a:r>
            <a:r>
              <a:rPr lang="en-US" sz="2000" dirty="0" err="1">
                <a:latin typeface="Tahoma" pitchFamily="34" charset="0"/>
                <a:cs typeface="+mn-cs"/>
              </a:rPr>
              <a:t>daerah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pinggiran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tsb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hanya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menjadi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bagian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yg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tergantung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dari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struktur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kapitalis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dunia</a:t>
            </a:r>
            <a:r>
              <a:rPr lang="en-US" sz="2000" dirty="0">
                <a:latin typeface="Tahoma" pitchFamily="34" charset="0"/>
                <a:cs typeface="+mn-cs"/>
              </a:rPr>
              <a:t>.</a:t>
            </a:r>
          </a:p>
          <a:p>
            <a:pPr marL="273050" indent="-273050">
              <a:spcAft>
                <a:spcPts val="1800"/>
              </a:spcAft>
              <a:buClr>
                <a:srgbClr val="0BD0D9"/>
              </a:buClr>
              <a:buSzPct val="95000"/>
              <a:buBlip>
                <a:blip r:embed="rId2"/>
              </a:buBlip>
              <a:defRPr/>
            </a:pPr>
            <a:r>
              <a:rPr lang="en-US" sz="2000" dirty="0" err="1">
                <a:latin typeface="Tahoma" pitchFamily="34" charset="0"/>
                <a:cs typeface="+mn-cs"/>
              </a:rPr>
              <a:t>Selain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itu</a:t>
            </a:r>
            <a:r>
              <a:rPr lang="en-US" sz="2000" dirty="0">
                <a:latin typeface="Tahoma" pitchFamily="34" charset="0"/>
                <a:cs typeface="+mn-cs"/>
              </a:rPr>
              <a:t>, </a:t>
            </a:r>
            <a:r>
              <a:rPr lang="en-US" sz="2000" dirty="0" err="1">
                <a:latin typeface="Tahoma" pitchFamily="34" charset="0"/>
                <a:cs typeface="+mn-cs"/>
              </a:rPr>
              <a:t>aliran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Marxis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dan</a:t>
            </a:r>
            <a:r>
              <a:rPr lang="en-US" sz="2000" dirty="0">
                <a:latin typeface="Tahoma" pitchFamily="34" charset="0"/>
                <a:cs typeface="+mn-cs"/>
              </a:rPr>
              <a:t> Neo </a:t>
            </a:r>
            <a:r>
              <a:rPr lang="en-US" sz="2000" dirty="0" err="1">
                <a:latin typeface="Tahoma" pitchFamily="34" charset="0"/>
                <a:cs typeface="+mn-cs"/>
              </a:rPr>
              <a:t>Marxis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ini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mengambil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perspektif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perjuangan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kelas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internasional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antara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pemilik</a:t>
            </a:r>
            <a:r>
              <a:rPr lang="en-US" sz="2000" dirty="0">
                <a:latin typeface="Tahoma" pitchFamily="34" charset="0"/>
                <a:cs typeface="+mn-cs"/>
              </a:rPr>
              <a:t> modal (</a:t>
            </a:r>
            <a:r>
              <a:rPr lang="en-US" sz="2000" dirty="0" err="1">
                <a:latin typeface="Tahoma" pitchFamily="34" charset="0"/>
                <a:cs typeface="+mn-cs"/>
              </a:rPr>
              <a:t>para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kapitalis</a:t>
            </a:r>
            <a:r>
              <a:rPr lang="en-US" sz="2000" dirty="0">
                <a:latin typeface="Tahoma" pitchFamily="34" charset="0"/>
                <a:cs typeface="+mn-cs"/>
              </a:rPr>
              <a:t>) </a:t>
            </a:r>
            <a:r>
              <a:rPr lang="en-US" sz="2000" dirty="0" err="1">
                <a:latin typeface="Tahoma" pitchFamily="34" charset="0"/>
                <a:cs typeface="+mn-cs"/>
              </a:rPr>
              <a:t>di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satu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pihak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dan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kaum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buruh</a:t>
            </a:r>
            <a:r>
              <a:rPr lang="en-US" sz="2000" dirty="0">
                <a:latin typeface="Tahoma" pitchFamily="34" charset="0"/>
                <a:cs typeface="+mn-cs"/>
              </a:rPr>
              <a:t> (</a:t>
            </a:r>
            <a:r>
              <a:rPr lang="en-US" sz="2000" dirty="0" err="1">
                <a:latin typeface="Tahoma" pitchFamily="34" charset="0"/>
                <a:cs typeface="+mn-cs"/>
              </a:rPr>
              <a:t>masa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proletar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yg</a:t>
            </a:r>
            <a:r>
              <a:rPr lang="en-US" sz="2000" dirty="0">
                <a:latin typeface="Tahoma" pitchFamily="34" charset="0"/>
                <a:cs typeface="+mn-cs"/>
              </a:rPr>
              <a:t> </a:t>
            </a:r>
            <a:r>
              <a:rPr lang="en-US" sz="2000" dirty="0" err="1">
                <a:latin typeface="Tahoma" pitchFamily="34" charset="0"/>
                <a:cs typeface="+mn-cs"/>
              </a:rPr>
              <a:t>besar</a:t>
            </a:r>
            <a:r>
              <a:rPr lang="en-US" sz="2000" dirty="0">
                <a:latin typeface="Tahoma" pitchFamily="34" charset="0"/>
                <a:cs typeface="+mn-cs"/>
              </a:rPr>
              <a:t>) </a:t>
            </a:r>
            <a:r>
              <a:rPr lang="en-US" sz="2000" dirty="0" err="1">
                <a:latin typeface="Tahoma" pitchFamily="34" charset="0"/>
                <a:cs typeface="+mn-cs"/>
              </a:rPr>
              <a:t>di</a:t>
            </a:r>
            <a:r>
              <a:rPr lang="en-US" sz="2000" dirty="0">
                <a:latin typeface="Tahoma" pitchFamily="34" charset="0"/>
                <a:cs typeface="+mn-cs"/>
              </a:rPr>
              <a:t> lain </a:t>
            </a:r>
            <a:r>
              <a:rPr lang="en-US" sz="2000" dirty="0" err="1">
                <a:latin typeface="Tahoma" pitchFamily="34" charset="0"/>
                <a:cs typeface="+mn-cs"/>
              </a:rPr>
              <a:t>pihak</a:t>
            </a:r>
            <a:r>
              <a:rPr lang="en-US" sz="2000" dirty="0">
                <a:latin typeface="Tahoma" pitchFamily="34" charset="0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1A2BB763-EB5C-4409-A902-38B0F5842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72" y="800893"/>
            <a:ext cx="11305256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>
              <a:spcBef>
                <a:spcPct val="20000"/>
              </a:spcBef>
              <a:buClr>
                <a:srgbClr val="0BD0D9"/>
              </a:buClr>
              <a:buSzPct val="95000"/>
              <a:buBlip>
                <a:blip r:embed="rId2"/>
              </a:buBlip>
              <a:defRPr/>
            </a:pPr>
            <a:r>
              <a:rPr lang="id-ID" sz="2800" dirty="0">
                <a:latin typeface="Tahoma" pitchFamily="34" charset="0"/>
                <a:cs typeface="+mn-cs"/>
              </a:rPr>
              <a:t>M</a:t>
            </a:r>
            <a:r>
              <a:rPr lang="en-US" sz="2800" dirty="0" err="1">
                <a:latin typeface="Tahoma" pitchFamily="34" charset="0"/>
                <a:cs typeface="+mn-cs"/>
              </a:rPr>
              <a:t>enurut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aliran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Marxis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dan</a:t>
            </a:r>
            <a:r>
              <a:rPr lang="en-US" sz="2800" dirty="0">
                <a:latin typeface="Tahoma" pitchFamily="34" charset="0"/>
                <a:cs typeface="+mn-cs"/>
              </a:rPr>
              <a:t> Neo </a:t>
            </a:r>
            <a:r>
              <a:rPr lang="en-US" sz="2800" dirty="0" err="1">
                <a:latin typeface="Tahoma" pitchFamily="34" charset="0"/>
                <a:cs typeface="+mn-cs"/>
              </a:rPr>
              <a:t>Marxis</a:t>
            </a:r>
            <a:r>
              <a:rPr lang="en-US" sz="2800" dirty="0">
                <a:latin typeface="Tahoma" pitchFamily="34" charset="0"/>
                <a:cs typeface="+mn-cs"/>
              </a:rPr>
              <a:t>, </a:t>
            </a:r>
            <a:r>
              <a:rPr lang="en-US" sz="2800" dirty="0" err="1">
                <a:latin typeface="Tahoma" pitchFamily="34" charset="0"/>
                <a:cs typeface="+mn-cs"/>
              </a:rPr>
              <a:t>resep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pembangunan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utk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daerah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pinggiran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adalah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revolusi</a:t>
            </a:r>
            <a:r>
              <a:rPr lang="en-US" sz="2800" dirty="0">
                <a:latin typeface="Tahoma" pitchFamily="34" charset="0"/>
                <a:cs typeface="+mn-cs"/>
              </a:rPr>
              <a:t>.</a:t>
            </a:r>
            <a:endParaRPr lang="id-ID" sz="2800" dirty="0">
              <a:latin typeface="Tahoma" pitchFamily="34" charset="0"/>
              <a:cs typeface="+mn-cs"/>
            </a:endParaRPr>
          </a:p>
          <a:p>
            <a:pPr marL="273050" indent="-273050" algn="just">
              <a:spcBef>
                <a:spcPct val="20000"/>
              </a:spcBef>
              <a:buClr>
                <a:srgbClr val="0BD0D9"/>
              </a:buClr>
              <a:buSzPct val="95000"/>
              <a:buBlip>
                <a:blip r:embed="rId2"/>
              </a:buBlip>
              <a:defRPr/>
            </a:pPr>
            <a:endParaRPr lang="en-US" sz="2800" dirty="0">
              <a:latin typeface="Tahoma" pitchFamily="34" charset="0"/>
              <a:cs typeface="+mn-cs"/>
            </a:endParaRPr>
          </a:p>
          <a:p>
            <a:pPr marL="273050" indent="-273050" algn="just">
              <a:spcBef>
                <a:spcPct val="20000"/>
              </a:spcBef>
              <a:buClr>
                <a:srgbClr val="0BD0D9"/>
              </a:buClr>
              <a:buSzPct val="95000"/>
              <a:buBlip>
                <a:blip r:embed="rId2"/>
              </a:buBlip>
              <a:defRPr/>
            </a:pPr>
            <a:r>
              <a:rPr lang="en-US" sz="2800" b="1" dirty="0" err="1">
                <a:latin typeface="Tahoma" pitchFamily="34" charset="0"/>
                <a:cs typeface="+mn-cs"/>
              </a:rPr>
              <a:t>Aliran</a:t>
            </a:r>
            <a:r>
              <a:rPr lang="en-US" sz="2800" b="1" dirty="0">
                <a:latin typeface="Tahoma" pitchFamily="34" charset="0"/>
                <a:cs typeface="+mn-cs"/>
              </a:rPr>
              <a:t> Non </a:t>
            </a:r>
            <a:r>
              <a:rPr lang="en-US" sz="2800" b="1" dirty="0" err="1">
                <a:latin typeface="Tahoma" pitchFamily="34" charset="0"/>
                <a:cs typeface="+mn-cs"/>
              </a:rPr>
              <a:t>Marxis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terutama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melihat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masalah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ketergantungan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dari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perspektif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nasional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id-ID" sz="2800" dirty="0">
                <a:latin typeface="Tahoma" pitchFamily="34" charset="0"/>
                <a:cs typeface="+mn-cs"/>
              </a:rPr>
              <a:t>atau</a:t>
            </a:r>
            <a:r>
              <a:rPr lang="en-US" sz="2800" dirty="0">
                <a:latin typeface="Tahoma" pitchFamily="34" charset="0"/>
                <a:cs typeface="+mn-cs"/>
              </a:rPr>
              <a:t> regional, </a:t>
            </a:r>
            <a:r>
              <a:rPr lang="en-US" sz="2800" dirty="0" err="1">
                <a:latin typeface="Tahoma" pitchFamily="34" charset="0"/>
                <a:cs typeface="+mn-cs"/>
              </a:rPr>
              <a:t>yaitu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kawasan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Amerika</a:t>
            </a:r>
            <a:r>
              <a:rPr lang="en-US" sz="2800" dirty="0">
                <a:latin typeface="Tahoma" pitchFamily="34" charset="0"/>
                <a:cs typeface="+mn-cs"/>
              </a:rPr>
              <a:t> Latin.</a:t>
            </a:r>
            <a:endParaRPr lang="id-ID" sz="2800" dirty="0">
              <a:latin typeface="Tahoma" pitchFamily="34" charset="0"/>
              <a:cs typeface="+mn-cs"/>
            </a:endParaRPr>
          </a:p>
          <a:p>
            <a:pPr marL="273050" indent="-273050" algn="just">
              <a:spcBef>
                <a:spcPct val="20000"/>
              </a:spcBef>
              <a:buClr>
                <a:srgbClr val="0BD0D9"/>
              </a:buClr>
              <a:buSzPct val="95000"/>
              <a:buBlip>
                <a:blip r:embed="rId2"/>
              </a:buBlip>
              <a:defRPr/>
            </a:pPr>
            <a:endParaRPr lang="en-US" sz="2800" dirty="0">
              <a:latin typeface="Tahoma" pitchFamily="34" charset="0"/>
              <a:cs typeface="+mn-cs"/>
            </a:endParaRPr>
          </a:p>
          <a:p>
            <a:pPr marL="273050" indent="-273050" algn="just">
              <a:spcBef>
                <a:spcPct val="20000"/>
              </a:spcBef>
              <a:buClr>
                <a:srgbClr val="0BD0D9"/>
              </a:buClr>
              <a:buSzPct val="95000"/>
              <a:buBlip>
                <a:blip r:embed="rId2"/>
              </a:buBlip>
              <a:defRPr/>
            </a:pPr>
            <a:r>
              <a:rPr lang="en-US" sz="2800" dirty="0" err="1">
                <a:latin typeface="Tahoma" pitchFamily="34" charset="0"/>
                <a:cs typeface="+mn-cs"/>
              </a:rPr>
              <a:t>Aliran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ini</a:t>
            </a:r>
            <a:r>
              <a:rPr lang="en-US" sz="2800" dirty="0">
                <a:latin typeface="Tahoma" pitchFamily="34" charset="0"/>
                <a:cs typeface="+mn-cs"/>
              </a:rPr>
              <a:t> d</a:t>
            </a:r>
            <a:r>
              <a:rPr lang="id-ID" sz="2800" dirty="0">
                <a:latin typeface="Tahoma" pitchFamily="34" charset="0"/>
                <a:cs typeface="+mn-cs"/>
              </a:rPr>
              <a:t>en</a:t>
            </a:r>
            <a:r>
              <a:rPr lang="en-US" sz="2800" dirty="0">
                <a:latin typeface="Tahoma" pitchFamily="34" charset="0"/>
                <a:cs typeface="+mn-cs"/>
              </a:rPr>
              <a:t>g</a:t>
            </a:r>
            <a:r>
              <a:rPr lang="id-ID" sz="2800" dirty="0">
                <a:latin typeface="Tahoma" pitchFamily="34" charset="0"/>
                <a:cs typeface="+mn-cs"/>
              </a:rPr>
              <a:t>a</a:t>
            </a:r>
            <a:r>
              <a:rPr lang="en-US" sz="2800" dirty="0">
                <a:latin typeface="Tahoma" pitchFamily="34" charset="0"/>
                <a:cs typeface="+mn-cs"/>
              </a:rPr>
              <a:t>n </a:t>
            </a:r>
            <a:r>
              <a:rPr lang="en-US" sz="2800" dirty="0" err="1">
                <a:latin typeface="Tahoma" pitchFamily="34" charset="0"/>
                <a:cs typeface="+mn-cs"/>
              </a:rPr>
              <a:t>tegas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membedakan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antara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keadaan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dalam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negeri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luar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negeri</a:t>
            </a:r>
            <a:r>
              <a:rPr lang="en-US" sz="2800" dirty="0">
                <a:latin typeface="Tahoma" pitchFamily="34" charset="0"/>
                <a:cs typeface="+mn-cs"/>
              </a:rPr>
              <a:t>. </a:t>
            </a:r>
            <a:endParaRPr lang="id-ID" sz="2800" dirty="0">
              <a:latin typeface="Tahoma" pitchFamily="34" charset="0"/>
              <a:cs typeface="+mn-cs"/>
            </a:endParaRPr>
          </a:p>
          <a:p>
            <a:pPr marL="273050" indent="-273050" algn="just">
              <a:spcBef>
                <a:spcPct val="20000"/>
              </a:spcBef>
              <a:buClr>
                <a:srgbClr val="0BD0D9"/>
              </a:buClr>
              <a:buSzPct val="95000"/>
              <a:buBlip>
                <a:blip r:embed="rId2"/>
              </a:buBlip>
              <a:defRPr/>
            </a:pPr>
            <a:endParaRPr lang="id-ID" sz="2800" dirty="0">
              <a:latin typeface="Tahoma" pitchFamily="34" charset="0"/>
              <a:cs typeface="+mn-cs"/>
            </a:endParaRPr>
          </a:p>
          <a:p>
            <a:pPr marL="273050" indent="-273050" algn="just">
              <a:spcBef>
                <a:spcPct val="20000"/>
              </a:spcBef>
              <a:buClr>
                <a:srgbClr val="0BD0D9"/>
              </a:buClr>
              <a:buSzPct val="95000"/>
              <a:buBlip>
                <a:blip r:embed="rId2"/>
              </a:buBlip>
              <a:defRPr/>
            </a:pPr>
            <a:r>
              <a:rPr lang="en-US" sz="2800" dirty="0" err="1">
                <a:latin typeface="Tahoma" pitchFamily="34" charset="0"/>
                <a:cs typeface="+mn-cs"/>
              </a:rPr>
              <a:t>Menurut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aliran</a:t>
            </a:r>
            <a:r>
              <a:rPr lang="en-US" sz="2800" dirty="0">
                <a:latin typeface="Tahoma" pitchFamily="34" charset="0"/>
                <a:cs typeface="+mn-cs"/>
              </a:rPr>
              <a:t> Non </a:t>
            </a:r>
            <a:r>
              <a:rPr lang="en-US" sz="2800" dirty="0" err="1">
                <a:latin typeface="Tahoma" pitchFamily="34" charset="0"/>
                <a:cs typeface="+mn-cs"/>
              </a:rPr>
              <a:t>Marxis</a:t>
            </a:r>
            <a:r>
              <a:rPr lang="en-US" sz="2800" dirty="0">
                <a:latin typeface="Tahoma" pitchFamily="34" charset="0"/>
                <a:cs typeface="+mn-cs"/>
              </a:rPr>
              <a:t>, </a:t>
            </a:r>
            <a:r>
              <a:rPr lang="en-US" sz="2800" dirty="0" err="1">
                <a:latin typeface="Tahoma" pitchFamily="34" charset="0"/>
                <a:cs typeface="+mn-cs"/>
              </a:rPr>
              <a:t>subyek</a:t>
            </a:r>
            <a:r>
              <a:rPr lang="en-US" sz="2800" dirty="0">
                <a:latin typeface="Tahoma" pitchFamily="34" charset="0"/>
                <a:cs typeface="+mn-cs"/>
              </a:rPr>
              <a:t> y</a:t>
            </a:r>
            <a:r>
              <a:rPr lang="id-ID" sz="2800" dirty="0">
                <a:latin typeface="Tahoma" pitchFamily="34" charset="0"/>
                <a:cs typeface="+mn-cs"/>
              </a:rPr>
              <a:t>an</a:t>
            </a:r>
            <a:r>
              <a:rPr lang="en-US" sz="2800" dirty="0">
                <a:latin typeface="Tahoma" pitchFamily="34" charset="0"/>
                <a:cs typeface="+mn-cs"/>
              </a:rPr>
              <a:t>g </a:t>
            </a:r>
            <a:r>
              <a:rPr lang="en-US" sz="2800" dirty="0" err="1">
                <a:latin typeface="Tahoma" pitchFamily="34" charset="0"/>
                <a:cs typeface="+mn-cs"/>
              </a:rPr>
              <a:t>perlu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dibangun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adalah</a:t>
            </a:r>
            <a:r>
              <a:rPr lang="en-US" sz="2800" dirty="0">
                <a:latin typeface="Tahoma" pitchFamily="34" charset="0"/>
                <a:cs typeface="+mn-cs"/>
              </a:rPr>
              <a:t> “</a:t>
            </a:r>
            <a:r>
              <a:rPr lang="en-US" sz="2800" dirty="0" err="1">
                <a:latin typeface="Tahoma" pitchFamily="34" charset="0"/>
                <a:cs typeface="+mn-cs"/>
              </a:rPr>
              <a:t>bangsa</a:t>
            </a:r>
            <a:r>
              <a:rPr lang="en-US" sz="2800" dirty="0">
                <a:latin typeface="Tahoma" pitchFamily="34" charset="0"/>
                <a:cs typeface="+mn-cs"/>
              </a:rPr>
              <a:t>” </a:t>
            </a:r>
            <a:r>
              <a:rPr lang="en-US" sz="2800" dirty="0" err="1">
                <a:latin typeface="Tahoma" pitchFamily="34" charset="0"/>
                <a:cs typeface="+mn-cs"/>
              </a:rPr>
              <a:t>atau</a:t>
            </a:r>
            <a:r>
              <a:rPr lang="en-US" sz="2800" dirty="0">
                <a:latin typeface="Tahoma" pitchFamily="34" charset="0"/>
                <a:cs typeface="+mn-cs"/>
              </a:rPr>
              <a:t> “</a:t>
            </a:r>
            <a:r>
              <a:rPr lang="en-US" sz="2800" dirty="0" err="1">
                <a:latin typeface="Tahoma" pitchFamily="34" charset="0"/>
                <a:cs typeface="+mn-cs"/>
              </a:rPr>
              <a:t>rakyat</a:t>
            </a:r>
            <a:r>
              <a:rPr lang="en-US" sz="2800" dirty="0">
                <a:latin typeface="Tahoma" pitchFamily="34" charset="0"/>
                <a:cs typeface="+mn-cs"/>
              </a:rPr>
              <a:t> d</a:t>
            </a:r>
            <a:r>
              <a:rPr lang="id-ID" sz="2800" dirty="0">
                <a:latin typeface="Tahoma" pitchFamily="34" charset="0"/>
                <a:cs typeface="+mn-cs"/>
              </a:rPr>
              <a:t>a</a:t>
            </a:r>
            <a:r>
              <a:rPr lang="en-US" sz="2800" dirty="0">
                <a:latin typeface="Tahoma" pitchFamily="34" charset="0"/>
                <a:cs typeface="+mn-cs"/>
              </a:rPr>
              <a:t>l</a:t>
            </a:r>
            <a:r>
              <a:rPr lang="id-ID" sz="2800" dirty="0">
                <a:latin typeface="Tahoma" pitchFamily="34" charset="0"/>
                <a:cs typeface="+mn-cs"/>
              </a:rPr>
              <a:t>a</a:t>
            </a:r>
            <a:r>
              <a:rPr lang="en-US" sz="2800" dirty="0">
                <a:latin typeface="Tahoma" pitchFamily="34" charset="0"/>
                <a:cs typeface="+mn-cs"/>
              </a:rPr>
              <a:t>m </a:t>
            </a:r>
            <a:r>
              <a:rPr lang="en-US" sz="2800" dirty="0" err="1">
                <a:latin typeface="Tahoma" pitchFamily="34" charset="0"/>
                <a:cs typeface="+mn-cs"/>
              </a:rPr>
              <a:t>suatu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negara</a:t>
            </a:r>
            <a:r>
              <a:rPr lang="en-US" sz="2800" dirty="0">
                <a:latin typeface="Tahoma" pitchFamily="34" charset="0"/>
                <a:cs typeface="+mn-cs"/>
              </a:rPr>
              <a:t>” </a:t>
            </a:r>
            <a:r>
              <a:rPr lang="en-US" sz="2800" dirty="0" err="1">
                <a:latin typeface="Tahoma" pitchFamily="34" charset="0"/>
                <a:cs typeface="+mn-cs"/>
              </a:rPr>
              <a:t>atau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neg</a:t>
            </a:r>
            <a:r>
              <a:rPr lang="id-ID" sz="2800" dirty="0">
                <a:latin typeface="Tahoma" pitchFamily="34" charset="0"/>
                <a:cs typeface="+mn-cs"/>
              </a:rPr>
              <a:t>ara </a:t>
            </a:r>
            <a:r>
              <a:rPr lang="en-US" sz="2800" dirty="0">
                <a:latin typeface="Tahoma" pitchFamily="34" charset="0"/>
                <a:cs typeface="+mn-cs"/>
              </a:rPr>
              <a:t>–</a:t>
            </a:r>
            <a:r>
              <a:rPr lang="id-ID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neg</a:t>
            </a:r>
            <a:r>
              <a:rPr lang="id-ID" sz="2800" dirty="0">
                <a:latin typeface="Tahoma" pitchFamily="34" charset="0"/>
                <a:cs typeface="+mn-cs"/>
              </a:rPr>
              <a:t>ara </a:t>
            </a:r>
            <a:r>
              <a:rPr lang="en-US" sz="2800" dirty="0">
                <a:latin typeface="Tahoma" pitchFamily="34" charset="0"/>
                <a:cs typeface="+mn-cs"/>
              </a:rPr>
              <a:t>y</a:t>
            </a:r>
            <a:r>
              <a:rPr lang="id-ID" sz="2800" dirty="0">
                <a:latin typeface="Tahoma" pitchFamily="34" charset="0"/>
                <a:cs typeface="+mn-cs"/>
              </a:rPr>
              <a:t>an</a:t>
            </a:r>
            <a:r>
              <a:rPr lang="en-US" sz="2800" dirty="0">
                <a:latin typeface="Tahoma" pitchFamily="34" charset="0"/>
                <a:cs typeface="+mn-cs"/>
              </a:rPr>
              <a:t>g </a:t>
            </a:r>
            <a:r>
              <a:rPr lang="en-US" sz="2800" dirty="0" err="1">
                <a:latin typeface="Tahoma" pitchFamily="34" charset="0"/>
                <a:cs typeface="+mn-cs"/>
              </a:rPr>
              <a:t>termasuk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kawasan</a:t>
            </a:r>
            <a:r>
              <a:rPr lang="en-US" sz="2800" dirty="0">
                <a:latin typeface="Tahoma" pitchFamily="34" charset="0"/>
                <a:cs typeface="+mn-cs"/>
              </a:rPr>
              <a:t> </a:t>
            </a:r>
            <a:r>
              <a:rPr lang="en-US" sz="2800" dirty="0" err="1">
                <a:latin typeface="Tahoma" pitchFamily="34" charset="0"/>
                <a:cs typeface="+mn-cs"/>
              </a:rPr>
              <a:t>Amerika</a:t>
            </a:r>
            <a:r>
              <a:rPr lang="en-US" sz="2800" dirty="0">
                <a:latin typeface="Tahoma" pitchFamily="34" charset="0"/>
                <a:cs typeface="+mn-cs"/>
              </a:rPr>
              <a:t> Latin.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E150AD-1760-4D18-991B-198D975C62CB}"/>
              </a:ext>
            </a:extLst>
          </p:cNvPr>
          <p:cNvSpPr txBox="1"/>
          <p:nvPr/>
        </p:nvSpPr>
        <p:spPr>
          <a:xfrm>
            <a:off x="3048000" y="2644170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4800" dirty="0"/>
              <a:t>KELAUTAN DAN PERIKANAN</a:t>
            </a:r>
          </a:p>
        </p:txBody>
      </p:sp>
    </p:spTree>
    <p:extLst>
      <p:ext uri="{BB962C8B-B14F-4D97-AF65-F5344CB8AC3E}">
        <p14:creationId xmlns:p14="http://schemas.microsoft.com/office/powerpoint/2010/main" val="1163978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2175</TotalTime>
  <Words>1181</Words>
  <Application>Microsoft Office PowerPoint</Application>
  <PresentationFormat>Widescreen</PresentationFormat>
  <Paragraphs>93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Arial Narrow</vt:lpstr>
      <vt:lpstr>Calibri</vt:lpstr>
      <vt:lpstr>Calibri Light</vt:lpstr>
      <vt:lpstr>Tahoma</vt:lpstr>
      <vt:lpstr>Times New Roman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Model Perubahan Struktural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3</dc:title>
  <dc:creator>Lenofo</dc:creator>
  <cp:lastModifiedBy>fp unila</cp:lastModifiedBy>
  <cp:revision>116</cp:revision>
  <dcterms:created xsi:type="dcterms:W3CDTF">2014-02-17T14:04:17Z</dcterms:created>
  <dcterms:modified xsi:type="dcterms:W3CDTF">2025-12-11T06:48:09Z</dcterms:modified>
</cp:coreProperties>
</file>