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55" d="100"/>
          <a:sy n="55" d="100"/>
        </p:scale>
        <p:origin x="43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1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2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7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8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9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34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0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9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7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758E2-BF33-4BDB-82D7-D0DDE3E6C39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CB810-796F-4EBB-AA44-3C66B44EB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Coral Reefs</a:t>
            </a:r>
            <a:br>
              <a:rPr lang="en-US" b="1" dirty="0" smtClean="0"/>
            </a:br>
            <a:r>
              <a:rPr lang="en-US" b="1" dirty="0" err="1" smtClean="0"/>
              <a:t>Terumbu</a:t>
            </a:r>
            <a:r>
              <a:rPr lang="en-US" b="1" dirty="0" smtClean="0"/>
              <a:t> </a:t>
            </a:r>
            <a:r>
              <a:rPr lang="en-US" b="1" dirty="0" err="1" smtClean="0"/>
              <a:t>Karang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6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Coral Reefs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0" y="1524000"/>
            <a:ext cx="77724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600"/>
              <a:t>Diverse assemblages of sclerectinian hermatypic (stony) corals, algae and numerous other organisms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Corals are made up of tiny organisms (animals) called polyps (phylum Coelenterata)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The polyps secrete the calcium carbonate that creates the reef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Photosynthesis in reefs is carried out by single-celled algae (zooxanthellae) that live in symbiotic association with the coral polyps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This symbiotic relationship supports all life on the reefs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Coral reefs rival rainforests in their productivity</a:t>
            </a:r>
          </a:p>
        </p:txBody>
      </p:sp>
    </p:spTree>
    <p:extLst>
      <p:ext uri="{BB962C8B-B14F-4D97-AF65-F5344CB8AC3E}">
        <p14:creationId xmlns:p14="http://schemas.microsoft.com/office/powerpoint/2010/main" val="206136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/>
              <a:t>Acropora cervicornus </a:t>
            </a:r>
            <a:r>
              <a:rPr lang="en-US" sz="4000"/>
              <a:t>– Staghorn Coral</a:t>
            </a:r>
            <a:endParaRPr lang="en-US" sz="4000" i="1"/>
          </a:p>
        </p:txBody>
      </p:sp>
      <p:pic>
        <p:nvPicPr>
          <p:cNvPr id="52227" name="Picture 13" descr="http://www.nmfs.noaa.gov/prot_res/images/other_spec/acervicornisthick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03" r="9677"/>
          <a:stretch>
            <a:fillRect/>
          </a:stretch>
        </p:blipFill>
        <p:spPr bwMode="auto">
          <a:xfrm>
            <a:off x="3733801" y="1600200"/>
            <a:ext cx="476567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38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/>
              <a:t>Acropora palmata </a:t>
            </a:r>
            <a:r>
              <a:rPr lang="en-US" sz="4000"/>
              <a:t>– Elkhorn Coral</a:t>
            </a:r>
            <a:endParaRPr lang="en-US" sz="4000" i="1"/>
          </a:p>
        </p:txBody>
      </p:sp>
      <p:pic>
        <p:nvPicPr>
          <p:cNvPr id="53251" name="Picture 7" descr="http://sustainableseas.noaa.gov/images/mission/flkeys2/background/coralspawning/elkhorncor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72"/>
          <a:stretch>
            <a:fillRect/>
          </a:stretch>
        </p:blipFill>
        <p:spPr bwMode="auto">
          <a:xfrm>
            <a:off x="3276600" y="1752601"/>
            <a:ext cx="55626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220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/>
              <a:t>Colpophyllia natans</a:t>
            </a:r>
            <a:r>
              <a:rPr lang="en-US" sz="4000"/>
              <a:t> – Brain Coral</a:t>
            </a:r>
          </a:p>
        </p:txBody>
      </p:sp>
      <p:pic>
        <p:nvPicPr>
          <p:cNvPr id="54275" name="Picture 5" descr="http://www.home.ch/~spaw2724/diving/bonaire/CoralCereb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 r="12769"/>
          <a:stretch>
            <a:fillRect/>
          </a:stretch>
        </p:blipFill>
        <p:spPr bwMode="auto">
          <a:xfrm>
            <a:off x="4038601" y="1524000"/>
            <a:ext cx="41306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33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914400"/>
            <a:ext cx="7772400" cy="1524000"/>
          </a:xfrm>
        </p:spPr>
        <p:txBody>
          <a:bodyPr/>
          <a:lstStyle/>
          <a:p>
            <a:pPr eaLnBrk="1" hangingPunct="1"/>
            <a:r>
              <a:rPr lang="en-US" sz="4000"/>
              <a:t>Types of Coral Reefs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2819400"/>
            <a:ext cx="7391400" cy="2960688"/>
          </a:xfrm>
        </p:spPr>
        <p:txBody>
          <a:bodyPr/>
          <a:lstStyle/>
          <a:p>
            <a:pPr eaLnBrk="1" hangingPunct="1"/>
            <a:r>
              <a:rPr lang="en-US" smtClean="0"/>
              <a:t>Barrier Reefs</a:t>
            </a:r>
          </a:p>
          <a:p>
            <a:pPr eaLnBrk="1" hangingPunct="1"/>
            <a:r>
              <a:rPr lang="en-US" smtClean="0"/>
              <a:t>Fringing Reefs</a:t>
            </a:r>
          </a:p>
          <a:p>
            <a:pPr eaLnBrk="1" hangingPunct="1"/>
            <a:r>
              <a:rPr lang="en-US" smtClean="0"/>
              <a:t>Atoll Reefs</a:t>
            </a:r>
          </a:p>
        </p:txBody>
      </p:sp>
    </p:spTree>
    <p:extLst>
      <p:ext uri="{BB962C8B-B14F-4D97-AF65-F5344CB8AC3E}">
        <p14:creationId xmlns:p14="http://schemas.microsoft.com/office/powerpoint/2010/main" val="22905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Barrier Reefs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3517900" cy="4800600"/>
          </a:xfrm>
        </p:spPr>
        <p:txBody>
          <a:bodyPr/>
          <a:lstStyle/>
          <a:p>
            <a:pPr eaLnBrk="1" hangingPunct="1"/>
            <a:r>
              <a:rPr lang="en-US" sz="2600"/>
              <a:t>Long, continuous reefs that parallel coastlines (continents or islands)</a:t>
            </a:r>
          </a:p>
          <a:p>
            <a:pPr eaLnBrk="1" hangingPunct="1"/>
            <a:r>
              <a:rPr lang="en-US" sz="2600"/>
              <a:t>Separated from the shore by a deep lagoon</a:t>
            </a:r>
          </a:p>
          <a:p>
            <a:pPr eaLnBrk="1" hangingPunct="1"/>
            <a:r>
              <a:rPr lang="en-US" sz="2600"/>
              <a:t>Belize’s barrier reef is the longest barrier reef in the Caribbean</a:t>
            </a:r>
          </a:p>
          <a:p>
            <a:pPr eaLnBrk="1" hangingPunct="1"/>
            <a:endParaRPr lang="en-US" sz="2600"/>
          </a:p>
        </p:txBody>
      </p:sp>
      <p:pic>
        <p:nvPicPr>
          <p:cNvPr id="56324" name="Picture 5" descr="http://www.belizediving.com/grc/bzediveconnection/barrie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49" b="3334"/>
          <a:stretch>
            <a:fillRect/>
          </a:stretch>
        </p:blipFill>
        <p:spPr bwMode="auto">
          <a:xfrm>
            <a:off x="2438400" y="1600200"/>
            <a:ext cx="3525838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83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Fringing Reefs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62800" y="1447800"/>
            <a:ext cx="2832100" cy="4953000"/>
          </a:xfrm>
        </p:spPr>
        <p:txBody>
          <a:bodyPr/>
          <a:lstStyle/>
          <a:p>
            <a:pPr eaLnBrk="1" hangingPunct="1"/>
            <a:r>
              <a:rPr lang="en-US" sz="2600"/>
              <a:t>Found in shallow waters bordering the coast</a:t>
            </a:r>
          </a:p>
          <a:p>
            <a:pPr eaLnBrk="1" hangingPunct="1"/>
            <a:r>
              <a:rPr lang="en-US" sz="2600"/>
              <a:t>Not separated from the coast by a deep lagoon, but may have shallow channels between the coast and reef flat</a:t>
            </a:r>
          </a:p>
        </p:txBody>
      </p:sp>
      <p:pic>
        <p:nvPicPr>
          <p:cNvPr id="57348" name="Picture 5" descr="http://faculty.nl.edu/jste/Jamaica/fringing%20reef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9" r="15892"/>
          <a:stretch>
            <a:fillRect/>
          </a:stretch>
        </p:blipFill>
        <p:spPr bwMode="auto">
          <a:xfrm>
            <a:off x="2057400" y="1524001"/>
            <a:ext cx="4876800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447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Atoll Reefs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0" y="1665288"/>
            <a:ext cx="2984500" cy="4583112"/>
          </a:xfrm>
        </p:spPr>
        <p:txBody>
          <a:bodyPr/>
          <a:lstStyle/>
          <a:p>
            <a:pPr eaLnBrk="1" hangingPunct="1"/>
            <a:r>
              <a:rPr lang="en-US" sz="2600"/>
              <a:t>Reefs occurring around the perimeter of sunken islands</a:t>
            </a:r>
          </a:p>
          <a:p>
            <a:pPr eaLnBrk="1" hangingPunct="1"/>
            <a:r>
              <a:rPr lang="en-US" sz="2600"/>
              <a:t>Usually asymmetric is shape with a central lagoon</a:t>
            </a:r>
          </a:p>
        </p:txBody>
      </p:sp>
      <p:pic>
        <p:nvPicPr>
          <p:cNvPr id="58372" name="Picture 5" descr="http://www.reefdivers.com/images/blueho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5" t="2310" r="5264" b="7603"/>
          <a:stretch>
            <a:fillRect/>
          </a:stretch>
        </p:blipFill>
        <p:spPr bwMode="auto">
          <a:xfrm>
            <a:off x="2209800" y="1676400"/>
            <a:ext cx="4495800" cy="330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557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Coral Reefs Terumbu Karang</vt:lpstr>
      <vt:lpstr>Coral Reefs</vt:lpstr>
      <vt:lpstr>Acropora cervicornus – Staghorn Coral</vt:lpstr>
      <vt:lpstr>Acropora palmata – Elkhorn Coral</vt:lpstr>
      <vt:lpstr>Colpophyllia natans – Brain Coral</vt:lpstr>
      <vt:lpstr>Types of Coral Reefs</vt:lpstr>
      <vt:lpstr>Barrier Reefs</vt:lpstr>
      <vt:lpstr>Fringing Reefs</vt:lpstr>
      <vt:lpstr>Atoll Reefs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Coral Reefs Terumbu Karang</dc:title>
  <dc:creator>USER</dc:creator>
  <cp:lastModifiedBy>USER</cp:lastModifiedBy>
  <cp:revision>1</cp:revision>
  <dcterms:created xsi:type="dcterms:W3CDTF">2017-11-17T23:52:46Z</dcterms:created>
  <dcterms:modified xsi:type="dcterms:W3CDTF">2017-11-17T23:53:17Z</dcterms:modified>
</cp:coreProperties>
</file>