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4"/>
  </p:notesMasterIdLst>
  <p:sldIdLst>
    <p:sldId id="256" r:id="rId2"/>
    <p:sldId id="280" r:id="rId3"/>
    <p:sldId id="285" r:id="rId4"/>
    <p:sldId id="284" r:id="rId5"/>
    <p:sldId id="275" r:id="rId6"/>
    <p:sldId id="276" r:id="rId7"/>
    <p:sldId id="277" r:id="rId8"/>
    <p:sldId id="292" r:id="rId9"/>
    <p:sldId id="269" r:id="rId10"/>
    <p:sldId id="289" r:id="rId11"/>
    <p:sldId id="288" r:id="rId12"/>
    <p:sldId id="272" r:id="rId13"/>
    <p:sldId id="271" r:id="rId14"/>
    <p:sldId id="299" r:id="rId15"/>
    <p:sldId id="293" r:id="rId16"/>
    <p:sldId id="294" r:id="rId17"/>
    <p:sldId id="295" r:id="rId18"/>
    <p:sldId id="296" r:id="rId19"/>
    <p:sldId id="297" r:id="rId20"/>
    <p:sldId id="298" r:id="rId21"/>
    <p:sldId id="273" r:id="rId22"/>
    <p:sldId id="300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3300"/>
    <a:srgbClr val="003300"/>
    <a:srgbClr val="336600"/>
    <a:srgbClr val="0DBC0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199" autoAdjust="0"/>
    <p:restoredTop sz="94660"/>
  </p:normalViewPr>
  <p:slideViewPr>
    <p:cSldViewPr>
      <p:cViewPr varScale="1">
        <p:scale>
          <a:sx n="68" d="100"/>
          <a:sy n="68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A80E25B7-FEFE-4F8A-960C-9243EADDF197}" type="datetimeFigureOut">
              <a:rPr lang="en-US"/>
              <a:pPr>
                <a:defRPr/>
              </a:pPr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635A272-3600-4D71-9B32-9A7ECE638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2547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 rtl="0" eaLnBrk="1" hangingPunct="1"/>
            <a:endParaRPr lang="id-ID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2055D42-B05E-4DA8-B914-8916BFA186E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4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5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216" name="Rectangle 2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8288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17" name="Rectangle 2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" name="Rectangle 2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2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2F62C-FCD2-48E8-B385-FB6DFD39FE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1AF95-D455-46E8-BBB7-D4BB3192D0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65EDD2-BF4B-4930-9432-121AA44374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A183-B361-4D89-B6F7-6B38B6DCA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64D1F4-2CD3-4FCF-A67A-A6ACCC450A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644D8-4FF5-4958-8845-80327D90DC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691E2-A8E9-4199-880E-C12F382D43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181A7-F831-4409-91B5-0D889E8A1C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E48A0-5F95-4AF3-B712-26A300F0B3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E2B81-9973-4912-8353-10BFDE060D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5AC44B-33A9-4712-A311-DE8897056D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59875" cy="6858000"/>
            <a:chOff x="0" y="0"/>
            <a:chExt cx="5770" cy="4320"/>
          </a:xfrm>
        </p:grpSpPr>
        <p:sp>
          <p:nvSpPr>
            <p:cNvPr id="7171" name="Rectangle 3"/>
            <p:cNvSpPr>
              <a:spLocks noChangeArrowheads="1"/>
            </p:cNvSpPr>
            <p:nvPr userDrawn="1"/>
          </p:nvSpPr>
          <p:spPr bwMode="hidden">
            <a:xfrm>
              <a:off x="5232" y="1"/>
              <a:ext cx="528" cy="4319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94118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2" name="Rectangle 4"/>
            <p:cNvSpPr>
              <a:spLocks noChangeArrowheads="1"/>
            </p:cNvSpPr>
            <p:nvPr userDrawn="1"/>
          </p:nvSpPr>
          <p:spPr bwMode="hidden">
            <a:xfrm>
              <a:off x="1056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3" name="Rectangle 5"/>
            <p:cNvSpPr>
              <a:spLocks noChangeArrowheads="1"/>
            </p:cNvSpPr>
            <p:nvPr userDrawn="1"/>
          </p:nvSpPr>
          <p:spPr bwMode="hidden">
            <a:xfrm>
              <a:off x="1728" y="0"/>
              <a:ext cx="432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4" name="Rectangle 6"/>
            <p:cNvSpPr>
              <a:spLocks noChangeArrowheads="1"/>
            </p:cNvSpPr>
            <p:nvPr userDrawn="1"/>
          </p:nvSpPr>
          <p:spPr bwMode="hidden">
            <a:xfrm>
              <a:off x="2256" y="0"/>
              <a:ext cx="240" cy="43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5" name="Rectangle 7"/>
            <p:cNvSpPr>
              <a:spLocks noChangeArrowheads="1"/>
            </p:cNvSpPr>
            <p:nvPr userDrawn="1"/>
          </p:nvSpPr>
          <p:spPr bwMode="hidden">
            <a:xfrm>
              <a:off x="1344" y="0"/>
              <a:ext cx="38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6" name="Rectangle 8"/>
            <p:cNvSpPr>
              <a:spLocks noChangeArrowheads="1"/>
            </p:cNvSpPr>
            <p:nvPr userDrawn="1"/>
          </p:nvSpPr>
          <p:spPr bwMode="hidden">
            <a:xfrm>
              <a:off x="480" y="0"/>
              <a:ext cx="576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7" name="Rectangle 9"/>
            <p:cNvSpPr>
              <a:spLocks noChangeArrowheads="1"/>
            </p:cNvSpPr>
            <p:nvPr userDrawn="1"/>
          </p:nvSpPr>
          <p:spPr bwMode="hidden">
            <a:xfrm>
              <a:off x="288" y="0"/>
              <a:ext cx="19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8470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8" name="Rectangle 10"/>
            <p:cNvSpPr>
              <a:spLocks noChangeArrowheads="1"/>
            </p:cNvSpPr>
            <p:nvPr userDrawn="1"/>
          </p:nvSpPr>
          <p:spPr bwMode="hidden">
            <a:xfrm>
              <a:off x="0" y="0"/>
              <a:ext cx="288" cy="4320"/>
            </a:xfrm>
            <a:prstGeom prst="rect">
              <a:avLst/>
            </a:pr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79" name="Rectangle 11"/>
            <p:cNvSpPr>
              <a:spLocks noChangeArrowheads="1"/>
            </p:cNvSpPr>
            <p:nvPr userDrawn="1"/>
          </p:nvSpPr>
          <p:spPr bwMode="hidden">
            <a:xfrm>
              <a:off x="2160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0" name="Rectangle 12"/>
            <p:cNvSpPr>
              <a:spLocks noChangeArrowheads="1"/>
            </p:cNvSpPr>
            <p:nvPr userDrawn="1"/>
          </p:nvSpPr>
          <p:spPr bwMode="hidden">
            <a:xfrm>
              <a:off x="2784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1" name="Rectangle 13"/>
            <p:cNvSpPr>
              <a:spLocks noChangeArrowheads="1"/>
            </p:cNvSpPr>
            <p:nvPr userDrawn="1"/>
          </p:nvSpPr>
          <p:spPr bwMode="hidden">
            <a:xfrm>
              <a:off x="1248" y="0"/>
              <a:ext cx="144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2" name="Rectangle 14"/>
            <p:cNvSpPr>
              <a:spLocks noChangeArrowheads="1"/>
            </p:cNvSpPr>
            <p:nvPr userDrawn="1"/>
          </p:nvSpPr>
          <p:spPr bwMode="hidden">
            <a:xfrm>
              <a:off x="3300" y="0"/>
              <a:ext cx="252" cy="432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3" name="Rectangle 15"/>
            <p:cNvSpPr>
              <a:spLocks noChangeArrowheads="1"/>
            </p:cNvSpPr>
            <p:nvPr userDrawn="1"/>
          </p:nvSpPr>
          <p:spPr bwMode="hidden">
            <a:xfrm>
              <a:off x="4656" y="0"/>
              <a:ext cx="14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4" name="Rectangle 16"/>
            <p:cNvSpPr>
              <a:spLocks noChangeArrowheads="1"/>
            </p:cNvSpPr>
            <p:nvPr userDrawn="1"/>
          </p:nvSpPr>
          <p:spPr bwMode="hidden">
            <a:xfrm>
              <a:off x="4608" y="0"/>
              <a:ext cx="67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5" name="Rectangle 17"/>
            <p:cNvSpPr>
              <a:spLocks noChangeArrowheads="1"/>
            </p:cNvSpPr>
            <p:nvPr userDrawn="1"/>
          </p:nvSpPr>
          <p:spPr bwMode="hidden">
            <a:xfrm>
              <a:off x="3504" y="0"/>
              <a:ext cx="624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6" name="Rectangle 18"/>
            <p:cNvSpPr>
              <a:spLocks noChangeArrowheads="1"/>
            </p:cNvSpPr>
            <p:nvPr userDrawn="1"/>
          </p:nvSpPr>
          <p:spPr bwMode="hidden">
            <a:xfrm>
              <a:off x="3840" y="0"/>
              <a:ext cx="528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7" name="Rectangle 19"/>
            <p:cNvSpPr>
              <a:spLocks noChangeArrowheads="1"/>
            </p:cNvSpPr>
            <p:nvPr userDrawn="1"/>
          </p:nvSpPr>
          <p:spPr bwMode="hidden">
            <a:xfrm>
              <a:off x="4368" y="0"/>
              <a:ext cx="240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2">
                    <a:gamma/>
                    <a:shade val="96863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8" name="Rectangle 20"/>
            <p:cNvSpPr>
              <a:spLocks noChangeArrowheads="1"/>
            </p:cNvSpPr>
            <p:nvPr userDrawn="1"/>
          </p:nvSpPr>
          <p:spPr bwMode="hidden">
            <a:xfrm>
              <a:off x="2680" y="0"/>
              <a:ext cx="152" cy="4320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89" name="Rectangle 21"/>
            <p:cNvSpPr>
              <a:spLocks noChangeArrowheads="1"/>
            </p:cNvSpPr>
            <p:nvPr userDrawn="1"/>
          </p:nvSpPr>
          <p:spPr bwMode="hidden">
            <a:xfrm>
              <a:off x="2366" y="0"/>
              <a:ext cx="336" cy="432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90" name="Freeform 22"/>
            <p:cNvSpPr>
              <a:spLocks/>
            </p:cNvSpPr>
            <p:nvPr userDrawn="1"/>
          </p:nvSpPr>
          <p:spPr bwMode="hidden">
            <a:xfrm>
              <a:off x="1" y="3875"/>
              <a:ext cx="5760" cy="445"/>
            </a:xfrm>
            <a:custGeom>
              <a:avLst/>
              <a:gdLst/>
              <a:ahLst/>
              <a:cxnLst>
                <a:cxn ang="0">
                  <a:pos x="5700" y="86"/>
                </a:cxn>
                <a:cxn ang="0">
                  <a:pos x="5508" y="86"/>
                </a:cxn>
                <a:cxn ang="0">
                  <a:pos x="5454" y="76"/>
                </a:cxn>
                <a:cxn ang="0">
                  <a:pos x="5448" y="65"/>
                </a:cxn>
                <a:cxn ang="0">
                  <a:pos x="5442" y="44"/>
                </a:cxn>
                <a:cxn ang="0">
                  <a:pos x="5414" y="18"/>
                </a:cxn>
                <a:cxn ang="0">
                  <a:pos x="5332" y="7"/>
                </a:cxn>
                <a:cxn ang="0">
                  <a:pos x="5051" y="22"/>
                </a:cxn>
                <a:cxn ang="0">
                  <a:pos x="4986" y="55"/>
                </a:cxn>
                <a:cxn ang="0">
                  <a:pos x="4854" y="102"/>
                </a:cxn>
                <a:cxn ang="0">
                  <a:pos x="4740" y="112"/>
                </a:cxn>
                <a:cxn ang="0">
                  <a:pos x="4662" y="91"/>
                </a:cxn>
                <a:cxn ang="0">
                  <a:pos x="4598" y="25"/>
                </a:cxn>
                <a:cxn ang="0">
                  <a:pos x="4514" y="9"/>
                </a:cxn>
                <a:cxn ang="0">
                  <a:pos x="4410" y="39"/>
                </a:cxn>
                <a:cxn ang="0">
                  <a:pos x="4236" y="81"/>
                </a:cxn>
                <a:cxn ang="0">
                  <a:pos x="4020" y="102"/>
                </a:cxn>
                <a:cxn ang="0">
                  <a:pos x="3810" y="102"/>
                </a:cxn>
                <a:cxn ang="0">
                  <a:pos x="3654" y="76"/>
                </a:cxn>
                <a:cxn ang="0">
                  <a:pos x="3594" y="50"/>
                </a:cxn>
                <a:cxn ang="0">
                  <a:pos x="3528" y="44"/>
                </a:cxn>
                <a:cxn ang="0">
                  <a:pos x="3480" y="55"/>
                </a:cxn>
                <a:cxn ang="0">
                  <a:pos x="3420" y="76"/>
                </a:cxn>
                <a:cxn ang="0">
                  <a:pos x="3048" y="112"/>
                </a:cxn>
                <a:cxn ang="0">
                  <a:pos x="2844" y="128"/>
                </a:cxn>
                <a:cxn ang="0">
                  <a:pos x="2742" y="117"/>
                </a:cxn>
                <a:cxn ang="0">
                  <a:pos x="2710" y="56"/>
                </a:cxn>
                <a:cxn ang="0">
                  <a:pos x="2658" y="50"/>
                </a:cxn>
                <a:cxn ang="0">
                  <a:pos x="2558" y="95"/>
                </a:cxn>
                <a:cxn ang="0">
                  <a:pos x="2444" y="109"/>
                </a:cxn>
                <a:cxn ang="0">
                  <a:pos x="2322" y="91"/>
                </a:cxn>
                <a:cxn ang="0">
                  <a:pos x="2274" y="70"/>
                </a:cxn>
                <a:cxn ang="0">
                  <a:pos x="2185" y="3"/>
                </a:cxn>
                <a:cxn ang="0">
                  <a:pos x="2048" y="64"/>
                </a:cxn>
                <a:cxn ang="0">
                  <a:pos x="1794" y="102"/>
                </a:cxn>
                <a:cxn ang="0">
                  <a:pos x="1560" y="91"/>
                </a:cxn>
                <a:cxn ang="0">
                  <a:pos x="1482" y="76"/>
                </a:cxn>
                <a:cxn ang="0">
                  <a:pos x="1428" y="50"/>
                </a:cxn>
                <a:cxn ang="0">
                  <a:pos x="1374" y="44"/>
                </a:cxn>
                <a:cxn ang="0">
                  <a:pos x="1308" y="55"/>
                </a:cxn>
                <a:cxn ang="0">
                  <a:pos x="1140" y="107"/>
                </a:cxn>
                <a:cxn ang="0">
                  <a:pos x="948" y="143"/>
                </a:cxn>
                <a:cxn ang="0">
                  <a:pos x="708" y="138"/>
                </a:cxn>
                <a:cxn ang="0">
                  <a:pos x="534" y="96"/>
                </a:cxn>
                <a:cxn ang="0">
                  <a:pos x="444" y="55"/>
                </a:cxn>
                <a:cxn ang="0">
                  <a:pos x="396" y="34"/>
                </a:cxn>
                <a:cxn ang="0">
                  <a:pos x="378" y="39"/>
                </a:cxn>
                <a:cxn ang="0">
                  <a:pos x="342" y="70"/>
                </a:cxn>
                <a:cxn ang="0">
                  <a:pos x="288" y="96"/>
                </a:cxn>
                <a:cxn ang="0">
                  <a:pos x="192" y="112"/>
                </a:cxn>
                <a:cxn ang="0">
                  <a:pos x="90" y="112"/>
                </a:cxn>
                <a:cxn ang="0">
                  <a:pos x="0" y="96"/>
                </a:cxn>
                <a:cxn ang="0">
                  <a:pos x="5760" y="445"/>
                </a:cxn>
              </a:cxnLst>
              <a:rect l="0" t="0" r="r" b="b"/>
              <a:pathLst>
                <a:path w="5760" h="445">
                  <a:moveTo>
                    <a:pt x="5760" y="445"/>
                  </a:moveTo>
                  <a:lnTo>
                    <a:pt x="5760" y="76"/>
                  </a:lnTo>
                  <a:lnTo>
                    <a:pt x="5730" y="81"/>
                  </a:lnTo>
                  <a:lnTo>
                    <a:pt x="5700" y="86"/>
                  </a:lnTo>
                  <a:lnTo>
                    <a:pt x="5646" y="91"/>
                  </a:lnTo>
                  <a:lnTo>
                    <a:pt x="5592" y="91"/>
                  </a:lnTo>
                  <a:lnTo>
                    <a:pt x="5544" y="91"/>
                  </a:lnTo>
                  <a:lnTo>
                    <a:pt x="5508" y="86"/>
                  </a:lnTo>
                  <a:lnTo>
                    <a:pt x="5490" y="86"/>
                  </a:lnTo>
                  <a:lnTo>
                    <a:pt x="5478" y="81"/>
                  </a:lnTo>
                  <a:lnTo>
                    <a:pt x="5466" y="76"/>
                  </a:lnTo>
                  <a:lnTo>
                    <a:pt x="5454" y="76"/>
                  </a:lnTo>
                  <a:lnTo>
                    <a:pt x="5454" y="70"/>
                  </a:lnTo>
                  <a:lnTo>
                    <a:pt x="5454" y="70"/>
                  </a:lnTo>
                  <a:lnTo>
                    <a:pt x="5448" y="70"/>
                  </a:lnTo>
                  <a:lnTo>
                    <a:pt x="5448" y="65"/>
                  </a:lnTo>
                  <a:lnTo>
                    <a:pt x="5448" y="60"/>
                  </a:lnTo>
                  <a:lnTo>
                    <a:pt x="5448" y="55"/>
                  </a:lnTo>
                  <a:lnTo>
                    <a:pt x="5442" y="50"/>
                  </a:lnTo>
                  <a:lnTo>
                    <a:pt x="5442" y="44"/>
                  </a:lnTo>
                  <a:lnTo>
                    <a:pt x="5436" y="39"/>
                  </a:lnTo>
                  <a:lnTo>
                    <a:pt x="5424" y="34"/>
                  </a:lnTo>
                  <a:lnTo>
                    <a:pt x="5418" y="29"/>
                  </a:lnTo>
                  <a:lnTo>
                    <a:pt x="5414" y="18"/>
                  </a:lnTo>
                  <a:lnTo>
                    <a:pt x="5401" y="16"/>
                  </a:lnTo>
                  <a:lnTo>
                    <a:pt x="5386" y="10"/>
                  </a:lnTo>
                  <a:lnTo>
                    <a:pt x="5368" y="7"/>
                  </a:lnTo>
                  <a:lnTo>
                    <a:pt x="5332" y="7"/>
                  </a:lnTo>
                  <a:lnTo>
                    <a:pt x="5246" y="10"/>
                  </a:lnTo>
                  <a:lnTo>
                    <a:pt x="5144" y="7"/>
                  </a:lnTo>
                  <a:lnTo>
                    <a:pt x="5090" y="16"/>
                  </a:lnTo>
                  <a:lnTo>
                    <a:pt x="5051" y="22"/>
                  </a:lnTo>
                  <a:lnTo>
                    <a:pt x="5036" y="30"/>
                  </a:lnTo>
                  <a:lnTo>
                    <a:pt x="5022" y="39"/>
                  </a:lnTo>
                  <a:lnTo>
                    <a:pt x="5010" y="44"/>
                  </a:lnTo>
                  <a:lnTo>
                    <a:pt x="4986" y="55"/>
                  </a:lnTo>
                  <a:lnTo>
                    <a:pt x="4950" y="70"/>
                  </a:lnTo>
                  <a:lnTo>
                    <a:pt x="4920" y="86"/>
                  </a:lnTo>
                  <a:lnTo>
                    <a:pt x="4884" y="96"/>
                  </a:lnTo>
                  <a:lnTo>
                    <a:pt x="4854" y="102"/>
                  </a:lnTo>
                  <a:lnTo>
                    <a:pt x="4824" y="107"/>
                  </a:lnTo>
                  <a:lnTo>
                    <a:pt x="4794" y="112"/>
                  </a:lnTo>
                  <a:lnTo>
                    <a:pt x="4764" y="112"/>
                  </a:lnTo>
                  <a:lnTo>
                    <a:pt x="4740" y="112"/>
                  </a:lnTo>
                  <a:lnTo>
                    <a:pt x="4716" y="107"/>
                  </a:lnTo>
                  <a:lnTo>
                    <a:pt x="4698" y="102"/>
                  </a:lnTo>
                  <a:lnTo>
                    <a:pt x="4674" y="96"/>
                  </a:lnTo>
                  <a:lnTo>
                    <a:pt x="4662" y="91"/>
                  </a:lnTo>
                  <a:lnTo>
                    <a:pt x="4644" y="86"/>
                  </a:lnTo>
                  <a:lnTo>
                    <a:pt x="4631" y="66"/>
                  </a:lnTo>
                  <a:lnTo>
                    <a:pt x="4617" y="42"/>
                  </a:lnTo>
                  <a:lnTo>
                    <a:pt x="4598" y="25"/>
                  </a:lnTo>
                  <a:lnTo>
                    <a:pt x="4584" y="13"/>
                  </a:lnTo>
                  <a:lnTo>
                    <a:pt x="4565" y="4"/>
                  </a:lnTo>
                  <a:lnTo>
                    <a:pt x="4535" y="3"/>
                  </a:lnTo>
                  <a:lnTo>
                    <a:pt x="4514" y="9"/>
                  </a:lnTo>
                  <a:lnTo>
                    <a:pt x="4494" y="18"/>
                  </a:lnTo>
                  <a:lnTo>
                    <a:pt x="4471" y="23"/>
                  </a:lnTo>
                  <a:lnTo>
                    <a:pt x="4440" y="29"/>
                  </a:lnTo>
                  <a:lnTo>
                    <a:pt x="4410" y="39"/>
                  </a:lnTo>
                  <a:lnTo>
                    <a:pt x="4374" y="50"/>
                  </a:lnTo>
                  <a:lnTo>
                    <a:pt x="4332" y="60"/>
                  </a:lnTo>
                  <a:lnTo>
                    <a:pt x="4284" y="76"/>
                  </a:lnTo>
                  <a:lnTo>
                    <a:pt x="4236" y="81"/>
                  </a:lnTo>
                  <a:lnTo>
                    <a:pt x="4183" y="91"/>
                  </a:lnTo>
                  <a:lnTo>
                    <a:pt x="4128" y="96"/>
                  </a:lnTo>
                  <a:lnTo>
                    <a:pt x="4074" y="102"/>
                  </a:lnTo>
                  <a:lnTo>
                    <a:pt x="4020" y="102"/>
                  </a:lnTo>
                  <a:lnTo>
                    <a:pt x="3966" y="102"/>
                  </a:lnTo>
                  <a:lnTo>
                    <a:pt x="3912" y="102"/>
                  </a:lnTo>
                  <a:lnTo>
                    <a:pt x="3858" y="102"/>
                  </a:lnTo>
                  <a:lnTo>
                    <a:pt x="3810" y="102"/>
                  </a:lnTo>
                  <a:lnTo>
                    <a:pt x="3762" y="96"/>
                  </a:lnTo>
                  <a:lnTo>
                    <a:pt x="3726" y="91"/>
                  </a:lnTo>
                  <a:lnTo>
                    <a:pt x="3684" y="81"/>
                  </a:lnTo>
                  <a:lnTo>
                    <a:pt x="3654" y="76"/>
                  </a:lnTo>
                  <a:lnTo>
                    <a:pt x="3642" y="70"/>
                  </a:lnTo>
                  <a:lnTo>
                    <a:pt x="3630" y="65"/>
                  </a:lnTo>
                  <a:lnTo>
                    <a:pt x="3612" y="60"/>
                  </a:lnTo>
                  <a:lnTo>
                    <a:pt x="3594" y="50"/>
                  </a:lnTo>
                  <a:lnTo>
                    <a:pt x="3576" y="50"/>
                  </a:lnTo>
                  <a:lnTo>
                    <a:pt x="3558" y="44"/>
                  </a:lnTo>
                  <a:lnTo>
                    <a:pt x="3540" y="44"/>
                  </a:lnTo>
                  <a:lnTo>
                    <a:pt x="3528" y="44"/>
                  </a:lnTo>
                  <a:lnTo>
                    <a:pt x="3516" y="50"/>
                  </a:lnTo>
                  <a:lnTo>
                    <a:pt x="3504" y="50"/>
                  </a:lnTo>
                  <a:lnTo>
                    <a:pt x="3492" y="55"/>
                  </a:lnTo>
                  <a:lnTo>
                    <a:pt x="3480" y="55"/>
                  </a:lnTo>
                  <a:lnTo>
                    <a:pt x="3468" y="65"/>
                  </a:lnTo>
                  <a:lnTo>
                    <a:pt x="3456" y="70"/>
                  </a:lnTo>
                  <a:lnTo>
                    <a:pt x="3450" y="70"/>
                  </a:lnTo>
                  <a:lnTo>
                    <a:pt x="3420" y="76"/>
                  </a:lnTo>
                  <a:lnTo>
                    <a:pt x="3330" y="81"/>
                  </a:lnTo>
                  <a:lnTo>
                    <a:pt x="3204" y="91"/>
                  </a:lnTo>
                  <a:lnTo>
                    <a:pt x="3126" y="102"/>
                  </a:lnTo>
                  <a:lnTo>
                    <a:pt x="3048" y="112"/>
                  </a:lnTo>
                  <a:lnTo>
                    <a:pt x="2970" y="123"/>
                  </a:lnTo>
                  <a:lnTo>
                    <a:pt x="2904" y="128"/>
                  </a:lnTo>
                  <a:lnTo>
                    <a:pt x="2868" y="128"/>
                  </a:lnTo>
                  <a:lnTo>
                    <a:pt x="2844" y="128"/>
                  </a:lnTo>
                  <a:lnTo>
                    <a:pt x="2814" y="128"/>
                  </a:lnTo>
                  <a:lnTo>
                    <a:pt x="2790" y="128"/>
                  </a:lnTo>
                  <a:lnTo>
                    <a:pt x="2766" y="123"/>
                  </a:lnTo>
                  <a:lnTo>
                    <a:pt x="2742" y="117"/>
                  </a:lnTo>
                  <a:lnTo>
                    <a:pt x="2724" y="112"/>
                  </a:lnTo>
                  <a:lnTo>
                    <a:pt x="2706" y="107"/>
                  </a:lnTo>
                  <a:lnTo>
                    <a:pt x="2704" y="83"/>
                  </a:lnTo>
                  <a:lnTo>
                    <a:pt x="2710" y="56"/>
                  </a:lnTo>
                  <a:lnTo>
                    <a:pt x="2710" y="36"/>
                  </a:lnTo>
                  <a:lnTo>
                    <a:pt x="2696" y="25"/>
                  </a:lnTo>
                  <a:lnTo>
                    <a:pt x="2672" y="36"/>
                  </a:lnTo>
                  <a:lnTo>
                    <a:pt x="2658" y="50"/>
                  </a:lnTo>
                  <a:lnTo>
                    <a:pt x="2638" y="60"/>
                  </a:lnTo>
                  <a:lnTo>
                    <a:pt x="2614" y="76"/>
                  </a:lnTo>
                  <a:lnTo>
                    <a:pt x="2590" y="84"/>
                  </a:lnTo>
                  <a:lnTo>
                    <a:pt x="2558" y="95"/>
                  </a:lnTo>
                  <a:lnTo>
                    <a:pt x="2536" y="98"/>
                  </a:lnTo>
                  <a:lnTo>
                    <a:pt x="2508" y="102"/>
                  </a:lnTo>
                  <a:lnTo>
                    <a:pt x="2478" y="105"/>
                  </a:lnTo>
                  <a:lnTo>
                    <a:pt x="2444" y="109"/>
                  </a:lnTo>
                  <a:lnTo>
                    <a:pt x="2410" y="110"/>
                  </a:lnTo>
                  <a:lnTo>
                    <a:pt x="2374" y="107"/>
                  </a:lnTo>
                  <a:lnTo>
                    <a:pt x="2348" y="103"/>
                  </a:lnTo>
                  <a:lnTo>
                    <a:pt x="2322" y="91"/>
                  </a:lnTo>
                  <a:lnTo>
                    <a:pt x="2304" y="86"/>
                  </a:lnTo>
                  <a:lnTo>
                    <a:pt x="2292" y="81"/>
                  </a:lnTo>
                  <a:lnTo>
                    <a:pt x="2286" y="76"/>
                  </a:lnTo>
                  <a:lnTo>
                    <a:pt x="2274" y="70"/>
                  </a:lnTo>
                  <a:lnTo>
                    <a:pt x="2268" y="65"/>
                  </a:lnTo>
                  <a:lnTo>
                    <a:pt x="2246" y="18"/>
                  </a:lnTo>
                  <a:lnTo>
                    <a:pt x="2224" y="0"/>
                  </a:lnTo>
                  <a:lnTo>
                    <a:pt x="2185" y="3"/>
                  </a:lnTo>
                  <a:lnTo>
                    <a:pt x="2156" y="16"/>
                  </a:lnTo>
                  <a:lnTo>
                    <a:pt x="2126" y="22"/>
                  </a:lnTo>
                  <a:lnTo>
                    <a:pt x="2081" y="49"/>
                  </a:lnTo>
                  <a:lnTo>
                    <a:pt x="2048" y="64"/>
                  </a:lnTo>
                  <a:lnTo>
                    <a:pt x="2018" y="76"/>
                  </a:lnTo>
                  <a:lnTo>
                    <a:pt x="1986" y="96"/>
                  </a:lnTo>
                  <a:lnTo>
                    <a:pt x="1896" y="102"/>
                  </a:lnTo>
                  <a:lnTo>
                    <a:pt x="1794" y="102"/>
                  </a:lnTo>
                  <a:lnTo>
                    <a:pt x="1692" y="102"/>
                  </a:lnTo>
                  <a:lnTo>
                    <a:pt x="1644" y="102"/>
                  </a:lnTo>
                  <a:lnTo>
                    <a:pt x="1602" y="96"/>
                  </a:lnTo>
                  <a:lnTo>
                    <a:pt x="1560" y="91"/>
                  </a:lnTo>
                  <a:lnTo>
                    <a:pt x="1524" y="86"/>
                  </a:lnTo>
                  <a:lnTo>
                    <a:pt x="1506" y="86"/>
                  </a:lnTo>
                  <a:lnTo>
                    <a:pt x="1494" y="81"/>
                  </a:lnTo>
                  <a:lnTo>
                    <a:pt x="1482" y="76"/>
                  </a:lnTo>
                  <a:lnTo>
                    <a:pt x="1476" y="70"/>
                  </a:lnTo>
                  <a:lnTo>
                    <a:pt x="1458" y="65"/>
                  </a:lnTo>
                  <a:lnTo>
                    <a:pt x="1440" y="55"/>
                  </a:lnTo>
                  <a:lnTo>
                    <a:pt x="1428" y="50"/>
                  </a:lnTo>
                  <a:lnTo>
                    <a:pt x="1410" y="50"/>
                  </a:lnTo>
                  <a:lnTo>
                    <a:pt x="1398" y="44"/>
                  </a:lnTo>
                  <a:lnTo>
                    <a:pt x="1386" y="44"/>
                  </a:lnTo>
                  <a:lnTo>
                    <a:pt x="1374" y="44"/>
                  </a:lnTo>
                  <a:lnTo>
                    <a:pt x="1356" y="44"/>
                  </a:lnTo>
                  <a:lnTo>
                    <a:pt x="1344" y="44"/>
                  </a:lnTo>
                  <a:lnTo>
                    <a:pt x="1332" y="50"/>
                  </a:lnTo>
                  <a:lnTo>
                    <a:pt x="1308" y="55"/>
                  </a:lnTo>
                  <a:lnTo>
                    <a:pt x="1260" y="70"/>
                  </a:lnTo>
                  <a:lnTo>
                    <a:pt x="1218" y="86"/>
                  </a:lnTo>
                  <a:lnTo>
                    <a:pt x="1176" y="96"/>
                  </a:lnTo>
                  <a:lnTo>
                    <a:pt x="1140" y="107"/>
                  </a:lnTo>
                  <a:lnTo>
                    <a:pt x="1098" y="117"/>
                  </a:lnTo>
                  <a:lnTo>
                    <a:pt x="1062" y="128"/>
                  </a:lnTo>
                  <a:lnTo>
                    <a:pt x="1020" y="133"/>
                  </a:lnTo>
                  <a:lnTo>
                    <a:pt x="948" y="143"/>
                  </a:lnTo>
                  <a:lnTo>
                    <a:pt x="882" y="149"/>
                  </a:lnTo>
                  <a:lnTo>
                    <a:pt x="822" y="149"/>
                  </a:lnTo>
                  <a:lnTo>
                    <a:pt x="762" y="143"/>
                  </a:lnTo>
                  <a:lnTo>
                    <a:pt x="708" y="138"/>
                  </a:lnTo>
                  <a:lnTo>
                    <a:pt x="654" y="128"/>
                  </a:lnTo>
                  <a:lnTo>
                    <a:pt x="612" y="117"/>
                  </a:lnTo>
                  <a:lnTo>
                    <a:pt x="570" y="107"/>
                  </a:lnTo>
                  <a:lnTo>
                    <a:pt x="534" y="96"/>
                  </a:lnTo>
                  <a:lnTo>
                    <a:pt x="504" y="86"/>
                  </a:lnTo>
                  <a:lnTo>
                    <a:pt x="480" y="76"/>
                  </a:lnTo>
                  <a:lnTo>
                    <a:pt x="462" y="65"/>
                  </a:lnTo>
                  <a:lnTo>
                    <a:pt x="444" y="55"/>
                  </a:lnTo>
                  <a:lnTo>
                    <a:pt x="426" y="44"/>
                  </a:lnTo>
                  <a:lnTo>
                    <a:pt x="408" y="34"/>
                  </a:lnTo>
                  <a:lnTo>
                    <a:pt x="402" y="34"/>
                  </a:lnTo>
                  <a:lnTo>
                    <a:pt x="396" y="34"/>
                  </a:lnTo>
                  <a:lnTo>
                    <a:pt x="390" y="34"/>
                  </a:lnTo>
                  <a:lnTo>
                    <a:pt x="390" y="34"/>
                  </a:lnTo>
                  <a:lnTo>
                    <a:pt x="384" y="34"/>
                  </a:lnTo>
                  <a:lnTo>
                    <a:pt x="378" y="39"/>
                  </a:lnTo>
                  <a:lnTo>
                    <a:pt x="372" y="44"/>
                  </a:lnTo>
                  <a:lnTo>
                    <a:pt x="360" y="55"/>
                  </a:lnTo>
                  <a:lnTo>
                    <a:pt x="348" y="65"/>
                  </a:lnTo>
                  <a:lnTo>
                    <a:pt x="342" y="70"/>
                  </a:lnTo>
                  <a:lnTo>
                    <a:pt x="336" y="76"/>
                  </a:lnTo>
                  <a:lnTo>
                    <a:pt x="324" y="86"/>
                  </a:lnTo>
                  <a:lnTo>
                    <a:pt x="306" y="91"/>
                  </a:lnTo>
                  <a:lnTo>
                    <a:pt x="288" y="96"/>
                  </a:lnTo>
                  <a:lnTo>
                    <a:pt x="264" y="102"/>
                  </a:lnTo>
                  <a:lnTo>
                    <a:pt x="240" y="107"/>
                  </a:lnTo>
                  <a:lnTo>
                    <a:pt x="216" y="112"/>
                  </a:lnTo>
                  <a:lnTo>
                    <a:pt x="192" y="112"/>
                  </a:lnTo>
                  <a:lnTo>
                    <a:pt x="168" y="117"/>
                  </a:lnTo>
                  <a:lnTo>
                    <a:pt x="145" y="117"/>
                  </a:lnTo>
                  <a:lnTo>
                    <a:pt x="120" y="117"/>
                  </a:lnTo>
                  <a:lnTo>
                    <a:pt x="90" y="112"/>
                  </a:lnTo>
                  <a:lnTo>
                    <a:pt x="66" y="112"/>
                  </a:lnTo>
                  <a:lnTo>
                    <a:pt x="42" y="107"/>
                  </a:lnTo>
                  <a:lnTo>
                    <a:pt x="24" y="102"/>
                  </a:lnTo>
                  <a:lnTo>
                    <a:pt x="0" y="96"/>
                  </a:lnTo>
                  <a:lnTo>
                    <a:pt x="0" y="445"/>
                  </a:lnTo>
                  <a:lnTo>
                    <a:pt x="5760" y="445"/>
                  </a:lnTo>
                  <a:lnTo>
                    <a:pt x="5760" y="445"/>
                  </a:lnTo>
                  <a:lnTo>
                    <a:pt x="5760" y="445"/>
                  </a:lnTo>
                </a:path>
              </a:pathLst>
            </a:custGeom>
            <a:solidFill>
              <a:schemeClr val="accent2">
                <a:alpha val="50000"/>
              </a:schemeClr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191" name="Freeform 23"/>
            <p:cNvSpPr>
              <a:spLocks/>
            </p:cNvSpPr>
            <p:nvPr userDrawn="1"/>
          </p:nvSpPr>
          <p:spPr bwMode="hidden">
            <a:xfrm>
              <a:off x="0" y="3867"/>
              <a:ext cx="5770" cy="174"/>
            </a:xfrm>
            <a:custGeom>
              <a:avLst/>
              <a:gdLst/>
              <a:ahLst/>
              <a:cxnLst>
                <a:cxn ang="0">
                  <a:pos x="4993" y="66"/>
                </a:cxn>
                <a:cxn ang="0">
                  <a:pos x="4771" y="132"/>
                </a:cxn>
                <a:cxn ang="0">
                  <a:pos x="4640" y="96"/>
                </a:cxn>
                <a:cxn ang="0">
                  <a:pos x="4598" y="36"/>
                </a:cxn>
                <a:cxn ang="0">
                  <a:pos x="4478" y="30"/>
                </a:cxn>
                <a:cxn ang="0">
                  <a:pos x="4186" y="108"/>
                </a:cxn>
                <a:cxn ang="0">
                  <a:pos x="3815" y="120"/>
                </a:cxn>
                <a:cxn ang="0">
                  <a:pos x="3617" y="72"/>
                </a:cxn>
                <a:cxn ang="0">
                  <a:pos x="3510" y="60"/>
                </a:cxn>
                <a:cxn ang="0">
                  <a:pos x="3336" y="96"/>
                </a:cxn>
                <a:cxn ang="0">
                  <a:pos x="2846" y="150"/>
                </a:cxn>
                <a:cxn ang="0">
                  <a:pos x="2703" y="96"/>
                </a:cxn>
                <a:cxn ang="0">
                  <a:pos x="2619" y="90"/>
                </a:cxn>
                <a:cxn ang="0">
                  <a:pos x="2416" y="132"/>
                </a:cxn>
                <a:cxn ang="0">
                  <a:pos x="2278" y="84"/>
                </a:cxn>
                <a:cxn ang="0">
                  <a:pos x="2151" y="36"/>
                </a:cxn>
                <a:cxn ang="0">
                  <a:pos x="1947" y="120"/>
                </a:cxn>
                <a:cxn ang="0">
                  <a:pos x="1525" y="102"/>
                </a:cxn>
                <a:cxn ang="0">
                  <a:pos x="1429" y="60"/>
                </a:cxn>
                <a:cxn ang="0">
                  <a:pos x="1333" y="60"/>
                </a:cxn>
                <a:cxn ang="0">
                  <a:pos x="1058" y="150"/>
                </a:cxn>
                <a:cxn ang="0">
                  <a:pos x="652" y="150"/>
                </a:cxn>
                <a:cxn ang="0">
                  <a:pos x="442" y="66"/>
                </a:cxn>
                <a:cxn ang="0">
                  <a:pos x="377" y="48"/>
                </a:cxn>
                <a:cxn ang="0">
                  <a:pos x="305" y="108"/>
                </a:cxn>
                <a:cxn ang="0">
                  <a:pos x="144" y="138"/>
                </a:cxn>
                <a:cxn ang="0">
                  <a:pos x="0" y="96"/>
                </a:cxn>
                <a:cxn ang="0">
                  <a:pos x="167" y="120"/>
                </a:cxn>
                <a:cxn ang="0">
                  <a:pos x="323" y="84"/>
                </a:cxn>
                <a:cxn ang="0">
                  <a:pos x="383" y="24"/>
                </a:cxn>
                <a:cxn ang="0">
                  <a:pos x="460" y="60"/>
                </a:cxn>
                <a:cxn ang="0">
                  <a:pos x="706" y="144"/>
                </a:cxn>
                <a:cxn ang="0">
                  <a:pos x="1100" y="120"/>
                </a:cxn>
                <a:cxn ang="0">
                  <a:pos x="1345" y="36"/>
                </a:cxn>
                <a:cxn ang="0">
                  <a:pos x="1441" y="48"/>
                </a:cxn>
                <a:cxn ang="0">
                  <a:pos x="1561" y="90"/>
                </a:cxn>
                <a:cxn ang="0">
                  <a:pos x="1971" y="96"/>
                </a:cxn>
                <a:cxn ang="0">
                  <a:pos x="2235" y="3"/>
                </a:cxn>
                <a:cxn ang="0">
                  <a:pos x="2350" y="102"/>
                </a:cxn>
                <a:cxn ang="0">
                  <a:pos x="2559" y="96"/>
                </a:cxn>
                <a:cxn ang="0">
                  <a:pos x="2715" y="24"/>
                </a:cxn>
                <a:cxn ang="0">
                  <a:pos x="2792" y="132"/>
                </a:cxn>
                <a:cxn ang="0">
                  <a:pos x="3127" y="102"/>
                </a:cxn>
                <a:cxn ang="0">
                  <a:pos x="3486" y="48"/>
                </a:cxn>
                <a:cxn ang="0">
                  <a:pos x="3582" y="42"/>
                </a:cxn>
                <a:cxn ang="0">
                  <a:pos x="3731" y="90"/>
                </a:cxn>
                <a:cxn ang="0">
                  <a:pos x="4078" y="102"/>
                </a:cxn>
                <a:cxn ang="0">
                  <a:pos x="4419" y="30"/>
                </a:cxn>
                <a:cxn ang="0">
                  <a:pos x="4574" y="6"/>
                </a:cxn>
                <a:cxn ang="0">
                  <a:pos x="4628" y="60"/>
                </a:cxn>
                <a:cxn ang="0">
                  <a:pos x="4724" y="108"/>
                </a:cxn>
                <a:cxn ang="0">
                  <a:pos x="4927" y="84"/>
                </a:cxn>
                <a:cxn ang="0">
                  <a:pos x="5118" y="14"/>
                </a:cxn>
                <a:cxn ang="0">
                  <a:pos x="5280" y="9"/>
                </a:cxn>
                <a:cxn ang="0">
                  <a:pos x="5453" y="36"/>
                </a:cxn>
                <a:cxn ang="0">
                  <a:pos x="5465" y="72"/>
                </a:cxn>
                <a:cxn ang="0">
                  <a:pos x="5656" y="90"/>
                </a:cxn>
                <a:cxn ang="0">
                  <a:pos x="5710" y="102"/>
                </a:cxn>
                <a:cxn ang="0">
                  <a:pos x="5477" y="90"/>
                </a:cxn>
                <a:cxn ang="0">
                  <a:pos x="5453" y="60"/>
                </a:cxn>
                <a:cxn ang="0">
                  <a:pos x="5393" y="30"/>
                </a:cxn>
                <a:cxn ang="0">
                  <a:pos x="5219" y="24"/>
                </a:cxn>
              </a:cxnLst>
              <a:rect l="0" t="0" r="r" b="b"/>
              <a:pathLst>
                <a:path w="5770" h="174">
                  <a:moveTo>
                    <a:pt x="5151" y="24"/>
                  </a:moveTo>
                  <a:lnTo>
                    <a:pt x="5127" y="26"/>
                  </a:lnTo>
                  <a:lnTo>
                    <a:pt x="5082" y="30"/>
                  </a:lnTo>
                  <a:lnTo>
                    <a:pt x="5049" y="38"/>
                  </a:lnTo>
                  <a:lnTo>
                    <a:pt x="5029" y="48"/>
                  </a:lnTo>
                  <a:lnTo>
                    <a:pt x="5017" y="54"/>
                  </a:lnTo>
                  <a:lnTo>
                    <a:pt x="4993" y="66"/>
                  </a:lnTo>
                  <a:lnTo>
                    <a:pt x="4957" y="84"/>
                  </a:lnTo>
                  <a:lnTo>
                    <a:pt x="4927" y="102"/>
                  </a:lnTo>
                  <a:lnTo>
                    <a:pt x="4891" y="114"/>
                  </a:lnTo>
                  <a:lnTo>
                    <a:pt x="4861" y="120"/>
                  </a:lnTo>
                  <a:lnTo>
                    <a:pt x="4831" y="126"/>
                  </a:lnTo>
                  <a:lnTo>
                    <a:pt x="4801" y="132"/>
                  </a:lnTo>
                  <a:lnTo>
                    <a:pt x="4771" y="132"/>
                  </a:lnTo>
                  <a:lnTo>
                    <a:pt x="4748" y="132"/>
                  </a:lnTo>
                  <a:lnTo>
                    <a:pt x="4724" y="126"/>
                  </a:lnTo>
                  <a:lnTo>
                    <a:pt x="4706" y="120"/>
                  </a:lnTo>
                  <a:lnTo>
                    <a:pt x="4682" y="114"/>
                  </a:lnTo>
                  <a:lnTo>
                    <a:pt x="4670" y="108"/>
                  </a:lnTo>
                  <a:lnTo>
                    <a:pt x="4652" y="102"/>
                  </a:lnTo>
                  <a:lnTo>
                    <a:pt x="4640" y="96"/>
                  </a:lnTo>
                  <a:lnTo>
                    <a:pt x="4634" y="84"/>
                  </a:lnTo>
                  <a:lnTo>
                    <a:pt x="4628" y="78"/>
                  </a:lnTo>
                  <a:lnTo>
                    <a:pt x="4622" y="66"/>
                  </a:lnTo>
                  <a:lnTo>
                    <a:pt x="4616" y="54"/>
                  </a:lnTo>
                  <a:lnTo>
                    <a:pt x="4610" y="48"/>
                  </a:lnTo>
                  <a:lnTo>
                    <a:pt x="4604" y="42"/>
                  </a:lnTo>
                  <a:lnTo>
                    <a:pt x="4598" y="36"/>
                  </a:lnTo>
                  <a:lnTo>
                    <a:pt x="4586" y="30"/>
                  </a:lnTo>
                  <a:lnTo>
                    <a:pt x="4574" y="24"/>
                  </a:lnTo>
                  <a:lnTo>
                    <a:pt x="4562" y="18"/>
                  </a:lnTo>
                  <a:lnTo>
                    <a:pt x="4544" y="18"/>
                  </a:lnTo>
                  <a:lnTo>
                    <a:pt x="4526" y="18"/>
                  </a:lnTo>
                  <a:lnTo>
                    <a:pt x="4502" y="24"/>
                  </a:lnTo>
                  <a:lnTo>
                    <a:pt x="4478" y="30"/>
                  </a:lnTo>
                  <a:lnTo>
                    <a:pt x="4449" y="36"/>
                  </a:lnTo>
                  <a:lnTo>
                    <a:pt x="4419" y="48"/>
                  </a:lnTo>
                  <a:lnTo>
                    <a:pt x="4383" y="60"/>
                  </a:lnTo>
                  <a:lnTo>
                    <a:pt x="4341" y="72"/>
                  </a:lnTo>
                  <a:lnTo>
                    <a:pt x="4287" y="90"/>
                  </a:lnTo>
                  <a:lnTo>
                    <a:pt x="4239" y="96"/>
                  </a:lnTo>
                  <a:lnTo>
                    <a:pt x="4186" y="108"/>
                  </a:lnTo>
                  <a:lnTo>
                    <a:pt x="4132" y="114"/>
                  </a:lnTo>
                  <a:lnTo>
                    <a:pt x="4078" y="120"/>
                  </a:lnTo>
                  <a:lnTo>
                    <a:pt x="4024" y="120"/>
                  </a:lnTo>
                  <a:lnTo>
                    <a:pt x="3970" y="120"/>
                  </a:lnTo>
                  <a:lnTo>
                    <a:pt x="3916" y="120"/>
                  </a:lnTo>
                  <a:lnTo>
                    <a:pt x="3863" y="120"/>
                  </a:lnTo>
                  <a:lnTo>
                    <a:pt x="3815" y="120"/>
                  </a:lnTo>
                  <a:lnTo>
                    <a:pt x="3767" y="114"/>
                  </a:lnTo>
                  <a:lnTo>
                    <a:pt x="3731" y="108"/>
                  </a:lnTo>
                  <a:lnTo>
                    <a:pt x="3689" y="96"/>
                  </a:lnTo>
                  <a:lnTo>
                    <a:pt x="3659" y="90"/>
                  </a:lnTo>
                  <a:lnTo>
                    <a:pt x="3647" y="84"/>
                  </a:lnTo>
                  <a:lnTo>
                    <a:pt x="3635" y="78"/>
                  </a:lnTo>
                  <a:lnTo>
                    <a:pt x="3617" y="72"/>
                  </a:lnTo>
                  <a:lnTo>
                    <a:pt x="3600" y="60"/>
                  </a:lnTo>
                  <a:lnTo>
                    <a:pt x="3582" y="60"/>
                  </a:lnTo>
                  <a:lnTo>
                    <a:pt x="3564" y="54"/>
                  </a:lnTo>
                  <a:lnTo>
                    <a:pt x="3546" y="54"/>
                  </a:lnTo>
                  <a:lnTo>
                    <a:pt x="3534" y="54"/>
                  </a:lnTo>
                  <a:lnTo>
                    <a:pt x="3522" y="60"/>
                  </a:lnTo>
                  <a:lnTo>
                    <a:pt x="3510" y="60"/>
                  </a:lnTo>
                  <a:lnTo>
                    <a:pt x="3498" y="66"/>
                  </a:lnTo>
                  <a:lnTo>
                    <a:pt x="3486" y="66"/>
                  </a:lnTo>
                  <a:lnTo>
                    <a:pt x="3474" y="78"/>
                  </a:lnTo>
                  <a:lnTo>
                    <a:pt x="3462" y="84"/>
                  </a:lnTo>
                  <a:lnTo>
                    <a:pt x="3456" y="84"/>
                  </a:lnTo>
                  <a:lnTo>
                    <a:pt x="3426" y="90"/>
                  </a:lnTo>
                  <a:lnTo>
                    <a:pt x="3336" y="96"/>
                  </a:lnTo>
                  <a:lnTo>
                    <a:pt x="3205" y="108"/>
                  </a:lnTo>
                  <a:lnTo>
                    <a:pt x="3127" y="120"/>
                  </a:lnTo>
                  <a:lnTo>
                    <a:pt x="3049" y="132"/>
                  </a:lnTo>
                  <a:lnTo>
                    <a:pt x="2972" y="144"/>
                  </a:lnTo>
                  <a:lnTo>
                    <a:pt x="2906" y="150"/>
                  </a:lnTo>
                  <a:lnTo>
                    <a:pt x="2870" y="150"/>
                  </a:lnTo>
                  <a:lnTo>
                    <a:pt x="2846" y="150"/>
                  </a:lnTo>
                  <a:lnTo>
                    <a:pt x="2816" y="150"/>
                  </a:lnTo>
                  <a:lnTo>
                    <a:pt x="2792" y="150"/>
                  </a:lnTo>
                  <a:lnTo>
                    <a:pt x="2768" y="144"/>
                  </a:lnTo>
                  <a:lnTo>
                    <a:pt x="2744" y="138"/>
                  </a:lnTo>
                  <a:lnTo>
                    <a:pt x="2727" y="132"/>
                  </a:lnTo>
                  <a:lnTo>
                    <a:pt x="2709" y="126"/>
                  </a:lnTo>
                  <a:lnTo>
                    <a:pt x="2703" y="96"/>
                  </a:lnTo>
                  <a:lnTo>
                    <a:pt x="2703" y="78"/>
                  </a:lnTo>
                  <a:lnTo>
                    <a:pt x="2709" y="42"/>
                  </a:lnTo>
                  <a:lnTo>
                    <a:pt x="2697" y="36"/>
                  </a:lnTo>
                  <a:lnTo>
                    <a:pt x="2673" y="42"/>
                  </a:lnTo>
                  <a:lnTo>
                    <a:pt x="2661" y="60"/>
                  </a:lnTo>
                  <a:lnTo>
                    <a:pt x="2643" y="72"/>
                  </a:lnTo>
                  <a:lnTo>
                    <a:pt x="2619" y="90"/>
                  </a:lnTo>
                  <a:lnTo>
                    <a:pt x="2595" y="102"/>
                  </a:lnTo>
                  <a:lnTo>
                    <a:pt x="2559" y="114"/>
                  </a:lnTo>
                  <a:lnTo>
                    <a:pt x="2541" y="114"/>
                  </a:lnTo>
                  <a:lnTo>
                    <a:pt x="2511" y="120"/>
                  </a:lnTo>
                  <a:lnTo>
                    <a:pt x="2481" y="126"/>
                  </a:lnTo>
                  <a:lnTo>
                    <a:pt x="2446" y="126"/>
                  </a:lnTo>
                  <a:lnTo>
                    <a:pt x="2416" y="132"/>
                  </a:lnTo>
                  <a:lnTo>
                    <a:pt x="2380" y="126"/>
                  </a:lnTo>
                  <a:lnTo>
                    <a:pt x="2350" y="120"/>
                  </a:lnTo>
                  <a:lnTo>
                    <a:pt x="2326" y="108"/>
                  </a:lnTo>
                  <a:lnTo>
                    <a:pt x="2308" y="102"/>
                  </a:lnTo>
                  <a:lnTo>
                    <a:pt x="2296" y="96"/>
                  </a:lnTo>
                  <a:lnTo>
                    <a:pt x="2290" y="90"/>
                  </a:lnTo>
                  <a:lnTo>
                    <a:pt x="2278" y="84"/>
                  </a:lnTo>
                  <a:lnTo>
                    <a:pt x="2272" y="78"/>
                  </a:lnTo>
                  <a:lnTo>
                    <a:pt x="2250" y="57"/>
                  </a:lnTo>
                  <a:lnTo>
                    <a:pt x="2243" y="35"/>
                  </a:lnTo>
                  <a:lnTo>
                    <a:pt x="2228" y="18"/>
                  </a:lnTo>
                  <a:lnTo>
                    <a:pt x="2208" y="18"/>
                  </a:lnTo>
                  <a:lnTo>
                    <a:pt x="2172" y="24"/>
                  </a:lnTo>
                  <a:lnTo>
                    <a:pt x="2151" y="36"/>
                  </a:lnTo>
                  <a:lnTo>
                    <a:pt x="2127" y="51"/>
                  </a:lnTo>
                  <a:lnTo>
                    <a:pt x="2097" y="60"/>
                  </a:lnTo>
                  <a:lnTo>
                    <a:pt x="2073" y="72"/>
                  </a:lnTo>
                  <a:lnTo>
                    <a:pt x="2046" y="87"/>
                  </a:lnTo>
                  <a:lnTo>
                    <a:pt x="2007" y="102"/>
                  </a:lnTo>
                  <a:lnTo>
                    <a:pt x="1977" y="114"/>
                  </a:lnTo>
                  <a:lnTo>
                    <a:pt x="1947" y="120"/>
                  </a:lnTo>
                  <a:lnTo>
                    <a:pt x="1895" y="120"/>
                  </a:lnTo>
                  <a:lnTo>
                    <a:pt x="1794" y="120"/>
                  </a:lnTo>
                  <a:lnTo>
                    <a:pt x="1692" y="120"/>
                  </a:lnTo>
                  <a:lnTo>
                    <a:pt x="1644" y="120"/>
                  </a:lnTo>
                  <a:lnTo>
                    <a:pt x="1602" y="114"/>
                  </a:lnTo>
                  <a:lnTo>
                    <a:pt x="1561" y="108"/>
                  </a:lnTo>
                  <a:lnTo>
                    <a:pt x="1525" y="102"/>
                  </a:lnTo>
                  <a:lnTo>
                    <a:pt x="1507" y="102"/>
                  </a:lnTo>
                  <a:lnTo>
                    <a:pt x="1495" y="96"/>
                  </a:lnTo>
                  <a:lnTo>
                    <a:pt x="1483" y="90"/>
                  </a:lnTo>
                  <a:lnTo>
                    <a:pt x="1477" y="84"/>
                  </a:lnTo>
                  <a:lnTo>
                    <a:pt x="1459" y="78"/>
                  </a:lnTo>
                  <a:lnTo>
                    <a:pt x="1441" y="66"/>
                  </a:lnTo>
                  <a:lnTo>
                    <a:pt x="1429" y="60"/>
                  </a:lnTo>
                  <a:lnTo>
                    <a:pt x="1411" y="60"/>
                  </a:lnTo>
                  <a:lnTo>
                    <a:pt x="1399" y="54"/>
                  </a:lnTo>
                  <a:lnTo>
                    <a:pt x="1387" y="54"/>
                  </a:lnTo>
                  <a:lnTo>
                    <a:pt x="1375" y="54"/>
                  </a:lnTo>
                  <a:lnTo>
                    <a:pt x="1357" y="54"/>
                  </a:lnTo>
                  <a:lnTo>
                    <a:pt x="1345" y="54"/>
                  </a:lnTo>
                  <a:lnTo>
                    <a:pt x="1333" y="60"/>
                  </a:lnTo>
                  <a:lnTo>
                    <a:pt x="1309" y="66"/>
                  </a:lnTo>
                  <a:lnTo>
                    <a:pt x="1262" y="84"/>
                  </a:lnTo>
                  <a:lnTo>
                    <a:pt x="1220" y="102"/>
                  </a:lnTo>
                  <a:lnTo>
                    <a:pt x="1178" y="114"/>
                  </a:lnTo>
                  <a:lnTo>
                    <a:pt x="1142" y="126"/>
                  </a:lnTo>
                  <a:lnTo>
                    <a:pt x="1100" y="138"/>
                  </a:lnTo>
                  <a:lnTo>
                    <a:pt x="1058" y="150"/>
                  </a:lnTo>
                  <a:lnTo>
                    <a:pt x="1016" y="156"/>
                  </a:lnTo>
                  <a:lnTo>
                    <a:pt x="945" y="168"/>
                  </a:lnTo>
                  <a:lnTo>
                    <a:pt x="879" y="174"/>
                  </a:lnTo>
                  <a:lnTo>
                    <a:pt x="819" y="174"/>
                  </a:lnTo>
                  <a:lnTo>
                    <a:pt x="759" y="168"/>
                  </a:lnTo>
                  <a:lnTo>
                    <a:pt x="706" y="162"/>
                  </a:lnTo>
                  <a:lnTo>
                    <a:pt x="652" y="150"/>
                  </a:lnTo>
                  <a:lnTo>
                    <a:pt x="610" y="138"/>
                  </a:lnTo>
                  <a:lnTo>
                    <a:pt x="568" y="126"/>
                  </a:lnTo>
                  <a:lnTo>
                    <a:pt x="532" y="114"/>
                  </a:lnTo>
                  <a:lnTo>
                    <a:pt x="502" y="102"/>
                  </a:lnTo>
                  <a:lnTo>
                    <a:pt x="478" y="90"/>
                  </a:lnTo>
                  <a:lnTo>
                    <a:pt x="460" y="78"/>
                  </a:lnTo>
                  <a:lnTo>
                    <a:pt x="442" y="66"/>
                  </a:lnTo>
                  <a:lnTo>
                    <a:pt x="425" y="54"/>
                  </a:lnTo>
                  <a:lnTo>
                    <a:pt x="407" y="42"/>
                  </a:lnTo>
                  <a:lnTo>
                    <a:pt x="401" y="42"/>
                  </a:lnTo>
                  <a:lnTo>
                    <a:pt x="395" y="42"/>
                  </a:lnTo>
                  <a:lnTo>
                    <a:pt x="389" y="42"/>
                  </a:lnTo>
                  <a:lnTo>
                    <a:pt x="383" y="42"/>
                  </a:lnTo>
                  <a:lnTo>
                    <a:pt x="377" y="48"/>
                  </a:lnTo>
                  <a:lnTo>
                    <a:pt x="371" y="54"/>
                  </a:lnTo>
                  <a:lnTo>
                    <a:pt x="359" y="66"/>
                  </a:lnTo>
                  <a:lnTo>
                    <a:pt x="347" y="78"/>
                  </a:lnTo>
                  <a:lnTo>
                    <a:pt x="341" y="84"/>
                  </a:lnTo>
                  <a:lnTo>
                    <a:pt x="335" y="90"/>
                  </a:lnTo>
                  <a:lnTo>
                    <a:pt x="323" y="102"/>
                  </a:lnTo>
                  <a:lnTo>
                    <a:pt x="305" y="108"/>
                  </a:lnTo>
                  <a:lnTo>
                    <a:pt x="287" y="114"/>
                  </a:lnTo>
                  <a:lnTo>
                    <a:pt x="263" y="120"/>
                  </a:lnTo>
                  <a:lnTo>
                    <a:pt x="239" y="126"/>
                  </a:lnTo>
                  <a:lnTo>
                    <a:pt x="215" y="132"/>
                  </a:lnTo>
                  <a:lnTo>
                    <a:pt x="191" y="132"/>
                  </a:lnTo>
                  <a:lnTo>
                    <a:pt x="167" y="138"/>
                  </a:lnTo>
                  <a:lnTo>
                    <a:pt x="144" y="138"/>
                  </a:lnTo>
                  <a:lnTo>
                    <a:pt x="120" y="138"/>
                  </a:lnTo>
                  <a:lnTo>
                    <a:pt x="90" y="132"/>
                  </a:lnTo>
                  <a:lnTo>
                    <a:pt x="66" y="132"/>
                  </a:lnTo>
                  <a:lnTo>
                    <a:pt x="42" y="126"/>
                  </a:lnTo>
                  <a:lnTo>
                    <a:pt x="24" y="120"/>
                  </a:lnTo>
                  <a:lnTo>
                    <a:pt x="0" y="114"/>
                  </a:lnTo>
                  <a:lnTo>
                    <a:pt x="0" y="96"/>
                  </a:lnTo>
                  <a:lnTo>
                    <a:pt x="24" y="102"/>
                  </a:lnTo>
                  <a:lnTo>
                    <a:pt x="42" y="108"/>
                  </a:lnTo>
                  <a:lnTo>
                    <a:pt x="66" y="114"/>
                  </a:lnTo>
                  <a:lnTo>
                    <a:pt x="90" y="114"/>
                  </a:lnTo>
                  <a:lnTo>
                    <a:pt x="120" y="120"/>
                  </a:lnTo>
                  <a:lnTo>
                    <a:pt x="144" y="120"/>
                  </a:lnTo>
                  <a:lnTo>
                    <a:pt x="167" y="120"/>
                  </a:lnTo>
                  <a:lnTo>
                    <a:pt x="191" y="114"/>
                  </a:lnTo>
                  <a:lnTo>
                    <a:pt x="215" y="114"/>
                  </a:lnTo>
                  <a:lnTo>
                    <a:pt x="239" y="108"/>
                  </a:lnTo>
                  <a:lnTo>
                    <a:pt x="263" y="102"/>
                  </a:lnTo>
                  <a:lnTo>
                    <a:pt x="287" y="96"/>
                  </a:lnTo>
                  <a:lnTo>
                    <a:pt x="305" y="90"/>
                  </a:lnTo>
                  <a:lnTo>
                    <a:pt x="323" y="84"/>
                  </a:lnTo>
                  <a:lnTo>
                    <a:pt x="335" y="72"/>
                  </a:lnTo>
                  <a:lnTo>
                    <a:pt x="341" y="66"/>
                  </a:lnTo>
                  <a:lnTo>
                    <a:pt x="347" y="60"/>
                  </a:lnTo>
                  <a:lnTo>
                    <a:pt x="359" y="48"/>
                  </a:lnTo>
                  <a:lnTo>
                    <a:pt x="371" y="36"/>
                  </a:lnTo>
                  <a:lnTo>
                    <a:pt x="377" y="30"/>
                  </a:lnTo>
                  <a:lnTo>
                    <a:pt x="383" y="24"/>
                  </a:lnTo>
                  <a:lnTo>
                    <a:pt x="389" y="24"/>
                  </a:lnTo>
                  <a:lnTo>
                    <a:pt x="395" y="24"/>
                  </a:lnTo>
                  <a:lnTo>
                    <a:pt x="401" y="24"/>
                  </a:lnTo>
                  <a:lnTo>
                    <a:pt x="407" y="24"/>
                  </a:lnTo>
                  <a:lnTo>
                    <a:pt x="425" y="36"/>
                  </a:lnTo>
                  <a:lnTo>
                    <a:pt x="442" y="48"/>
                  </a:lnTo>
                  <a:lnTo>
                    <a:pt x="460" y="60"/>
                  </a:lnTo>
                  <a:lnTo>
                    <a:pt x="478" y="72"/>
                  </a:lnTo>
                  <a:lnTo>
                    <a:pt x="502" y="84"/>
                  </a:lnTo>
                  <a:lnTo>
                    <a:pt x="532" y="96"/>
                  </a:lnTo>
                  <a:lnTo>
                    <a:pt x="568" y="108"/>
                  </a:lnTo>
                  <a:lnTo>
                    <a:pt x="610" y="120"/>
                  </a:lnTo>
                  <a:lnTo>
                    <a:pt x="652" y="132"/>
                  </a:lnTo>
                  <a:lnTo>
                    <a:pt x="706" y="144"/>
                  </a:lnTo>
                  <a:lnTo>
                    <a:pt x="759" y="150"/>
                  </a:lnTo>
                  <a:lnTo>
                    <a:pt x="819" y="156"/>
                  </a:lnTo>
                  <a:lnTo>
                    <a:pt x="879" y="156"/>
                  </a:lnTo>
                  <a:lnTo>
                    <a:pt x="945" y="150"/>
                  </a:lnTo>
                  <a:lnTo>
                    <a:pt x="1016" y="138"/>
                  </a:lnTo>
                  <a:lnTo>
                    <a:pt x="1058" y="132"/>
                  </a:lnTo>
                  <a:lnTo>
                    <a:pt x="1100" y="120"/>
                  </a:lnTo>
                  <a:lnTo>
                    <a:pt x="1142" y="108"/>
                  </a:lnTo>
                  <a:lnTo>
                    <a:pt x="1178" y="96"/>
                  </a:lnTo>
                  <a:lnTo>
                    <a:pt x="1220" y="84"/>
                  </a:lnTo>
                  <a:lnTo>
                    <a:pt x="1262" y="66"/>
                  </a:lnTo>
                  <a:lnTo>
                    <a:pt x="1309" y="48"/>
                  </a:lnTo>
                  <a:lnTo>
                    <a:pt x="1333" y="42"/>
                  </a:lnTo>
                  <a:lnTo>
                    <a:pt x="1345" y="36"/>
                  </a:lnTo>
                  <a:lnTo>
                    <a:pt x="1357" y="36"/>
                  </a:lnTo>
                  <a:lnTo>
                    <a:pt x="1375" y="36"/>
                  </a:lnTo>
                  <a:lnTo>
                    <a:pt x="1387" y="36"/>
                  </a:lnTo>
                  <a:lnTo>
                    <a:pt x="1399" y="36"/>
                  </a:lnTo>
                  <a:lnTo>
                    <a:pt x="1411" y="42"/>
                  </a:lnTo>
                  <a:lnTo>
                    <a:pt x="1429" y="42"/>
                  </a:lnTo>
                  <a:lnTo>
                    <a:pt x="1441" y="48"/>
                  </a:lnTo>
                  <a:lnTo>
                    <a:pt x="1459" y="60"/>
                  </a:lnTo>
                  <a:lnTo>
                    <a:pt x="1477" y="66"/>
                  </a:lnTo>
                  <a:lnTo>
                    <a:pt x="1483" y="72"/>
                  </a:lnTo>
                  <a:lnTo>
                    <a:pt x="1495" y="78"/>
                  </a:lnTo>
                  <a:lnTo>
                    <a:pt x="1507" y="84"/>
                  </a:lnTo>
                  <a:lnTo>
                    <a:pt x="1525" y="84"/>
                  </a:lnTo>
                  <a:lnTo>
                    <a:pt x="1561" y="90"/>
                  </a:lnTo>
                  <a:lnTo>
                    <a:pt x="1602" y="96"/>
                  </a:lnTo>
                  <a:lnTo>
                    <a:pt x="1644" y="102"/>
                  </a:lnTo>
                  <a:lnTo>
                    <a:pt x="1692" y="102"/>
                  </a:lnTo>
                  <a:lnTo>
                    <a:pt x="1794" y="102"/>
                  </a:lnTo>
                  <a:lnTo>
                    <a:pt x="1895" y="102"/>
                  </a:lnTo>
                  <a:lnTo>
                    <a:pt x="1938" y="102"/>
                  </a:lnTo>
                  <a:lnTo>
                    <a:pt x="1971" y="96"/>
                  </a:lnTo>
                  <a:lnTo>
                    <a:pt x="2019" y="77"/>
                  </a:lnTo>
                  <a:lnTo>
                    <a:pt x="2063" y="57"/>
                  </a:lnTo>
                  <a:lnTo>
                    <a:pt x="2111" y="38"/>
                  </a:lnTo>
                  <a:lnTo>
                    <a:pt x="2145" y="18"/>
                  </a:lnTo>
                  <a:lnTo>
                    <a:pt x="2172" y="9"/>
                  </a:lnTo>
                  <a:lnTo>
                    <a:pt x="2202" y="0"/>
                  </a:lnTo>
                  <a:lnTo>
                    <a:pt x="2235" y="3"/>
                  </a:lnTo>
                  <a:lnTo>
                    <a:pt x="2250" y="24"/>
                  </a:lnTo>
                  <a:lnTo>
                    <a:pt x="2262" y="51"/>
                  </a:lnTo>
                  <a:lnTo>
                    <a:pt x="2290" y="72"/>
                  </a:lnTo>
                  <a:lnTo>
                    <a:pt x="2296" y="78"/>
                  </a:lnTo>
                  <a:lnTo>
                    <a:pt x="2308" y="84"/>
                  </a:lnTo>
                  <a:lnTo>
                    <a:pt x="2326" y="90"/>
                  </a:lnTo>
                  <a:lnTo>
                    <a:pt x="2350" y="102"/>
                  </a:lnTo>
                  <a:lnTo>
                    <a:pt x="2380" y="108"/>
                  </a:lnTo>
                  <a:lnTo>
                    <a:pt x="2416" y="114"/>
                  </a:lnTo>
                  <a:lnTo>
                    <a:pt x="2446" y="108"/>
                  </a:lnTo>
                  <a:lnTo>
                    <a:pt x="2481" y="108"/>
                  </a:lnTo>
                  <a:lnTo>
                    <a:pt x="2511" y="102"/>
                  </a:lnTo>
                  <a:lnTo>
                    <a:pt x="2541" y="96"/>
                  </a:lnTo>
                  <a:lnTo>
                    <a:pt x="2559" y="96"/>
                  </a:lnTo>
                  <a:lnTo>
                    <a:pt x="2595" y="84"/>
                  </a:lnTo>
                  <a:lnTo>
                    <a:pt x="2619" y="72"/>
                  </a:lnTo>
                  <a:lnTo>
                    <a:pt x="2643" y="54"/>
                  </a:lnTo>
                  <a:lnTo>
                    <a:pt x="2661" y="42"/>
                  </a:lnTo>
                  <a:lnTo>
                    <a:pt x="2673" y="24"/>
                  </a:lnTo>
                  <a:lnTo>
                    <a:pt x="2697" y="18"/>
                  </a:lnTo>
                  <a:lnTo>
                    <a:pt x="2715" y="24"/>
                  </a:lnTo>
                  <a:lnTo>
                    <a:pt x="2715" y="48"/>
                  </a:lnTo>
                  <a:lnTo>
                    <a:pt x="2709" y="78"/>
                  </a:lnTo>
                  <a:lnTo>
                    <a:pt x="2709" y="108"/>
                  </a:lnTo>
                  <a:lnTo>
                    <a:pt x="2727" y="114"/>
                  </a:lnTo>
                  <a:lnTo>
                    <a:pt x="2744" y="120"/>
                  </a:lnTo>
                  <a:lnTo>
                    <a:pt x="2768" y="126"/>
                  </a:lnTo>
                  <a:lnTo>
                    <a:pt x="2792" y="132"/>
                  </a:lnTo>
                  <a:lnTo>
                    <a:pt x="2816" y="132"/>
                  </a:lnTo>
                  <a:lnTo>
                    <a:pt x="2846" y="132"/>
                  </a:lnTo>
                  <a:lnTo>
                    <a:pt x="2870" y="132"/>
                  </a:lnTo>
                  <a:lnTo>
                    <a:pt x="2906" y="132"/>
                  </a:lnTo>
                  <a:lnTo>
                    <a:pt x="2972" y="126"/>
                  </a:lnTo>
                  <a:lnTo>
                    <a:pt x="3049" y="114"/>
                  </a:lnTo>
                  <a:lnTo>
                    <a:pt x="3127" y="102"/>
                  </a:lnTo>
                  <a:lnTo>
                    <a:pt x="3205" y="90"/>
                  </a:lnTo>
                  <a:lnTo>
                    <a:pt x="3336" y="78"/>
                  </a:lnTo>
                  <a:lnTo>
                    <a:pt x="3426" y="72"/>
                  </a:lnTo>
                  <a:lnTo>
                    <a:pt x="3456" y="66"/>
                  </a:lnTo>
                  <a:lnTo>
                    <a:pt x="3462" y="66"/>
                  </a:lnTo>
                  <a:lnTo>
                    <a:pt x="3474" y="60"/>
                  </a:lnTo>
                  <a:lnTo>
                    <a:pt x="3486" y="48"/>
                  </a:lnTo>
                  <a:lnTo>
                    <a:pt x="3498" y="48"/>
                  </a:lnTo>
                  <a:lnTo>
                    <a:pt x="3510" y="42"/>
                  </a:lnTo>
                  <a:lnTo>
                    <a:pt x="3522" y="42"/>
                  </a:lnTo>
                  <a:lnTo>
                    <a:pt x="3534" y="36"/>
                  </a:lnTo>
                  <a:lnTo>
                    <a:pt x="3546" y="36"/>
                  </a:lnTo>
                  <a:lnTo>
                    <a:pt x="3564" y="36"/>
                  </a:lnTo>
                  <a:lnTo>
                    <a:pt x="3582" y="42"/>
                  </a:lnTo>
                  <a:lnTo>
                    <a:pt x="3600" y="42"/>
                  </a:lnTo>
                  <a:lnTo>
                    <a:pt x="3617" y="54"/>
                  </a:lnTo>
                  <a:lnTo>
                    <a:pt x="3635" y="60"/>
                  </a:lnTo>
                  <a:lnTo>
                    <a:pt x="3647" y="66"/>
                  </a:lnTo>
                  <a:lnTo>
                    <a:pt x="3659" y="72"/>
                  </a:lnTo>
                  <a:lnTo>
                    <a:pt x="3689" y="78"/>
                  </a:lnTo>
                  <a:lnTo>
                    <a:pt x="3731" y="90"/>
                  </a:lnTo>
                  <a:lnTo>
                    <a:pt x="3767" y="96"/>
                  </a:lnTo>
                  <a:lnTo>
                    <a:pt x="3815" y="102"/>
                  </a:lnTo>
                  <a:lnTo>
                    <a:pt x="3863" y="102"/>
                  </a:lnTo>
                  <a:lnTo>
                    <a:pt x="3916" y="102"/>
                  </a:lnTo>
                  <a:lnTo>
                    <a:pt x="3970" y="102"/>
                  </a:lnTo>
                  <a:lnTo>
                    <a:pt x="4024" y="102"/>
                  </a:lnTo>
                  <a:lnTo>
                    <a:pt x="4078" y="102"/>
                  </a:lnTo>
                  <a:lnTo>
                    <a:pt x="4132" y="96"/>
                  </a:lnTo>
                  <a:lnTo>
                    <a:pt x="4186" y="90"/>
                  </a:lnTo>
                  <a:lnTo>
                    <a:pt x="4239" y="78"/>
                  </a:lnTo>
                  <a:lnTo>
                    <a:pt x="4287" y="72"/>
                  </a:lnTo>
                  <a:lnTo>
                    <a:pt x="4341" y="54"/>
                  </a:lnTo>
                  <a:lnTo>
                    <a:pt x="4383" y="42"/>
                  </a:lnTo>
                  <a:lnTo>
                    <a:pt x="4419" y="30"/>
                  </a:lnTo>
                  <a:lnTo>
                    <a:pt x="4449" y="18"/>
                  </a:lnTo>
                  <a:lnTo>
                    <a:pt x="4478" y="12"/>
                  </a:lnTo>
                  <a:lnTo>
                    <a:pt x="4502" y="6"/>
                  </a:lnTo>
                  <a:lnTo>
                    <a:pt x="4526" y="0"/>
                  </a:lnTo>
                  <a:lnTo>
                    <a:pt x="4544" y="0"/>
                  </a:lnTo>
                  <a:lnTo>
                    <a:pt x="4562" y="0"/>
                  </a:lnTo>
                  <a:lnTo>
                    <a:pt x="4574" y="6"/>
                  </a:lnTo>
                  <a:lnTo>
                    <a:pt x="4586" y="12"/>
                  </a:lnTo>
                  <a:lnTo>
                    <a:pt x="4598" y="18"/>
                  </a:lnTo>
                  <a:lnTo>
                    <a:pt x="4604" y="24"/>
                  </a:lnTo>
                  <a:lnTo>
                    <a:pt x="4610" y="30"/>
                  </a:lnTo>
                  <a:lnTo>
                    <a:pt x="4616" y="36"/>
                  </a:lnTo>
                  <a:lnTo>
                    <a:pt x="4622" y="48"/>
                  </a:lnTo>
                  <a:lnTo>
                    <a:pt x="4628" y="60"/>
                  </a:lnTo>
                  <a:lnTo>
                    <a:pt x="4634" y="66"/>
                  </a:lnTo>
                  <a:lnTo>
                    <a:pt x="4640" y="78"/>
                  </a:lnTo>
                  <a:lnTo>
                    <a:pt x="4652" y="84"/>
                  </a:lnTo>
                  <a:lnTo>
                    <a:pt x="4670" y="90"/>
                  </a:lnTo>
                  <a:lnTo>
                    <a:pt x="4682" y="96"/>
                  </a:lnTo>
                  <a:lnTo>
                    <a:pt x="4706" y="102"/>
                  </a:lnTo>
                  <a:lnTo>
                    <a:pt x="4724" y="108"/>
                  </a:lnTo>
                  <a:lnTo>
                    <a:pt x="4748" y="114"/>
                  </a:lnTo>
                  <a:lnTo>
                    <a:pt x="4771" y="114"/>
                  </a:lnTo>
                  <a:lnTo>
                    <a:pt x="4801" y="114"/>
                  </a:lnTo>
                  <a:lnTo>
                    <a:pt x="4831" y="108"/>
                  </a:lnTo>
                  <a:lnTo>
                    <a:pt x="4861" y="102"/>
                  </a:lnTo>
                  <a:lnTo>
                    <a:pt x="4891" y="96"/>
                  </a:lnTo>
                  <a:lnTo>
                    <a:pt x="4927" y="84"/>
                  </a:lnTo>
                  <a:lnTo>
                    <a:pt x="4957" y="66"/>
                  </a:lnTo>
                  <a:lnTo>
                    <a:pt x="4993" y="48"/>
                  </a:lnTo>
                  <a:lnTo>
                    <a:pt x="5017" y="36"/>
                  </a:lnTo>
                  <a:lnTo>
                    <a:pt x="5029" y="30"/>
                  </a:lnTo>
                  <a:lnTo>
                    <a:pt x="5061" y="24"/>
                  </a:lnTo>
                  <a:lnTo>
                    <a:pt x="5091" y="17"/>
                  </a:lnTo>
                  <a:lnTo>
                    <a:pt x="5118" y="14"/>
                  </a:lnTo>
                  <a:lnTo>
                    <a:pt x="5145" y="9"/>
                  </a:lnTo>
                  <a:lnTo>
                    <a:pt x="5175" y="9"/>
                  </a:lnTo>
                  <a:lnTo>
                    <a:pt x="5199" y="8"/>
                  </a:lnTo>
                  <a:lnTo>
                    <a:pt x="5219" y="9"/>
                  </a:lnTo>
                  <a:lnTo>
                    <a:pt x="5238" y="9"/>
                  </a:lnTo>
                  <a:lnTo>
                    <a:pt x="5258" y="11"/>
                  </a:lnTo>
                  <a:lnTo>
                    <a:pt x="5280" y="9"/>
                  </a:lnTo>
                  <a:lnTo>
                    <a:pt x="5304" y="11"/>
                  </a:lnTo>
                  <a:lnTo>
                    <a:pt x="5327" y="8"/>
                  </a:lnTo>
                  <a:lnTo>
                    <a:pt x="5351" y="8"/>
                  </a:lnTo>
                  <a:lnTo>
                    <a:pt x="5390" y="9"/>
                  </a:lnTo>
                  <a:lnTo>
                    <a:pt x="5435" y="24"/>
                  </a:lnTo>
                  <a:lnTo>
                    <a:pt x="5447" y="30"/>
                  </a:lnTo>
                  <a:lnTo>
                    <a:pt x="5453" y="36"/>
                  </a:lnTo>
                  <a:lnTo>
                    <a:pt x="5453" y="42"/>
                  </a:lnTo>
                  <a:lnTo>
                    <a:pt x="5459" y="48"/>
                  </a:lnTo>
                  <a:lnTo>
                    <a:pt x="5459" y="54"/>
                  </a:lnTo>
                  <a:lnTo>
                    <a:pt x="5459" y="60"/>
                  </a:lnTo>
                  <a:lnTo>
                    <a:pt x="5459" y="66"/>
                  </a:lnTo>
                  <a:lnTo>
                    <a:pt x="5465" y="66"/>
                  </a:lnTo>
                  <a:lnTo>
                    <a:pt x="5465" y="72"/>
                  </a:lnTo>
                  <a:lnTo>
                    <a:pt x="5477" y="72"/>
                  </a:lnTo>
                  <a:lnTo>
                    <a:pt x="5489" y="78"/>
                  </a:lnTo>
                  <a:lnTo>
                    <a:pt x="5501" y="84"/>
                  </a:lnTo>
                  <a:lnTo>
                    <a:pt x="5519" y="84"/>
                  </a:lnTo>
                  <a:lnTo>
                    <a:pt x="5555" y="90"/>
                  </a:lnTo>
                  <a:lnTo>
                    <a:pt x="5603" y="90"/>
                  </a:lnTo>
                  <a:lnTo>
                    <a:pt x="5656" y="90"/>
                  </a:lnTo>
                  <a:lnTo>
                    <a:pt x="5710" y="84"/>
                  </a:lnTo>
                  <a:lnTo>
                    <a:pt x="5740" y="78"/>
                  </a:lnTo>
                  <a:lnTo>
                    <a:pt x="5770" y="72"/>
                  </a:lnTo>
                  <a:lnTo>
                    <a:pt x="5770" y="90"/>
                  </a:lnTo>
                  <a:lnTo>
                    <a:pt x="5770" y="90"/>
                  </a:lnTo>
                  <a:lnTo>
                    <a:pt x="5740" y="96"/>
                  </a:lnTo>
                  <a:lnTo>
                    <a:pt x="5710" y="102"/>
                  </a:lnTo>
                  <a:lnTo>
                    <a:pt x="5656" y="108"/>
                  </a:lnTo>
                  <a:lnTo>
                    <a:pt x="5603" y="108"/>
                  </a:lnTo>
                  <a:lnTo>
                    <a:pt x="5555" y="108"/>
                  </a:lnTo>
                  <a:lnTo>
                    <a:pt x="5519" y="102"/>
                  </a:lnTo>
                  <a:lnTo>
                    <a:pt x="5501" y="102"/>
                  </a:lnTo>
                  <a:lnTo>
                    <a:pt x="5489" y="96"/>
                  </a:lnTo>
                  <a:lnTo>
                    <a:pt x="5477" y="90"/>
                  </a:lnTo>
                  <a:lnTo>
                    <a:pt x="5465" y="90"/>
                  </a:lnTo>
                  <a:lnTo>
                    <a:pt x="5465" y="84"/>
                  </a:lnTo>
                  <a:lnTo>
                    <a:pt x="5459" y="84"/>
                  </a:lnTo>
                  <a:lnTo>
                    <a:pt x="5459" y="78"/>
                  </a:lnTo>
                  <a:lnTo>
                    <a:pt x="5459" y="72"/>
                  </a:lnTo>
                  <a:lnTo>
                    <a:pt x="5459" y="66"/>
                  </a:lnTo>
                  <a:lnTo>
                    <a:pt x="5453" y="60"/>
                  </a:lnTo>
                  <a:lnTo>
                    <a:pt x="5453" y="54"/>
                  </a:lnTo>
                  <a:lnTo>
                    <a:pt x="5447" y="48"/>
                  </a:lnTo>
                  <a:lnTo>
                    <a:pt x="5435" y="42"/>
                  </a:lnTo>
                  <a:lnTo>
                    <a:pt x="5429" y="36"/>
                  </a:lnTo>
                  <a:lnTo>
                    <a:pt x="5423" y="36"/>
                  </a:lnTo>
                  <a:lnTo>
                    <a:pt x="5405" y="30"/>
                  </a:lnTo>
                  <a:lnTo>
                    <a:pt x="5393" y="30"/>
                  </a:lnTo>
                  <a:lnTo>
                    <a:pt x="5370" y="23"/>
                  </a:lnTo>
                  <a:lnTo>
                    <a:pt x="5346" y="24"/>
                  </a:lnTo>
                  <a:lnTo>
                    <a:pt x="5325" y="27"/>
                  </a:lnTo>
                  <a:lnTo>
                    <a:pt x="5298" y="29"/>
                  </a:lnTo>
                  <a:lnTo>
                    <a:pt x="5270" y="29"/>
                  </a:lnTo>
                  <a:lnTo>
                    <a:pt x="5247" y="26"/>
                  </a:lnTo>
                  <a:lnTo>
                    <a:pt x="5219" y="24"/>
                  </a:lnTo>
                  <a:lnTo>
                    <a:pt x="5199" y="21"/>
                  </a:lnTo>
                  <a:lnTo>
                    <a:pt x="5174" y="2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accent2">
                    <a:gamma/>
                    <a:tint val="96863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192" name="Rectangle 2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193" name="Rectangle 2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194" name="Rectangle 2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95" name="Rectangle 2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738C6E21-1B29-45F3-B6A4-211E923167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196" name="Rectangle 2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l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onlinedoctranslator.com/en/?utm_source=onlinedoctranslator&amp;utm_medium=pptx&amp;utm_campaign=attribution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F:\DATA-1 (I)\MATERI KULIAH\Smt Genap\Perilaku Organisasi\gambar\tim kerj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1447800"/>
            <a:ext cx="30480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7" descr="F:\DATA-1 (I)\MATERI KULIAH\Smt Genap\Perilaku Organisasi\gambar\pokj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1447800"/>
            <a:ext cx="295275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6" descr="F:\DATA-1 (I)\MATERI KULIAH\Smt Genap\Perilaku Organisasi\gambar\kerja ti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24200" y="1447800"/>
            <a:ext cx="2895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762000" y="381001"/>
            <a:ext cx="7772400" cy="685800"/>
          </a:xfrm>
          <a:solidFill>
            <a:srgbClr val="333300"/>
          </a:solidFill>
        </p:spPr>
        <p:txBody>
          <a:bodyPr/>
          <a:lstStyle/>
          <a:p>
            <a:pPr algn="l" rtl="0" eaLnBrk="1" hangingPunct="1">
              <a:defRPr/>
            </a:pPr>
            <a:r>
              <a:rPr lang="en-US" sz="4400" dirty="0">
                <a:solidFill>
                  <a:schemeClr val="tx1"/>
                </a:solidFill>
              </a:rPr>
              <a:t/>
            </a:r>
            <a:br>
              <a:rPr lang="en-US" sz="4400" dirty="0">
                <a:solidFill>
                  <a:schemeClr val="tx1"/>
                </a:solidFill>
              </a:rPr>
            </a:br>
            <a:r>
              <a:rPr lang="en-US" sz="4400" dirty="0">
                <a:solidFill>
                  <a:schemeClr val="tx1"/>
                </a:solidFill>
              </a:rPr>
              <a:t>GROUP AND TEAM</a:t>
            </a:r>
          </a:p>
        </p:txBody>
      </p:sp>
      <p:sp>
        <p:nvSpPr>
          <p:cNvPr id="100010001" name="ODT_ATTR_LBL_SHAPE">
            <a:extLst>
              <a:ext uri="{FF2B5EF4-FFF2-40B4-BE49-F238E27FC236}">
                <a16:creationId xmlns:a16="http://schemas.microsoft.com/office/drawing/2014/main" xmlns="" id="{ADCB8724-23CD-4EE8-B5B5-3CB2DDF8932E}"/>
              </a:ext>
            </a:extLst>
          </p:cNvPr>
          <p:cNvSpPr txBox="1"/>
          <p:nvPr/>
        </p:nvSpPr>
        <p:spPr>
          <a:xfrm>
            <a:off x="0" y="0"/>
            <a:ext cx="5000000" cy="276999"/>
          </a:xfrm>
          <a:prstGeom prst="rect">
            <a:avLst/>
          </a:prstGeom>
          <a:solidFill>
            <a:srgbClr val="FAFAFA"/>
          </a:solidFill>
        </p:spPr>
        <p:txBody>
          <a:bodyPr wrap="none" lIns="288000">
            <a:spAutoFit/>
          </a:bodyPr>
          <a:lstStyle/>
          <a:p>
            <a:pPr rtl="0"/>
            <a:r>
              <a:rPr lang="en-US" sz="1000" dirty="0">
                <a:solidFill>
                  <a:srgbClr val="0F2B46"/>
                </a:solidFill>
                <a:effectLst/>
                <a:latin typeface="Roboto" panose="02000000000000000000" pitchFamily="2" charset="0"/>
              </a:rPr>
              <a:t>Translated from Indonesian to English - </a:t>
            </a:r>
            <a:r>
              <a:rPr lang="en-US" sz="1000" u="sng" dirty="0">
                <a:solidFill>
                  <a:srgbClr val="0F2B46"/>
                </a:solidFill>
                <a:effectLst/>
                <a:latin typeface="Roboto" panose="02000000000000000000" pitchFamily="2" charset="0"/>
                <a:hlinkClick r:id="rId6" tooltip="Doc Translator - www.onlinedoctranslator.com"/>
              </a:rPr>
              <a:t>www.onlinedoctranslator.com</a:t>
            </a:r>
            <a:endParaRPr lang="en-US" sz="1000" dirty="0"/>
          </a:p>
        </p:txBody>
      </p:sp>
      <p:pic>
        <p:nvPicPr>
          <p:cNvPr id="1000100002" name="ODT_ATTR_LBL_LOGO">
            <a:extLst>
              <a:ext uri="{FF2B5EF4-FFF2-40B4-BE49-F238E27FC236}">
                <a16:creationId xmlns:a16="http://schemas.microsoft.com/office/drawing/2014/main" xmlns="" id="{B066AC4A-9A1C-4C10-800A-DAF9F2764385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6000"/>
            <a:ext cx="316230" cy="1797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381000" y="1828800"/>
            <a:ext cx="8534400" cy="4495800"/>
          </a:xfrm>
          <a:prstGeom prst="rect">
            <a:avLst/>
          </a:prstGeom>
          <a:solidFill>
            <a:schemeClr val="tx1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>
              <a:defRPr/>
            </a:pPr>
            <a:endParaRPr lang="en-US"/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914400" y="2667000"/>
            <a:ext cx="2514600" cy="3429000"/>
          </a:xfrm>
          <a:prstGeom prst="rect">
            <a:avLst/>
          </a:prstGeom>
          <a:solidFill>
            <a:srgbClr val="33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r>
              <a:rPr lang="en-US" sz="2000"/>
              <a:t>sharing information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Neutral</a:t>
            </a:r>
            <a:r>
              <a:rPr lang="en-US" sz="1600"/>
              <a:t>(</a:t>
            </a:r>
            <a:r>
              <a:rPr lang="en-US" sz="2000"/>
              <a:t>can be negative</a:t>
            </a:r>
            <a:r>
              <a:rPr lang="en-US" sz="1600"/>
              <a:t>)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Individual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Random &amp; varied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Individual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Strong &amp; focused</a:t>
            </a:r>
          </a:p>
          <a:p>
            <a:pPr algn="l" rtl="0"/>
            <a:endParaRPr lang="en-US" sz="2000"/>
          </a:p>
          <a:p>
            <a:pPr algn="l" rtl="0"/>
            <a:endParaRPr lang="en-US" sz="2000"/>
          </a:p>
          <a:p>
            <a:pPr algn="l" rtl="0"/>
            <a:endParaRPr lang="en-US" sz="2000"/>
          </a:p>
          <a:p>
            <a:pPr algn="l" rtl="0"/>
            <a:endParaRPr lang="en-US" sz="2000"/>
          </a:p>
          <a:p>
            <a:pPr algn="l" rtl="0"/>
            <a:endParaRPr lang="en-US"/>
          </a:p>
          <a:p>
            <a:pPr algn="l" rtl="0"/>
            <a:endParaRPr lang="en-US"/>
          </a:p>
        </p:txBody>
      </p:sp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6324600" y="2667000"/>
            <a:ext cx="2362200" cy="3429000"/>
          </a:xfrm>
          <a:prstGeom prst="rect">
            <a:avLst/>
          </a:prstGeom>
          <a:solidFill>
            <a:srgbClr val="3366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r>
              <a:rPr lang="en-US" sz="2000"/>
              <a:t>Collective performance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Positive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individual &amp;</a:t>
            </a:r>
            <a:r>
              <a:rPr lang="en-US"/>
              <a:t>mutual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Complete each other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Collective</a:t>
            </a:r>
          </a:p>
          <a:p>
            <a:pPr algn="l" rtl="0"/>
            <a:endParaRPr lang="en-US" sz="2000"/>
          </a:p>
          <a:p>
            <a:pPr algn="l" rtl="0"/>
            <a:r>
              <a:rPr lang="en-US" sz="2000"/>
              <a:t>Together</a:t>
            </a:r>
          </a:p>
          <a:p>
            <a:pPr algn="l" rtl="0"/>
            <a:endParaRPr lang="en-US"/>
          </a:p>
          <a:p>
            <a:pPr algn="l" rtl="0"/>
            <a:endParaRPr lang="en-US"/>
          </a:p>
        </p:txBody>
      </p:sp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3886200" y="2667000"/>
            <a:ext cx="1905000" cy="32766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rtl="0"/>
            <a:r>
              <a:rPr lang="en-US" sz="2000"/>
              <a:t>Objective</a:t>
            </a:r>
          </a:p>
          <a:p>
            <a:pPr algn="ctr" rtl="0"/>
            <a:endParaRPr lang="en-US" sz="2000"/>
          </a:p>
          <a:p>
            <a:pPr algn="ctr" rtl="0"/>
            <a:r>
              <a:rPr lang="en-US" sz="2000"/>
              <a:t>Synergy</a:t>
            </a:r>
          </a:p>
          <a:p>
            <a:pPr algn="ctr" rtl="0"/>
            <a:endParaRPr lang="en-US" sz="2000"/>
          </a:p>
          <a:p>
            <a:pPr algn="ctr" rtl="0"/>
            <a:r>
              <a:rPr lang="en-US" sz="2000"/>
              <a:t>Accountability</a:t>
            </a:r>
          </a:p>
          <a:p>
            <a:pPr algn="ctr" rtl="0"/>
            <a:endParaRPr lang="en-US" sz="2000"/>
          </a:p>
          <a:p>
            <a:pPr algn="ctr" rtl="0"/>
            <a:r>
              <a:rPr lang="en-US" sz="2000"/>
              <a:t>Skills</a:t>
            </a:r>
          </a:p>
          <a:p>
            <a:pPr algn="ctr" rtl="0"/>
            <a:endParaRPr lang="en-US" sz="2000"/>
          </a:p>
          <a:p>
            <a:pPr algn="ctr" rtl="0"/>
            <a:r>
              <a:rPr lang="en-US" sz="2000"/>
              <a:t>Work result</a:t>
            </a:r>
          </a:p>
          <a:p>
            <a:pPr algn="ctr" rtl="0"/>
            <a:endParaRPr lang="en-US" sz="2000"/>
          </a:p>
          <a:p>
            <a:pPr algn="ctr" rtl="0"/>
            <a:r>
              <a:rPr lang="en-US" sz="2000"/>
              <a:t>Leadership</a:t>
            </a:r>
          </a:p>
          <a:p>
            <a:pPr algn="ctr" rtl="0"/>
            <a:endParaRPr lang="en-US" sz="2000"/>
          </a:p>
          <a:p>
            <a:pPr algn="ctr" rtl="0"/>
            <a:r>
              <a:rPr lang="en-US" sz="2000"/>
              <a:t> </a:t>
            </a:r>
            <a:r>
              <a:rPr lang="en-US"/>
              <a:t> </a:t>
            </a:r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914400" y="1905000"/>
            <a:ext cx="24384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rtl="0"/>
            <a:r>
              <a:rPr lang="en-US" sz="2000"/>
              <a:t>TEAM WORK</a:t>
            </a:r>
            <a:r>
              <a:rPr lang="en-US"/>
              <a:t> </a:t>
            </a:r>
          </a:p>
        </p:txBody>
      </p:sp>
      <p:sp>
        <p:nvSpPr>
          <p:cNvPr id="12295" name="Rectangle 11"/>
          <p:cNvSpPr>
            <a:spLocks noChangeArrowheads="1"/>
          </p:cNvSpPr>
          <p:nvPr/>
        </p:nvSpPr>
        <p:spPr bwMode="auto">
          <a:xfrm>
            <a:off x="6477000" y="1981200"/>
            <a:ext cx="1600200" cy="3810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rtl="0"/>
            <a:r>
              <a:rPr lang="en-US" sz="2000"/>
              <a:t>WORK TEAM</a:t>
            </a:r>
            <a:r>
              <a:rPr lang="en-US"/>
              <a:t> </a:t>
            </a:r>
          </a:p>
        </p:txBody>
      </p:sp>
      <p:sp>
        <p:nvSpPr>
          <p:cNvPr id="13" name="Rectangle 12"/>
          <p:cNvSpPr/>
          <p:nvPr/>
        </p:nvSpPr>
        <p:spPr bwMode="auto">
          <a:xfrm>
            <a:off x="381000" y="1066800"/>
            <a:ext cx="7620000" cy="381000"/>
          </a:xfrm>
          <a:prstGeom prst="rect">
            <a:avLst/>
          </a:prstGeom>
          <a:solidFill>
            <a:schemeClr val="accent5">
              <a:lumMod val="1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>
              <a:defRPr/>
            </a:pPr>
            <a:r>
              <a:rPr lang="en-US" sz="2000" dirty="0"/>
              <a:t>Picture11.3. Difference Group </a:t>
            </a:r>
            <a:r>
              <a:rPr lang="en-US" sz="2000" dirty="0" err="1"/>
              <a:t>WorkAnd</a:t>
            </a:r>
            <a:r>
              <a:rPr lang="en-US" sz="2000" dirty="0"/>
              <a:t> Tim Work</a:t>
            </a:r>
            <a:r>
              <a:rPr lang="en-US" dirty="0"/>
              <a:t> </a:t>
            </a:r>
          </a:p>
        </p:txBody>
      </p:sp>
      <p:cxnSp>
        <p:nvCxnSpPr>
          <p:cNvPr id="12297" name="Straight Arrow Connector 15"/>
          <p:cNvCxnSpPr>
            <a:cxnSpLocks noChangeShapeType="1"/>
          </p:cNvCxnSpPr>
          <p:nvPr/>
        </p:nvCxnSpPr>
        <p:spPr bwMode="auto">
          <a:xfrm>
            <a:off x="5486400" y="2895600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298" name="Straight Arrow Connector 16"/>
          <p:cNvCxnSpPr>
            <a:cxnSpLocks noChangeShapeType="1"/>
          </p:cNvCxnSpPr>
          <p:nvPr/>
        </p:nvCxnSpPr>
        <p:spPr bwMode="auto">
          <a:xfrm>
            <a:off x="3505200" y="2895600"/>
            <a:ext cx="762000" cy="1588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299" name="Straight Arrow Connector 17"/>
          <p:cNvCxnSpPr>
            <a:cxnSpLocks noChangeShapeType="1"/>
          </p:cNvCxnSpPr>
          <p:nvPr/>
        </p:nvCxnSpPr>
        <p:spPr bwMode="auto">
          <a:xfrm>
            <a:off x="5562600" y="41132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0" name="Straight Arrow Connector 18"/>
          <p:cNvCxnSpPr>
            <a:cxnSpLocks noChangeShapeType="1"/>
          </p:cNvCxnSpPr>
          <p:nvPr/>
        </p:nvCxnSpPr>
        <p:spPr bwMode="auto">
          <a:xfrm>
            <a:off x="5486400" y="35036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1" name="Straight Arrow Connector 19"/>
          <p:cNvCxnSpPr>
            <a:cxnSpLocks noChangeShapeType="1"/>
          </p:cNvCxnSpPr>
          <p:nvPr/>
        </p:nvCxnSpPr>
        <p:spPr bwMode="auto">
          <a:xfrm>
            <a:off x="5562600" y="47228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2" name="Straight Arrow Connector 20"/>
          <p:cNvCxnSpPr>
            <a:cxnSpLocks noChangeShapeType="1"/>
          </p:cNvCxnSpPr>
          <p:nvPr/>
        </p:nvCxnSpPr>
        <p:spPr bwMode="auto">
          <a:xfrm>
            <a:off x="5486400" y="53324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2303" name="Straight Arrow Connector 21"/>
          <p:cNvCxnSpPr>
            <a:cxnSpLocks noChangeShapeType="1"/>
          </p:cNvCxnSpPr>
          <p:nvPr/>
        </p:nvCxnSpPr>
        <p:spPr bwMode="auto">
          <a:xfrm>
            <a:off x="3505200" y="35036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4" name="Straight Arrow Connector 22"/>
          <p:cNvCxnSpPr>
            <a:cxnSpLocks noChangeShapeType="1"/>
          </p:cNvCxnSpPr>
          <p:nvPr/>
        </p:nvCxnSpPr>
        <p:spPr bwMode="auto">
          <a:xfrm>
            <a:off x="3429000" y="41132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5" name="Straight Arrow Connector 23"/>
          <p:cNvCxnSpPr>
            <a:cxnSpLocks noChangeShapeType="1"/>
          </p:cNvCxnSpPr>
          <p:nvPr/>
        </p:nvCxnSpPr>
        <p:spPr bwMode="auto">
          <a:xfrm>
            <a:off x="3429000" y="47228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6" name="Straight Arrow Connector 24"/>
          <p:cNvCxnSpPr>
            <a:cxnSpLocks noChangeShapeType="1"/>
          </p:cNvCxnSpPr>
          <p:nvPr/>
        </p:nvCxnSpPr>
        <p:spPr bwMode="auto">
          <a:xfrm>
            <a:off x="3429000" y="53324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7" name="Straight Arrow Connector 25"/>
          <p:cNvCxnSpPr>
            <a:cxnSpLocks noChangeShapeType="1"/>
          </p:cNvCxnSpPr>
          <p:nvPr/>
        </p:nvCxnSpPr>
        <p:spPr bwMode="auto">
          <a:xfrm>
            <a:off x="3429000" y="5942013"/>
            <a:ext cx="5334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 type="triangle" w="med" len="med"/>
            <a:tailEnd/>
          </a:ln>
        </p:spPr>
      </p:cxnSp>
      <p:cxnSp>
        <p:nvCxnSpPr>
          <p:cNvPr id="12308" name="Straight Arrow Connector 27"/>
          <p:cNvCxnSpPr>
            <a:cxnSpLocks noChangeShapeType="1"/>
          </p:cNvCxnSpPr>
          <p:nvPr/>
        </p:nvCxnSpPr>
        <p:spPr bwMode="auto">
          <a:xfrm>
            <a:off x="5562600" y="5942013"/>
            <a:ext cx="762000" cy="1587"/>
          </a:xfrm>
          <a:prstGeom prst="straightConnector1">
            <a:avLst/>
          </a:prstGeom>
          <a:noFill/>
          <a:ln w="28575" algn="ctr">
            <a:solidFill>
              <a:schemeClr val="tx1"/>
            </a:solidFill>
            <a:round/>
            <a:headEnd/>
            <a:tailEnd type="arrow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>
              <a:defRPr/>
            </a:pPr>
            <a:r>
              <a:rPr lang="en-US" dirty="0"/>
              <a:t>TEAM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/>
          <a:lstStyle/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200" dirty="0"/>
              <a:t>Team resolver problem, that is group Which consists 5-12 employee from department Which The same which meet during a number of O'clock week for discuss method repair quality, efficiency, And environment Work</a:t>
            </a:r>
          </a:p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200" dirty="0"/>
              <a:t>Team Work self-management, that is bunch employee Which responsible For manage And produce goods or service For customer internal or external.</a:t>
            </a:r>
          </a:p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200" dirty="0"/>
              <a:t>Team cross function, that is team Which its members consists from individuals from various department or function certain.</a:t>
            </a:r>
          </a:p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200" dirty="0"/>
              <a:t>virtual Team, that is </a:t>
            </a:r>
            <a:r>
              <a:rPr lang="en-US" sz="2200" dirty="0" err="1"/>
              <a:t>teamWhichits</a:t>
            </a:r>
            <a:r>
              <a:rPr lang="en-US" sz="2200" dirty="0"/>
              <a:t> members is at on location Which far away, And they communicate distance Far through equipment electronic like e-mail, </a:t>
            </a:r>
            <a:r>
              <a:rPr lang="en-US" sz="2200" dirty="0" err="1"/>
              <a:t>conferen</a:t>
            </a:r>
            <a:r>
              <a:rPr lang="en-US" sz="2200" dirty="0"/>
              <a:t> </a:t>
            </a:r>
            <a:r>
              <a:rPr lang="en-US" sz="2200" dirty="0" err="1"/>
              <a:t>cevia</a:t>
            </a:r>
            <a:r>
              <a:rPr lang="en-US" sz="2200" dirty="0"/>
              <a:t> telephone </a:t>
            </a:r>
            <a:r>
              <a:rPr lang="en-US" sz="2200" dirty="0" err="1"/>
              <a:t>Andvideos</a:t>
            </a:r>
            <a:r>
              <a:rPr lang="en-US" sz="2200" dirty="0"/>
              <a:t>, faxes, And Internet.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788988"/>
          </a:xfrm>
          <a:solidFill>
            <a:srgbClr val="008000"/>
          </a:solidFill>
        </p:spPr>
        <p:txBody>
          <a:bodyPr/>
          <a:lstStyle/>
          <a:p>
            <a:pPr algn="l" rtl="0" eaLnBrk="1" hangingPunct="1">
              <a:defRPr/>
            </a:pPr>
            <a:r>
              <a:rPr lang="en-US" sz="3600" dirty="0"/>
              <a:t>TEAM EFFECTIVENESS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724400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v-SE" sz="2400" dirty="0"/>
              <a:t>Luthans (2006:531) so that the team becomes more effective then;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 err="1"/>
              <a:t>Amount</a:t>
            </a:r>
            <a:r>
              <a:rPr lang="en-US" sz="2400" dirty="0"/>
              <a:t> </a:t>
            </a:r>
            <a:r>
              <a:rPr lang="en-US" sz="2400" dirty="0" err="1"/>
              <a:t>member</a:t>
            </a:r>
            <a:r>
              <a:rPr lang="en-US" sz="2400" dirty="0"/>
              <a:t> </a:t>
            </a:r>
            <a:r>
              <a:rPr lang="en-US" sz="2400" dirty="0" err="1"/>
              <a:t>in</a:t>
            </a:r>
            <a:r>
              <a:rPr lang="en-US" sz="2400" dirty="0"/>
              <a:t> </a:t>
            </a:r>
            <a:r>
              <a:rPr lang="en-US" sz="2400" dirty="0" err="1"/>
              <a:t>team</a:t>
            </a:r>
            <a:r>
              <a:rPr lang="en-US" sz="2400" dirty="0"/>
              <a:t> </a:t>
            </a:r>
            <a:r>
              <a:rPr lang="en-US" sz="2400" dirty="0" err="1"/>
              <a:t>maintained</a:t>
            </a:r>
            <a:r>
              <a:rPr lang="en-US" sz="2400" dirty="0"/>
              <a:t> </a:t>
            </a:r>
            <a:r>
              <a:rPr lang="en-US" sz="2400" dirty="0" err="1"/>
              <a:t>small</a:t>
            </a:r>
            <a:endParaRPr lang="en-US" sz="2400" dirty="0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 err="1"/>
              <a:t>Member</a:t>
            </a:r>
            <a:r>
              <a:rPr lang="en-US" sz="2400" dirty="0"/>
              <a:t> </a:t>
            </a:r>
            <a:r>
              <a:rPr lang="en-US" sz="2400" dirty="0" err="1"/>
              <a:t>chosen</a:t>
            </a:r>
            <a:r>
              <a:rPr lang="en-US" sz="2400" dirty="0"/>
              <a:t> </a:t>
            </a:r>
            <a:r>
              <a:rPr lang="en-US" sz="2400" dirty="0" err="1"/>
              <a:t>based on</a:t>
            </a:r>
            <a:r>
              <a:rPr lang="en-US" sz="2400" dirty="0"/>
              <a:t> </a:t>
            </a:r>
            <a:r>
              <a:rPr lang="en-US" sz="2400" dirty="0" err="1"/>
              <a:t>motivation</a:t>
            </a:r>
            <a:r>
              <a:rPr lang="en-US" sz="2400" dirty="0"/>
              <a:t> </a:t>
            </a:r>
            <a:r>
              <a:rPr lang="en-US" sz="2400" dirty="0" err="1"/>
              <a:t>And</a:t>
            </a:r>
            <a:r>
              <a:rPr lang="en-US" sz="2400" dirty="0"/>
              <a:t> </a:t>
            </a:r>
            <a:r>
              <a:rPr lang="en-US" sz="2400" dirty="0" err="1"/>
              <a:t>competence</a:t>
            </a:r>
            <a:endParaRPr lang="en-US" sz="2400" dirty="0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/>
              <a:t>Consists people with type Skills Which different And characteristic complementary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 err="1"/>
              <a:t>Have</a:t>
            </a:r>
            <a:r>
              <a:rPr lang="en-US" sz="2400" dirty="0"/>
              <a:t> </a:t>
            </a:r>
            <a:r>
              <a:rPr lang="en-US" sz="2400" dirty="0" err="1"/>
              <a:t>commitment</a:t>
            </a:r>
            <a:r>
              <a:rPr lang="en-US" sz="2400" dirty="0"/>
              <a:t> </a:t>
            </a:r>
            <a:r>
              <a:rPr lang="en-US" sz="2400" dirty="0" err="1"/>
              <a:t>on</a:t>
            </a:r>
            <a:r>
              <a:rPr lang="en-US" sz="2400" dirty="0"/>
              <a:t> </a:t>
            </a:r>
            <a:r>
              <a:rPr lang="en-US" sz="2400" dirty="0" err="1"/>
              <a:t>objective</a:t>
            </a:r>
            <a:r>
              <a:rPr lang="en-US" sz="2400" dirty="0"/>
              <a:t> </a:t>
            </a:r>
            <a:r>
              <a:rPr lang="en-US" sz="2400" dirty="0" err="1"/>
              <a:t>together</a:t>
            </a:r>
            <a:endParaRPr lang="en-US" sz="2400" dirty="0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/>
              <a:t>Describe objective together become objective performance which is SMART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 err="1"/>
              <a:t>Tasks</a:t>
            </a:r>
            <a:r>
              <a:rPr lang="en-US" sz="2400" dirty="0"/>
              <a:t> </a:t>
            </a:r>
            <a:r>
              <a:rPr lang="en-US" sz="2400" dirty="0" err="1"/>
              <a:t>designed</a:t>
            </a:r>
            <a:r>
              <a:rPr lang="en-US" sz="2400" dirty="0"/>
              <a:t> </a:t>
            </a:r>
            <a:r>
              <a:rPr lang="en-US" sz="2400" dirty="0" err="1"/>
              <a:t>in a manner</a:t>
            </a:r>
            <a:r>
              <a:rPr lang="en-US" sz="2400" dirty="0"/>
              <a:t> </a:t>
            </a:r>
            <a:r>
              <a:rPr lang="en-US" sz="2400" dirty="0" err="1"/>
              <a:t>interdependent</a:t>
            </a:r>
            <a:endParaRPr lang="en-US" sz="2400" dirty="0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/>
              <a:t>Make group </a:t>
            </a:r>
            <a:r>
              <a:rPr lang="en-US" sz="2400" dirty="0" err="1"/>
              <a:t>seen”exclusive</a:t>
            </a:r>
            <a:r>
              <a:rPr lang="en-US" sz="2400" dirty="0"/>
              <a:t>” so that member become like If involved.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 err="1"/>
              <a:t>Cohesiveness</a:t>
            </a:r>
            <a:r>
              <a:rPr lang="en-US" sz="2400" dirty="0"/>
              <a:t> </a:t>
            </a:r>
            <a:r>
              <a:rPr lang="en-US" sz="2400" dirty="0" err="1"/>
              <a:t>group</a:t>
            </a:r>
            <a:r>
              <a:rPr lang="en-US" sz="2400" dirty="0"/>
              <a:t> </a:t>
            </a:r>
            <a:r>
              <a:rPr lang="en-US" sz="2400" dirty="0" err="1"/>
              <a:t>improved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/>
              <a:t>Group and Team Dysfunction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114800"/>
          </a:xfrm>
          <a:solidFill>
            <a:srgbClr val="000080"/>
          </a:solidFill>
        </p:spPr>
        <p:txBody>
          <a:bodyPr/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/>
              <a:t>Violation norm group can produce behavior anti </a:t>
            </a:r>
            <a:r>
              <a:rPr lang="en-US" sz="2400" dirty="0" err="1"/>
              <a:t>social,like</a:t>
            </a:r>
            <a:r>
              <a:rPr lang="en-US" sz="2400" dirty="0"/>
              <a:t>; abuse sexual, lie, corruption, attendance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/>
              <a:t>ambiguity role, happen when employee “No know What Which must done”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/>
              <a:t>Conflict role happen If there is pressure “by group” somebody requested do something outside ability And contrary with mark personal.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/>
              <a:t>Laziness social, happen when member reduce effort And level performance when they do function as member group.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dirty="0"/>
              <a:t>GROUP DYNAMICS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solidFill>
            <a:schemeClr val="bg1">
              <a:lumMod val="50000"/>
            </a:schemeClr>
          </a:solidFill>
        </p:spPr>
        <p:txBody>
          <a:bodyPr/>
          <a:lstStyle/>
          <a:p>
            <a:pPr algn="l" rtl="0" eaLnBrk="1" hangingPunct="1">
              <a:defRPr/>
            </a:pPr>
            <a:r>
              <a:rPr lang="sv-SE" sz="2400" dirty="0"/>
              <a:t>Luthans (2006: 514) says that there are three views on group dynamics, namely:</a:t>
            </a:r>
          </a:p>
          <a:p>
            <a:pPr marL="857250" lvl="1" indent="-457200" algn="l" rtl="0" eaLnBrk="1" hangingPunct="1">
              <a:buFont typeface="+mj-lt"/>
              <a:buAutoNum type="arabicPeriod"/>
              <a:defRPr/>
            </a:pPr>
            <a:r>
              <a:rPr lang="en-US" sz="2400" dirty="0" err="1"/>
              <a:t>View</a:t>
            </a:r>
            <a:r>
              <a:rPr lang="en-US" sz="2400" dirty="0"/>
              <a:t> </a:t>
            </a:r>
            <a:r>
              <a:rPr lang="en-US" sz="2400" dirty="0" err="1"/>
              <a:t>normative</a:t>
            </a:r>
            <a:r>
              <a:rPr lang="en-US" sz="2400" dirty="0"/>
              <a:t> </a:t>
            </a:r>
            <a:r>
              <a:rPr lang="en-US" sz="2400" dirty="0" err="1"/>
              <a:t>state</a:t>
            </a:r>
            <a:r>
              <a:rPr lang="en-US" sz="2400" dirty="0"/>
              <a:t> </a:t>
            </a:r>
            <a:r>
              <a:rPr lang="en-US" sz="2400" dirty="0" err="1"/>
              <a:t>that</a:t>
            </a:r>
            <a:r>
              <a:rPr lang="en-US" sz="2400" dirty="0"/>
              <a:t> </a:t>
            </a:r>
            <a:r>
              <a:rPr lang="en-US" sz="2400" dirty="0" err="1"/>
              <a:t>dynamics</a:t>
            </a:r>
            <a:r>
              <a:rPr lang="en-US" sz="2400" dirty="0"/>
              <a:t> </a:t>
            </a:r>
            <a:r>
              <a:rPr lang="en-US" sz="2400" dirty="0" err="1"/>
              <a:t>group</a:t>
            </a:r>
            <a:r>
              <a:rPr lang="en-US" sz="2400" dirty="0"/>
              <a:t> </a:t>
            </a:r>
            <a:r>
              <a:rPr lang="en-US" sz="2400" dirty="0" err="1"/>
              <a:t>describe</a:t>
            </a:r>
            <a:r>
              <a:rPr lang="en-US" sz="2400" dirty="0"/>
              <a:t> </a:t>
            </a:r>
            <a:r>
              <a:rPr lang="en-US" sz="2400" dirty="0" err="1"/>
              <a:t>How</a:t>
            </a:r>
            <a:r>
              <a:rPr lang="en-US" sz="2400" dirty="0"/>
              <a:t> </a:t>
            </a:r>
            <a:r>
              <a:rPr lang="en-US" sz="2400" dirty="0" err="1"/>
              <a:t>A</a:t>
            </a:r>
            <a:r>
              <a:rPr lang="en-US" sz="2400" dirty="0"/>
              <a:t> </a:t>
            </a:r>
            <a:r>
              <a:rPr lang="en-US" sz="2400" dirty="0" err="1"/>
              <a:t>group</a:t>
            </a:r>
            <a:r>
              <a:rPr lang="en-US" sz="2400" dirty="0"/>
              <a:t> </a:t>
            </a:r>
            <a:r>
              <a:rPr lang="en-US" sz="2400" dirty="0" err="1"/>
              <a:t>should</a:t>
            </a:r>
            <a:r>
              <a:rPr lang="en-US" sz="2400" dirty="0"/>
              <a:t> </a:t>
            </a:r>
            <a:r>
              <a:rPr lang="en-US" sz="2400" dirty="0" err="1"/>
              <a:t>organized</a:t>
            </a:r>
            <a:r>
              <a:rPr lang="en-US" sz="2400" dirty="0"/>
              <a:t> </a:t>
            </a:r>
            <a:r>
              <a:rPr lang="en-US" sz="2400" dirty="0" err="1"/>
              <a:t>And</a:t>
            </a:r>
            <a:r>
              <a:rPr lang="en-US" sz="2400" dirty="0"/>
              <a:t> </a:t>
            </a:r>
            <a:r>
              <a:rPr lang="en-US" sz="2400" dirty="0" err="1"/>
              <a:t>led</a:t>
            </a:r>
            <a:r>
              <a:rPr lang="en-US" sz="2400" dirty="0"/>
              <a:t>.</a:t>
            </a:r>
          </a:p>
          <a:p>
            <a:pPr marL="857250" lvl="1" indent="-457200" algn="l" rtl="0" eaLnBrk="1" hangingPunct="1">
              <a:buFont typeface="+mj-lt"/>
              <a:buAutoNum type="arabicPeriod"/>
              <a:defRPr/>
            </a:pPr>
            <a:r>
              <a:rPr lang="en-US" sz="2400" dirty="0" err="1"/>
              <a:t>Dynamics</a:t>
            </a:r>
            <a:r>
              <a:rPr lang="en-US" sz="2400" dirty="0"/>
              <a:t> </a:t>
            </a:r>
            <a:r>
              <a:rPr lang="en-US" sz="2400" dirty="0" err="1"/>
              <a:t>group</a:t>
            </a:r>
            <a:r>
              <a:rPr lang="en-US" sz="2400" dirty="0"/>
              <a:t> </a:t>
            </a:r>
            <a:r>
              <a:rPr lang="en-US" sz="2400" dirty="0" err="1"/>
              <a:t>consists</a:t>
            </a:r>
            <a:r>
              <a:rPr lang="en-US" sz="2400" dirty="0"/>
              <a:t> </a:t>
            </a:r>
            <a:r>
              <a:rPr lang="en-US" sz="2400" dirty="0" err="1"/>
              <a:t>from</a:t>
            </a:r>
            <a:r>
              <a:rPr lang="en-US" sz="2400" dirty="0"/>
              <a:t> </a:t>
            </a:r>
            <a:r>
              <a:rPr lang="en-US" sz="2400" dirty="0" err="1"/>
              <a:t>bunch</a:t>
            </a:r>
            <a:r>
              <a:rPr lang="en-US" sz="2400" dirty="0"/>
              <a:t> </a:t>
            </a:r>
            <a:r>
              <a:rPr lang="en-US" sz="2400" dirty="0" err="1"/>
              <a:t>technique</a:t>
            </a:r>
            <a:r>
              <a:rPr lang="en-US" sz="2400" dirty="0"/>
              <a:t>.</a:t>
            </a:r>
          </a:p>
          <a:p>
            <a:pPr marL="857250" lvl="1" indent="-457200" algn="l" rtl="0" eaLnBrk="1" hangingPunct="1">
              <a:buFont typeface="+mj-lt"/>
              <a:buAutoNum type="arabicPeriod"/>
              <a:defRPr/>
            </a:pPr>
            <a:r>
              <a:rPr lang="en-US" sz="2400" dirty="0"/>
              <a:t>Dynamics group looked at from perspective characteristic internal group, How its formation, structure And the process, And How function And influence to member individual, group </a:t>
            </a:r>
            <a:r>
              <a:rPr lang="en-US" sz="2400" dirty="0" err="1"/>
              <a:t>other,And</a:t>
            </a:r>
            <a:r>
              <a:rPr lang="en-US" sz="2400" dirty="0"/>
              <a:t> organization.</a:t>
            </a:r>
          </a:p>
          <a:p>
            <a:pPr marL="857250" lvl="1" indent="-457200" algn="l" rtl="0" eaLnBrk="1" hangingPunct="1">
              <a:buFont typeface="+mj-lt"/>
              <a:buAutoNum type="arabicPeriod"/>
              <a:defRPr/>
            </a:pP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sz="2800"/>
              <a:t>MODELS OF BEHAVIOR AND ACHIEVEMENT IN GROUP DYNAMICS</a:t>
            </a:r>
          </a:p>
        </p:txBody>
      </p:sp>
      <p:sp>
        <p:nvSpPr>
          <p:cNvPr id="51203" name="Rectangle 4"/>
          <p:cNvSpPr>
            <a:spLocks noChangeArrowheads="1"/>
          </p:cNvSpPr>
          <p:nvPr/>
        </p:nvSpPr>
        <p:spPr bwMode="auto">
          <a:xfrm>
            <a:off x="2743200" y="1600200"/>
            <a:ext cx="3657600" cy="990600"/>
          </a:xfrm>
          <a:prstGeom prst="rect">
            <a:avLst/>
          </a:prstGeom>
          <a:solidFill>
            <a:schemeClr val="accent6">
              <a:lumMod val="95000"/>
              <a:lumOff val="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en-US"/>
              <a:t>The determining external factor</a:t>
            </a:r>
          </a:p>
          <a:p>
            <a:pPr algn="ctr" rtl="0">
              <a:defRPr/>
            </a:pPr>
            <a:r>
              <a:rPr lang="en-US"/>
              <a:t>Group achievement</a:t>
            </a:r>
          </a:p>
        </p:txBody>
      </p:sp>
      <p:sp>
        <p:nvSpPr>
          <p:cNvPr id="399365" name="Rectangle 5"/>
          <p:cNvSpPr>
            <a:spLocks noChangeArrowheads="1"/>
          </p:cNvSpPr>
          <p:nvPr/>
        </p:nvSpPr>
        <p:spPr bwMode="auto">
          <a:xfrm>
            <a:off x="609600" y="2819400"/>
            <a:ext cx="1981200" cy="1143000"/>
          </a:xfrm>
          <a:prstGeom prst="rect">
            <a:avLst/>
          </a:prstGeom>
          <a:solidFill>
            <a:schemeClr val="tx2">
              <a:lumMod val="1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rtl="0">
              <a:defRPr/>
            </a:pPr>
            <a:r>
              <a:rPr lang="en-US"/>
              <a:t>Internal source</a:t>
            </a:r>
          </a:p>
          <a:p>
            <a:pPr algn="ctr" rtl="0">
              <a:defRPr/>
            </a:pPr>
            <a:r>
              <a:rPr lang="en-US"/>
              <a:t>Member</a:t>
            </a:r>
          </a:p>
          <a:p>
            <a:pPr algn="ctr" rtl="0">
              <a:defRPr/>
            </a:pPr>
            <a:r>
              <a:rPr lang="en-US"/>
              <a:t>group</a:t>
            </a:r>
          </a:p>
        </p:txBody>
      </p:sp>
      <p:sp>
        <p:nvSpPr>
          <p:cNvPr id="51205" name="Rectangle 6"/>
          <p:cNvSpPr>
            <a:spLocks noChangeArrowheads="1"/>
          </p:cNvSpPr>
          <p:nvPr/>
        </p:nvSpPr>
        <p:spPr bwMode="auto">
          <a:xfrm>
            <a:off x="6553200" y="2819400"/>
            <a:ext cx="1981200" cy="11430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>
              <a:defRPr/>
            </a:pPr>
            <a:r>
              <a:rPr lang="en-US"/>
              <a:t>Structure</a:t>
            </a:r>
          </a:p>
          <a:p>
            <a:pPr algn="ctr" rtl="0">
              <a:defRPr/>
            </a:pPr>
            <a:r>
              <a:rPr lang="en-US"/>
              <a:t>group</a:t>
            </a:r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>
            <a:off x="3657600" y="3886200"/>
            <a:ext cx="1981200" cy="9144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/>
              <a:t>Process</a:t>
            </a:r>
          </a:p>
          <a:p>
            <a:pPr algn="ctr" rtl="0"/>
            <a:r>
              <a:rPr lang="en-US"/>
              <a:t>group</a:t>
            </a:r>
          </a:p>
        </p:txBody>
      </p:sp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762000" y="49530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/>
              <a:t>Group task</a:t>
            </a:r>
          </a:p>
        </p:txBody>
      </p:sp>
      <p:sp>
        <p:nvSpPr>
          <p:cNvPr id="17416" name="Rectangle 9"/>
          <p:cNvSpPr>
            <a:spLocks noChangeArrowheads="1"/>
          </p:cNvSpPr>
          <p:nvPr/>
        </p:nvSpPr>
        <p:spPr bwMode="auto">
          <a:xfrm>
            <a:off x="6096000" y="48768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/>
              <a:t>Cohesiveness</a:t>
            </a:r>
          </a:p>
          <a:p>
            <a:pPr algn="ctr" rtl="0"/>
            <a:r>
              <a:rPr lang="en-US"/>
              <a:t>In Group</a:t>
            </a: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3505200" y="5791200"/>
            <a:ext cx="2286000" cy="685800"/>
          </a:xfrm>
          <a:prstGeom prst="rect">
            <a:avLst/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/>
            <a:r>
              <a:rPr lang="en-US"/>
              <a:t>PERFORMANCE</a:t>
            </a:r>
          </a:p>
          <a:p>
            <a:pPr algn="ctr" rtl="0"/>
            <a:r>
              <a:rPr lang="en-US"/>
              <a:t>GROUP</a:t>
            </a:r>
          </a:p>
        </p:txBody>
      </p:sp>
      <p:sp>
        <p:nvSpPr>
          <p:cNvPr id="17418" name="Line 11"/>
          <p:cNvSpPr>
            <a:spLocks noChangeShapeType="1"/>
          </p:cNvSpPr>
          <p:nvPr/>
        </p:nvSpPr>
        <p:spPr bwMode="auto">
          <a:xfrm>
            <a:off x="1524000" y="2057400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19" name="Line 13"/>
          <p:cNvSpPr>
            <a:spLocks noChangeShapeType="1"/>
          </p:cNvSpPr>
          <p:nvPr/>
        </p:nvSpPr>
        <p:spPr bwMode="auto">
          <a:xfrm>
            <a:off x="1524000" y="20574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20" name="Line 14"/>
          <p:cNvSpPr>
            <a:spLocks noChangeShapeType="1"/>
          </p:cNvSpPr>
          <p:nvPr/>
        </p:nvSpPr>
        <p:spPr bwMode="auto">
          <a:xfrm>
            <a:off x="6400800" y="19812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21" name="Line 15"/>
          <p:cNvSpPr>
            <a:spLocks noChangeShapeType="1"/>
          </p:cNvSpPr>
          <p:nvPr/>
        </p:nvSpPr>
        <p:spPr bwMode="auto">
          <a:xfrm>
            <a:off x="7467600" y="1981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22" name="Line 16"/>
          <p:cNvSpPr>
            <a:spLocks noChangeShapeType="1"/>
          </p:cNvSpPr>
          <p:nvPr/>
        </p:nvSpPr>
        <p:spPr bwMode="auto">
          <a:xfrm>
            <a:off x="1524000" y="3962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23" name="Line 17"/>
          <p:cNvSpPr>
            <a:spLocks noChangeShapeType="1"/>
          </p:cNvSpPr>
          <p:nvPr/>
        </p:nvSpPr>
        <p:spPr bwMode="auto">
          <a:xfrm>
            <a:off x="1524000" y="4343400"/>
            <a:ext cx="205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24" name="Line 18"/>
          <p:cNvSpPr>
            <a:spLocks noChangeShapeType="1"/>
          </p:cNvSpPr>
          <p:nvPr/>
        </p:nvSpPr>
        <p:spPr bwMode="auto">
          <a:xfrm>
            <a:off x="7467600" y="3962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25" name="Line 19"/>
          <p:cNvSpPr>
            <a:spLocks noChangeShapeType="1"/>
          </p:cNvSpPr>
          <p:nvPr/>
        </p:nvSpPr>
        <p:spPr bwMode="auto">
          <a:xfrm flipH="1">
            <a:off x="5715000" y="4343400"/>
            <a:ext cx="175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26" name="Line 21"/>
          <p:cNvSpPr>
            <a:spLocks noChangeShapeType="1"/>
          </p:cNvSpPr>
          <p:nvPr/>
        </p:nvSpPr>
        <p:spPr bwMode="auto">
          <a:xfrm>
            <a:off x="4648200" y="48006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27" name="Line 22"/>
          <p:cNvSpPr>
            <a:spLocks noChangeShapeType="1"/>
          </p:cNvSpPr>
          <p:nvPr/>
        </p:nvSpPr>
        <p:spPr bwMode="auto">
          <a:xfrm>
            <a:off x="3048000" y="52578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17428" name="Line 23"/>
          <p:cNvSpPr>
            <a:spLocks noChangeShapeType="1"/>
          </p:cNvSpPr>
          <p:nvPr/>
        </p:nvSpPr>
        <p:spPr bwMode="auto">
          <a:xfrm flipH="1">
            <a:off x="4800600" y="5257800"/>
            <a:ext cx="1295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4343400" cy="2514600"/>
          </a:xfrm>
        </p:spPr>
        <p:txBody>
          <a:bodyPr/>
          <a:lstStyle/>
          <a:p>
            <a:pPr marL="457200" indent="-457200" algn="l" rtl="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err="1"/>
              <a:t>Strategy</a:t>
            </a:r>
            <a:r>
              <a:rPr lang="en-US" sz="2400" dirty="0"/>
              <a:t> </a:t>
            </a:r>
            <a:r>
              <a:rPr lang="en-US" sz="2400" dirty="0" err="1"/>
              <a:t>organization</a:t>
            </a:r>
            <a:endParaRPr lang="en-US" sz="2400" dirty="0"/>
          </a:p>
          <a:p>
            <a:pPr marL="457200" indent="-457200" algn="l" rtl="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err="1"/>
              <a:t>Structure</a:t>
            </a:r>
            <a:r>
              <a:rPr lang="en-US" sz="2400" dirty="0"/>
              <a:t> </a:t>
            </a:r>
            <a:r>
              <a:rPr lang="en-US" sz="2400" dirty="0" err="1"/>
              <a:t>delegation</a:t>
            </a:r>
            <a:r>
              <a:rPr lang="en-US" sz="2400" dirty="0"/>
              <a:t> </a:t>
            </a:r>
            <a:r>
              <a:rPr lang="en-US" sz="2400" dirty="0" err="1"/>
              <a:t>authority</a:t>
            </a:r>
            <a:endParaRPr lang="en-US" sz="2400" dirty="0"/>
          </a:p>
          <a:p>
            <a:pPr marL="457200" indent="-457200" algn="l" rtl="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err="1"/>
              <a:t>Policy</a:t>
            </a:r>
            <a:r>
              <a:rPr lang="en-US" sz="2400" dirty="0"/>
              <a:t>/</a:t>
            </a:r>
            <a:r>
              <a:rPr lang="en-US" sz="2400" dirty="0" err="1"/>
              <a:t>regulation</a:t>
            </a:r>
            <a:endParaRPr lang="en-US" sz="2400" dirty="0"/>
          </a:p>
          <a:p>
            <a:pPr marL="457200" indent="-457200" algn="l" rtl="0" eaLnBrk="1" hangingPunct="1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2400" dirty="0" err="1"/>
              <a:t>Source</a:t>
            </a:r>
            <a:r>
              <a:rPr lang="en-US" sz="2400" dirty="0"/>
              <a:t> </a:t>
            </a:r>
            <a:r>
              <a:rPr lang="en-US" sz="2400" dirty="0" err="1"/>
              <a:t>And</a:t>
            </a:r>
            <a:r>
              <a:rPr lang="en-US" sz="2400" dirty="0"/>
              <a:t> </a:t>
            </a:r>
            <a:r>
              <a:rPr lang="en-US" sz="2400" dirty="0" err="1"/>
              <a:t>technology</a:t>
            </a:r>
            <a:r>
              <a:rPr lang="en-US" sz="2400" dirty="0"/>
              <a:t> </a:t>
            </a:r>
            <a:r>
              <a:rPr lang="en-US" sz="2400" dirty="0" err="1"/>
              <a:t>organization</a:t>
            </a:r>
            <a:endParaRPr lang="en-US" sz="2400" dirty="0"/>
          </a:p>
        </p:txBody>
      </p:sp>
      <p:sp>
        <p:nvSpPr>
          <p:cNvPr id="52227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3581400" cy="457200"/>
          </a:xfrm>
        </p:spPr>
        <p:txBody>
          <a:bodyPr/>
          <a:lstStyle/>
          <a:p>
            <a:pPr marL="185738" indent="-185738" algn="l" rtl="0" eaLnBrk="1" hangingPunct="1">
              <a:defRPr/>
            </a:pPr>
            <a:r>
              <a:rPr lang="en-US" sz="2800" dirty="0" err="1"/>
              <a:t>Information</a:t>
            </a:r>
            <a:r>
              <a:rPr lang="en-US" sz="2800" dirty="0"/>
              <a:t> </a:t>
            </a:r>
            <a:r>
              <a:rPr lang="en-US" sz="2800" dirty="0" err="1"/>
              <a:t>Picture</a:t>
            </a:r>
            <a:endParaRPr lang="en-US" sz="28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4495800"/>
            <a:ext cx="8229600" cy="533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3663" indent="-93663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Source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internal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member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8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group</a:t>
            </a: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: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962400" y="1676400"/>
            <a:ext cx="4648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rtl="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5.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Process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selection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/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recruitment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power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Work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 rtl="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6.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Evaluation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performance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And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system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reward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 rtl="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7.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Culture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organization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marL="342900" indent="-342900" algn="l" rtl="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8.Factor environment physique (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layoutsoffice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/building)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28600" y="1143000"/>
            <a:ext cx="8305800" cy="4572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l" rtl="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Factor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external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which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Determine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Performance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Group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,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33400" y="5029200"/>
            <a:ext cx="8229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Arial" pitchFamily="34" charset="0"/>
              <a:buChar char="•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Ability, And</a:t>
            </a:r>
          </a:p>
          <a:p>
            <a:pPr marL="342900" indent="-342900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Characteristics</a:t>
            </a: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  <a:r>
              <a:rPr lang="en-US" sz="2400" kern="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personality</a:t>
            </a:r>
            <a:endParaRPr lang="en-US" sz="24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838200"/>
            <a:ext cx="8229600" cy="5791200"/>
          </a:xfrm>
          <a:solidFill>
            <a:schemeClr val="accent1">
              <a:lumMod val="50000"/>
            </a:schemeClr>
          </a:solidFill>
        </p:spPr>
        <p:txBody>
          <a:bodyPr/>
          <a:lstStyle/>
          <a:p>
            <a:pPr marL="457200" indent="-457200" algn="l" rtl="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 err="1"/>
              <a:t>Leadership,in</a:t>
            </a:r>
            <a:r>
              <a:rPr lang="en-US" sz="2400" dirty="0"/>
              <a:t> </a:t>
            </a:r>
            <a:r>
              <a:rPr lang="en-US" sz="2400" dirty="0" err="1"/>
              <a:t>groupformalleader</a:t>
            </a:r>
            <a:r>
              <a:rPr lang="en-US" sz="2400" dirty="0"/>
              <a:t> normal use </a:t>
            </a:r>
            <a:r>
              <a:rPr lang="en-US" sz="2400" i="1" dirty="0" err="1"/>
              <a:t>positionthe</a:t>
            </a:r>
            <a:r>
              <a:rPr lang="en-US" sz="2400" i="1" dirty="0"/>
              <a:t> power </a:t>
            </a:r>
            <a:r>
              <a:rPr lang="en-US" sz="2400" dirty="0"/>
              <a:t>in influence its members, currently in informal use </a:t>
            </a:r>
            <a:r>
              <a:rPr lang="en-US" sz="2400" i="1" dirty="0"/>
              <a:t>personal power</a:t>
            </a:r>
            <a:r>
              <a:rPr lang="en-US" sz="2400" dirty="0"/>
              <a:t>.</a:t>
            </a:r>
          </a:p>
          <a:p>
            <a:pPr marL="457200" indent="-457200" algn="l" rtl="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/>
              <a:t>Role, set pattern behavior Which expected And associated on somebody Which occupy something position certain in group.</a:t>
            </a:r>
          </a:p>
          <a:p>
            <a:pPr marL="457200" indent="-457200" algn="l" rtl="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/>
              <a:t>Norm, is standard behavior Which accepted Good, in something group Which used together by member group</a:t>
            </a:r>
          </a:p>
          <a:p>
            <a:pPr marL="457200" indent="-457200" algn="l" rtl="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/>
              <a:t>Status group, position or ranking which defined in a manner social Which given to group or member group by person other.</a:t>
            </a:r>
          </a:p>
          <a:p>
            <a:pPr marL="457200" indent="-457200" algn="l" rtl="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/>
              <a:t>Size group, big its small amount member in group</a:t>
            </a:r>
          </a:p>
          <a:p>
            <a:pPr marL="457200" indent="-457200" algn="l" rtl="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en-US" sz="2400" dirty="0"/>
              <a:t>Composition group, related with heterogeneity member group like; Skills, ability, knowledge, personality, ethnic, culture etc.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81000" y="304800"/>
            <a:ext cx="8229600" cy="152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3663" indent="-93663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dirty="0" err="1"/>
              <a:t>Structural</a:t>
            </a:r>
            <a:r>
              <a:rPr lang="en-US" sz="2800" dirty="0"/>
              <a:t> </a:t>
            </a:r>
            <a:r>
              <a:rPr lang="en-US" sz="2800" dirty="0" err="1"/>
              <a:t>Group</a:t>
            </a:r>
            <a:r>
              <a:rPr lang="en-US" sz="2800" dirty="0"/>
              <a:t> </a:t>
            </a:r>
            <a:r>
              <a:rPr lang="en-US" sz="2800" dirty="0" err="1"/>
              <a:t>covers</a:t>
            </a:r>
            <a:r>
              <a:rPr lang="en-US" sz="2800" dirty="0"/>
              <a:t>;</a:t>
            </a:r>
          </a:p>
          <a:p>
            <a:pPr marL="3751263" lvl="8" indent="-93663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 </a:t>
            </a:r>
          </a:p>
          <a:p>
            <a:pPr marL="93663" indent="-93663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838200"/>
            <a:ext cx="8229600" cy="3276600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sz="2400" dirty="0"/>
              <a:t>Covers processes Which happen in in something group Work, that is;</a:t>
            </a:r>
          </a:p>
          <a:p>
            <a:pPr lvl="1" algn="l" rtl="0" eaLnBrk="1" hangingPunct="1">
              <a:defRPr/>
            </a:pPr>
            <a:r>
              <a:rPr lang="en-US" sz="2400" dirty="0" err="1"/>
              <a:t>Pattern</a:t>
            </a:r>
            <a:r>
              <a:rPr lang="en-US" sz="2400" dirty="0"/>
              <a:t> </a:t>
            </a:r>
            <a:r>
              <a:rPr lang="en-US" sz="2400" dirty="0" err="1"/>
              <a:t>communication</a:t>
            </a:r>
            <a:r>
              <a:rPr lang="en-US" sz="2400" dirty="0"/>
              <a:t> </a:t>
            </a:r>
            <a:r>
              <a:rPr lang="en-US" sz="2400" dirty="0" err="1"/>
              <a:t>in</a:t>
            </a:r>
            <a:r>
              <a:rPr lang="en-US" sz="2400" dirty="0"/>
              <a:t> </a:t>
            </a:r>
            <a:r>
              <a:rPr lang="en-US" sz="2400" dirty="0" err="1"/>
              <a:t>exchange</a:t>
            </a:r>
            <a:r>
              <a:rPr lang="en-US" sz="2400" dirty="0"/>
              <a:t> </a:t>
            </a:r>
            <a:r>
              <a:rPr lang="en-US" sz="2400" dirty="0" err="1"/>
              <a:t>information</a:t>
            </a:r>
            <a:endParaRPr lang="en-US" sz="2400" dirty="0"/>
          </a:p>
          <a:p>
            <a:pPr lvl="1" algn="l" rtl="0" eaLnBrk="1" hangingPunct="1">
              <a:defRPr/>
            </a:pPr>
            <a:r>
              <a:rPr lang="en-US" sz="2400" dirty="0" err="1"/>
              <a:t>Process</a:t>
            </a:r>
            <a:r>
              <a:rPr lang="en-US" sz="2400" dirty="0"/>
              <a:t> </a:t>
            </a:r>
            <a:r>
              <a:rPr lang="en-US" sz="2400" dirty="0" err="1"/>
              <a:t>decision</a:t>
            </a:r>
            <a:r>
              <a:rPr lang="en-US" sz="2400" dirty="0"/>
              <a:t> </a:t>
            </a:r>
            <a:r>
              <a:rPr lang="en-US" sz="2400" dirty="0" err="1"/>
              <a:t>group</a:t>
            </a:r>
            <a:r>
              <a:rPr lang="en-US" sz="2400" dirty="0"/>
              <a:t>,</a:t>
            </a:r>
          </a:p>
          <a:p>
            <a:pPr lvl="1" algn="l" rtl="0" eaLnBrk="1" hangingPunct="1">
              <a:defRPr/>
            </a:pPr>
            <a:r>
              <a:rPr lang="en-US" sz="2400" dirty="0" err="1"/>
              <a:t>Behavior</a:t>
            </a:r>
            <a:r>
              <a:rPr lang="en-US" sz="2400" dirty="0"/>
              <a:t> </a:t>
            </a:r>
            <a:r>
              <a:rPr lang="en-US" sz="2400" dirty="0" err="1"/>
              <a:t>And</a:t>
            </a:r>
            <a:r>
              <a:rPr lang="en-US" sz="2400" dirty="0"/>
              <a:t> </a:t>
            </a:r>
            <a:r>
              <a:rPr lang="en-US" sz="2400" dirty="0" err="1"/>
              <a:t>style</a:t>
            </a:r>
            <a:r>
              <a:rPr lang="en-US" sz="2400" dirty="0"/>
              <a:t> </a:t>
            </a:r>
            <a:r>
              <a:rPr lang="en-US" sz="2400" dirty="0" err="1"/>
              <a:t>leader</a:t>
            </a:r>
            <a:r>
              <a:rPr lang="en-US" sz="2400" dirty="0"/>
              <a:t>,</a:t>
            </a:r>
          </a:p>
          <a:p>
            <a:pPr lvl="1" algn="l" rtl="0" eaLnBrk="1" hangingPunct="1">
              <a:defRPr/>
            </a:pPr>
            <a:r>
              <a:rPr lang="en-US" sz="2400" dirty="0" err="1"/>
              <a:t>Conflict</a:t>
            </a:r>
            <a:r>
              <a:rPr lang="en-US" sz="2400" dirty="0"/>
              <a:t>,</a:t>
            </a:r>
          </a:p>
          <a:p>
            <a:pPr lvl="1" algn="l" rtl="0" eaLnBrk="1" hangingPunct="1">
              <a:defRPr/>
            </a:pPr>
            <a:r>
              <a:rPr lang="en-US" sz="2400" dirty="0" err="1"/>
              <a:t>Dynamics</a:t>
            </a:r>
            <a:r>
              <a:rPr lang="en-US" sz="2400" dirty="0"/>
              <a:t> </a:t>
            </a:r>
            <a:r>
              <a:rPr lang="en-US" sz="2400" dirty="0" err="1"/>
              <a:t>power</a:t>
            </a:r>
            <a:endParaRPr lang="en-US" sz="24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57200" y="44958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rtl="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Type task simple (routine And standard)</a:t>
            </a:r>
          </a:p>
          <a:p>
            <a:pPr marL="342900" indent="-342900" algn="l" rtl="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kern="0" dirty="0"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Type task complex (task new, incidental)</a:t>
            </a:r>
          </a:p>
          <a:p>
            <a:pPr marL="342900" indent="-342900" algn="l" rtl="0" eaLnBrk="1" hangingPunct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81000" y="304800"/>
            <a:ext cx="8229600" cy="533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93663" indent="-93663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dirty="0" err="1"/>
              <a:t>Process</a:t>
            </a:r>
            <a:r>
              <a:rPr lang="en-US" sz="2800" dirty="0"/>
              <a:t> </a:t>
            </a:r>
            <a:r>
              <a:rPr lang="en-US" sz="2800" dirty="0" err="1"/>
              <a:t>Group</a:t>
            </a:r>
            <a:r>
              <a:rPr lang="en-US" sz="2800" dirty="0"/>
              <a:t> </a:t>
            </a:r>
          </a:p>
          <a:p>
            <a:pPr marL="93663" indent="-93663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81000" y="3962400"/>
            <a:ext cx="8229600" cy="533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93663" indent="-93663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dirty="0" err="1"/>
              <a:t>Task</a:t>
            </a:r>
            <a:r>
              <a:rPr lang="en-US" sz="2800" dirty="0"/>
              <a:t> </a:t>
            </a:r>
            <a:r>
              <a:rPr lang="en-US" sz="2800" dirty="0" err="1"/>
              <a:t>Group</a:t>
            </a:r>
            <a:r>
              <a:rPr lang="en-US" sz="2800" dirty="0"/>
              <a:t> </a:t>
            </a: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8229600" cy="4953000"/>
          </a:xfrm>
        </p:spPr>
        <p:txBody>
          <a:bodyPr/>
          <a:lstStyle/>
          <a:p>
            <a:pPr algn="l" rtl="0" eaLnBrk="1" hangingPunct="1">
              <a:buFontTx/>
              <a:buNone/>
              <a:defRPr/>
            </a:pPr>
            <a:r>
              <a:rPr lang="en-US" sz="2800" dirty="0"/>
              <a:t> </a:t>
            </a:r>
          </a:p>
          <a:p>
            <a:pPr algn="l" rtl="0" eaLnBrk="1" hangingPunct="1">
              <a:defRPr/>
            </a:pPr>
            <a:r>
              <a:rPr lang="en-US" sz="2800" dirty="0" err="1"/>
              <a:t>Similarity</a:t>
            </a:r>
            <a:r>
              <a:rPr lang="en-US" sz="2800" dirty="0"/>
              <a:t> </a:t>
            </a:r>
            <a:r>
              <a:rPr lang="en-US" sz="2800" dirty="0" err="1"/>
              <a:t>mark</a:t>
            </a:r>
            <a:r>
              <a:rPr lang="en-US" sz="2800" dirty="0"/>
              <a:t> </a:t>
            </a:r>
            <a:r>
              <a:rPr lang="en-US" sz="2800" dirty="0" err="1"/>
              <a:t>And</a:t>
            </a:r>
            <a:r>
              <a:rPr lang="en-US" sz="2800" dirty="0"/>
              <a:t> </a:t>
            </a:r>
            <a:r>
              <a:rPr lang="en-US" sz="2800" dirty="0" err="1"/>
              <a:t>objective</a:t>
            </a:r>
            <a:endParaRPr lang="en-US" sz="2800" dirty="0"/>
          </a:p>
          <a:p>
            <a:pPr algn="l" rtl="0" eaLnBrk="1" hangingPunct="1">
              <a:defRPr/>
            </a:pPr>
            <a:r>
              <a:rPr lang="en-US" sz="2800" dirty="0" err="1"/>
              <a:t>Success</a:t>
            </a:r>
            <a:r>
              <a:rPr lang="en-US" sz="2800" dirty="0"/>
              <a:t> </a:t>
            </a:r>
            <a:r>
              <a:rPr lang="en-US" sz="2800" dirty="0" err="1"/>
              <a:t>in</a:t>
            </a:r>
            <a:r>
              <a:rPr lang="en-US" sz="2800" dirty="0"/>
              <a:t> </a:t>
            </a:r>
            <a:r>
              <a:rPr lang="en-US" sz="2800" dirty="0" err="1"/>
              <a:t>reach</a:t>
            </a:r>
            <a:r>
              <a:rPr lang="en-US" sz="2800" dirty="0"/>
              <a:t> </a:t>
            </a:r>
            <a:r>
              <a:rPr lang="en-US" sz="2800" dirty="0" err="1"/>
              <a:t>objective</a:t>
            </a:r>
            <a:endParaRPr lang="en-US" sz="2800" dirty="0"/>
          </a:p>
          <a:p>
            <a:pPr algn="l" rtl="0" eaLnBrk="1" hangingPunct="1">
              <a:defRPr/>
            </a:pPr>
            <a:r>
              <a:rPr lang="en-US" sz="2800" dirty="0"/>
              <a:t>Status</a:t>
            </a:r>
            <a:r>
              <a:rPr lang="en-US" sz="2800" dirty="0" err="1"/>
              <a:t>And</a:t>
            </a:r>
            <a:r>
              <a:rPr lang="en-US" sz="2800" dirty="0"/>
              <a:t> </a:t>
            </a:r>
            <a:r>
              <a:rPr lang="en-US" sz="2800" dirty="0" err="1"/>
              <a:t>pride</a:t>
            </a:r>
            <a:r>
              <a:rPr lang="en-US" sz="2800" dirty="0"/>
              <a:t> </a:t>
            </a:r>
            <a:r>
              <a:rPr lang="en-US" sz="2800" dirty="0" err="1"/>
              <a:t>group</a:t>
            </a:r>
            <a:endParaRPr lang="en-US" sz="2800" dirty="0"/>
          </a:p>
          <a:p>
            <a:pPr algn="l" rtl="0" eaLnBrk="1" hangingPunct="1">
              <a:defRPr/>
            </a:pPr>
            <a:r>
              <a:rPr lang="en-US" sz="2800" dirty="0" err="1"/>
              <a:t>Completion</a:t>
            </a:r>
            <a:r>
              <a:rPr lang="en-US" sz="2800" dirty="0"/>
              <a:t> </a:t>
            </a:r>
            <a:r>
              <a:rPr lang="en-US" sz="2800" dirty="0" err="1"/>
              <a:t>difference</a:t>
            </a:r>
            <a:endParaRPr lang="en-US" sz="2800" dirty="0"/>
          </a:p>
          <a:p>
            <a:pPr algn="l" rtl="0" eaLnBrk="1" hangingPunct="1">
              <a:defRPr/>
            </a:pPr>
            <a:r>
              <a:rPr lang="en-US" sz="2800" dirty="0" err="1"/>
              <a:t>Compatibility</a:t>
            </a:r>
            <a:r>
              <a:rPr lang="en-US" sz="2800" dirty="0"/>
              <a:t> </a:t>
            </a:r>
            <a:r>
              <a:rPr lang="en-US" sz="2800" dirty="0" err="1"/>
              <a:t>to</a:t>
            </a:r>
            <a:r>
              <a:rPr lang="en-US" sz="2800" dirty="0"/>
              <a:t> </a:t>
            </a:r>
            <a:r>
              <a:rPr lang="en-US" sz="2800" dirty="0" err="1"/>
              <a:t>norms</a:t>
            </a:r>
            <a:r>
              <a:rPr lang="en-US" sz="2800" dirty="0"/>
              <a:t> </a:t>
            </a:r>
            <a:r>
              <a:rPr lang="en-US" sz="2800" dirty="0" err="1"/>
              <a:t>group</a:t>
            </a:r>
            <a:endParaRPr lang="en-US" sz="2800" dirty="0"/>
          </a:p>
          <a:p>
            <a:pPr algn="l" rtl="0" eaLnBrk="1" hangingPunct="1">
              <a:defRPr/>
            </a:pPr>
            <a:r>
              <a:rPr lang="en-US" sz="2800" dirty="0" err="1"/>
              <a:t>Power</a:t>
            </a:r>
            <a:r>
              <a:rPr lang="en-US" sz="2800" dirty="0"/>
              <a:t> </a:t>
            </a:r>
            <a:r>
              <a:rPr lang="en-US" sz="2800" dirty="0" err="1"/>
              <a:t>pull</a:t>
            </a:r>
            <a:r>
              <a:rPr lang="en-US" sz="2800" dirty="0"/>
              <a:t> </a:t>
            </a:r>
            <a:r>
              <a:rPr lang="en-US" sz="2800" dirty="0" err="1"/>
              <a:t>personal</a:t>
            </a:r>
            <a:r>
              <a:rPr lang="en-US" sz="2800" dirty="0"/>
              <a:t>(</a:t>
            </a:r>
            <a:r>
              <a:rPr lang="en-US" sz="2800" dirty="0" err="1"/>
              <a:t>charisma</a:t>
            </a:r>
            <a:r>
              <a:rPr lang="en-US" sz="2800" dirty="0"/>
              <a:t>, auras)</a:t>
            </a:r>
          </a:p>
          <a:p>
            <a:pPr algn="l" rtl="0" eaLnBrk="1" hangingPunct="1">
              <a:defRPr/>
            </a:pPr>
            <a:r>
              <a:rPr lang="en-US" sz="2800" dirty="0" err="1"/>
              <a:t>Competition</a:t>
            </a:r>
            <a:r>
              <a:rPr lang="en-US" sz="2800" dirty="0"/>
              <a:t> </a:t>
            </a:r>
            <a:r>
              <a:rPr lang="en-US" sz="2800" dirty="0" err="1"/>
              <a:t>between</a:t>
            </a:r>
            <a:r>
              <a:rPr lang="en-US" sz="2800" dirty="0"/>
              <a:t> </a:t>
            </a:r>
            <a:r>
              <a:rPr lang="en-US" sz="2800" dirty="0" err="1"/>
              <a:t>group</a:t>
            </a:r>
            <a:endParaRPr lang="en-US" sz="2800" dirty="0"/>
          </a:p>
          <a:p>
            <a:pPr algn="l" rtl="0" eaLnBrk="1" hangingPunct="1">
              <a:defRPr/>
            </a:pPr>
            <a:r>
              <a:rPr lang="en-US" sz="2800" dirty="0" err="1"/>
              <a:t>Confession</a:t>
            </a:r>
            <a:r>
              <a:rPr lang="en-US" sz="2800" dirty="0"/>
              <a:t> </a:t>
            </a:r>
            <a:r>
              <a:rPr lang="en-US" sz="2800" dirty="0" err="1"/>
              <a:t>And</a:t>
            </a:r>
            <a:r>
              <a:rPr lang="en-US" sz="2800" dirty="0"/>
              <a:t> </a:t>
            </a:r>
            <a:r>
              <a:rPr lang="en-US" sz="2800" dirty="0" err="1"/>
              <a:t>award</a:t>
            </a:r>
            <a:endParaRPr lang="en-US" sz="280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609600" y="762000"/>
            <a:ext cx="8229600" cy="533400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93663" indent="-93663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defRPr/>
            </a:pPr>
            <a:r>
              <a:rPr lang="en-US" sz="2800" dirty="0" err="1"/>
              <a:t>Cohesiveness</a:t>
            </a:r>
            <a:r>
              <a:rPr lang="en-US" sz="2800" dirty="0"/>
              <a:t> </a:t>
            </a:r>
            <a:r>
              <a:rPr lang="en-US" sz="2800" dirty="0" err="1"/>
              <a:t>group</a:t>
            </a:r>
            <a:r>
              <a:rPr lang="en-US" sz="2800" dirty="0"/>
              <a:t> </a:t>
            </a: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dirty="0"/>
              <a:t>DEFINITION OF GROUP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181600"/>
          </a:xfrm>
          <a:solidFill>
            <a:srgbClr val="008000"/>
          </a:solidFill>
        </p:spPr>
        <p:txBody>
          <a:bodyPr/>
          <a:lstStyle/>
          <a:p>
            <a:pPr algn="l" rtl="0" eaLnBrk="1" hangingPunct="1">
              <a:defRPr/>
            </a:pPr>
            <a:r>
              <a:rPr lang="sv-SE" sz="2400" dirty="0"/>
              <a:t>Robbins &amp; Judge, 1 (2008: 356) group is defined as two or more individuals who interact, and depend on each other to achieve certain goals.</a:t>
            </a:r>
          </a:p>
          <a:p>
            <a:pPr algn="l" rtl="0" eaLnBrk="1" hangingPunct="1">
              <a:defRPr/>
            </a:pPr>
            <a:r>
              <a:rPr lang="sv-SE" sz="2400" dirty="0"/>
              <a:t>Luthans (2006:514) comprehensive definition states that if there is a group within the organization then its members:</a:t>
            </a:r>
          </a:p>
          <a:p>
            <a:pPr marL="914400" lvl="1" indent="-457200" algn="l" rtl="0" eaLnBrk="1" hangingPunct="1">
              <a:buFont typeface="+mj-lt"/>
              <a:buAutoNum type="arabicPeriod"/>
              <a:defRPr/>
            </a:pPr>
            <a:r>
              <a:rPr lang="sv-SE" sz="2000" dirty="0"/>
              <a:t>Motivated to join</a:t>
            </a:r>
          </a:p>
          <a:p>
            <a:pPr marL="914400" lvl="1" indent="-457200" algn="l" rtl="0" eaLnBrk="1" hangingPunct="1">
              <a:buFont typeface="+mj-lt"/>
              <a:buAutoNum type="arabicPeriod"/>
              <a:defRPr/>
            </a:pPr>
            <a:r>
              <a:rPr lang="sv-SE" sz="2000" dirty="0"/>
              <a:t>Feeling that the group is a place for interaction and a united unit</a:t>
            </a:r>
          </a:p>
          <a:p>
            <a:pPr marL="914400" lvl="1" indent="-457200" algn="l" rtl="0" eaLnBrk="1" hangingPunct="1">
              <a:buFont typeface="+mj-lt"/>
              <a:buAutoNum type="arabicPeriod"/>
              <a:defRPr/>
            </a:pPr>
            <a:r>
              <a:rPr lang="sv-SE" sz="2000" dirty="0"/>
              <a:t>Have multiple contributions to organizational processes (i.e., some people contribute more time or energy than others)</a:t>
            </a:r>
          </a:p>
          <a:p>
            <a:pPr marL="914400" lvl="1" indent="-457200" algn="l" rtl="0" eaLnBrk="1" hangingPunct="1">
              <a:buFont typeface="+mj-lt"/>
              <a:buAutoNum type="arabicPeriod"/>
              <a:defRPr/>
            </a:pPr>
            <a:r>
              <a:rPr lang="sv-SE" sz="2000" dirty="0"/>
              <a:t>Have various opinions that are approved or not approved through various forms of interaction</a:t>
            </a:r>
          </a:p>
          <a:p>
            <a:pPr algn="l" rtl="0" eaLnBrk="1" hangingPunct="1">
              <a:defRPr/>
            </a:pPr>
            <a:r>
              <a:rPr lang="sv-SE" sz="24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611313" indent="-1611313" algn="l" rtl="0">
              <a:defRPr/>
            </a:pPr>
            <a:r>
              <a:rPr lang="en-US" sz="2800" dirty="0"/>
              <a:t>Picture11.: factors Which Increase And Lower Cohesiveness Group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solidFill>
            <a:schemeClr val="tx2">
              <a:lumMod val="10000"/>
            </a:schemeClr>
          </a:solidFill>
        </p:spPr>
        <p:txBody>
          <a:bodyPr anchor="ctr"/>
          <a:lstStyle/>
          <a:p>
            <a:pPr algn="l" rtl="0">
              <a:defRPr/>
            </a:pPr>
            <a:r>
              <a:rPr lang="en-US" dirty="0"/>
              <a:t>THAT IMPROVES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581400" cy="3951288"/>
          </a:xfrm>
        </p:spPr>
        <p:txBody>
          <a:bodyPr/>
          <a:lstStyle/>
          <a:p>
            <a:pPr algn="l" rtl="0">
              <a:defRPr/>
            </a:pPr>
            <a:r>
              <a:rPr lang="en-US" dirty="0" err="1"/>
              <a:t>Agreement</a:t>
            </a:r>
            <a:r>
              <a:rPr lang="en-US" dirty="0"/>
              <a:t> </a:t>
            </a:r>
            <a:r>
              <a:rPr lang="en-US" dirty="0" err="1"/>
              <a:t>objective</a:t>
            </a:r>
            <a:r>
              <a:rPr lang="en-US" dirty="0"/>
              <a:t> </a:t>
            </a:r>
            <a:r>
              <a:rPr lang="en-US" dirty="0" err="1"/>
              <a:t>group</a:t>
            </a:r>
            <a:endParaRPr lang="en-US" dirty="0"/>
          </a:p>
          <a:p>
            <a:pPr algn="l" rtl="0">
              <a:defRPr/>
            </a:pPr>
            <a:r>
              <a:rPr lang="en-US" dirty="0" err="1"/>
              <a:t>Frequency</a:t>
            </a:r>
            <a:r>
              <a:rPr lang="en-US" dirty="0"/>
              <a:t> </a:t>
            </a:r>
            <a:r>
              <a:rPr lang="en-US" dirty="0" err="1"/>
              <a:t>interaction</a:t>
            </a:r>
            <a:endParaRPr lang="en-US" dirty="0"/>
          </a:p>
          <a:p>
            <a:pPr algn="l" rtl="0">
              <a:defRPr/>
            </a:pPr>
            <a:r>
              <a:rPr lang="en-US" dirty="0" err="1"/>
              <a:t>Interest</a:t>
            </a:r>
            <a:r>
              <a:rPr lang="en-US" dirty="0"/>
              <a:t> </a:t>
            </a:r>
            <a:r>
              <a:rPr lang="en-US" dirty="0" err="1"/>
              <a:t>personal</a:t>
            </a:r>
            <a:endParaRPr lang="en-US" dirty="0"/>
          </a:p>
          <a:p>
            <a:pPr algn="l" rtl="0">
              <a:defRPr/>
            </a:pPr>
            <a:r>
              <a:rPr lang="en-US" dirty="0" err="1"/>
              <a:t>Competition</a:t>
            </a:r>
            <a:r>
              <a:rPr lang="en-US" dirty="0"/>
              <a:t> </a:t>
            </a:r>
            <a:r>
              <a:rPr lang="en-US" dirty="0" err="1"/>
              <a:t>between</a:t>
            </a:r>
            <a:r>
              <a:rPr lang="en-US" dirty="0"/>
              <a:t> </a:t>
            </a:r>
            <a:r>
              <a:rPr lang="en-US" dirty="0" err="1"/>
              <a:t>group</a:t>
            </a:r>
            <a:endParaRPr lang="en-US" dirty="0"/>
          </a:p>
          <a:p>
            <a:pPr algn="l" rtl="0">
              <a:defRPr/>
            </a:pPr>
            <a:r>
              <a:rPr lang="en-US" dirty="0" err="1"/>
              <a:t>Evaluation</a:t>
            </a:r>
            <a:r>
              <a:rPr lang="en-US" dirty="0"/>
              <a:t> </a:t>
            </a:r>
            <a:r>
              <a:rPr lang="en-US" dirty="0" err="1"/>
              <a:t>based on</a:t>
            </a:r>
            <a:r>
              <a:rPr lang="en-US" dirty="0"/>
              <a:t> </a:t>
            </a:r>
            <a:r>
              <a:rPr lang="en-US" dirty="0" err="1"/>
              <a:t>desire</a:t>
            </a:r>
            <a:r>
              <a:rPr lang="en-US" dirty="0"/>
              <a:t> </a:t>
            </a:r>
            <a:r>
              <a:rPr lang="en-US" dirty="0" err="1"/>
              <a:t>Alone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solidFill>
            <a:schemeClr val="tx2">
              <a:lumMod val="25000"/>
            </a:schemeClr>
          </a:solidFill>
        </p:spPr>
        <p:txBody>
          <a:bodyPr anchor="ctr"/>
          <a:lstStyle/>
          <a:p>
            <a:pPr algn="l" rtl="0">
              <a:defRPr/>
            </a:pPr>
            <a:r>
              <a:rPr lang="en-US" dirty="0"/>
              <a:t>THAT DECREASES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8200" y="2174875"/>
            <a:ext cx="4038600" cy="3951288"/>
          </a:xfrm>
        </p:spPr>
        <p:txBody>
          <a:bodyPr/>
          <a:lstStyle/>
          <a:p>
            <a:pPr algn="l" rtl="0" eaLnBrk="1" hangingPunct="1">
              <a:defRPr/>
            </a:pPr>
            <a:r>
              <a:rPr lang="en-US" dirty="0" err="1"/>
              <a:t>disagreement</a:t>
            </a:r>
            <a:r>
              <a:rPr lang="en-US" dirty="0"/>
              <a:t> </a:t>
            </a:r>
            <a:r>
              <a:rPr lang="en-US" dirty="0" err="1"/>
              <a:t>objective</a:t>
            </a:r>
            <a:r>
              <a:rPr lang="en-US" dirty="0"/>
              <a:t> </a:t>
            </a:r>
            <a:r>
              <a:rPr lang="en-US" dirty="0" err="1"/>
              <a:t>group</a:t>
            </a:r>
            <a:endParaRPr lang="en-US" dirty="0"/>
          </a:p>
          <a:p>
            <a:pPr algn="l" rtl="0" eaLnBrk="1" hangingPunct="1">
              <a:defRPr/>
            </a:pPr>
            <a:r>
              <a:rPr lang="en-US" dirty="0" err="1"/>
              <a:t>The magnitude</a:t>
            </a:r>
            <a:r>
              <a:rPr lang="en-US" dirty="0"/>
              <a:t> </a:t>
            </a:r>
            <a:r>
              <a:rPr lang="en-US" dirty="0" err="1"/>
              <a:t>amount</a:t>
            </a:r>
            <a:r>
              <a:rPr lang="en-US" dirty="0"/>
              <a:t> </a:t>
            </a:r>
            <a:r>
              <a:rPr lang="en-US" dirty="0" err="1"/>
              <a:t>member</a:t>
            </a:r>
            <a:r>
              <a:rPr lang="en-US" dirty="0"/>
              <a:t> </a:t>
            </a:r>
            <a:r>
              <a:rPr lang="en-US" dirty="0" err="1"/>
              <a:t>group</a:t>
            </a:r>
            <a:endParaRPr lang="en-US" dirty="0"/>
          </a:p>
          <a:p>
            <a:pPr algn="l" rtl="0" eaLnBrk="1" hangingPunct="1">
              <a:defRPr/>
            </a:pPr>
            <a:r>
              <a:rPr lang="en-US" dirty="0"/>
              <a:t>Experience Which No pleasant</a:t>
            </a:r>
          </a:p>
          <a:p>
            <a:pPr algn="l" rtl="0" eaLnBrk="1" hangingPunct="1">
              <a:defRPr/>
            </a:pPr>
            <a:r>
              <a:rPr lang="en-US" dirty="0" err="1"/>
              <a:t>Competition</a:t>
            </a:r>
            <a:r>
              <a:rPr lang="en-US" dirty="0"/>
              <a:t> </a:t>
            </a:r>
            <a:r>
              <a:rPr lang="en-US" dirty="0" err="1"/>
              <a:t>between</a:t>
            </a:r>
            <a:r>
              <a:rPr lang="en-US" dirty="0"/>
              <a:t> </a:t>
            </a:r>
            <a:r>
              <a:rPr lang="en-US" dirty="0" err="1"/>
              <a:t>member</a:t>
            </a:r>
            <a:r>
              <a:rPr lang="en-US" dirty="0"/>
              <a:t> </a:t>
            </a:r>
            <a:r>
              <a:rPr lang="en-US" dirty="0" err="1"/>
              <a:t>group</a:t>
            </a:r>
            <a:endParaRPr lang="en-US" dirty="0"/>
          </a:p>
          <a:p>
            <a:pPr algn="l" rtl="0" eaLnBrk="1" hangingPunct="1">
              <a:defRPr/>
            </a:pPr>
            <a:r>
              <a:rPr lang="en-US" dirty="0" err="1"/>
              <a:t>Domination</a:t>
            </a:r>
            <a:r>
              <a:rPr lang="en-US" dirty="0"/>
              <a:t> </a:t>
            </a:r>
            <a:r>
              <a:rPr lang="en-US" dirty="0" err="1"/>
              <a:t>by</a:t>
            </a:r>
            <a:r>
              <a:rPr lang="en-US" dirty="0"/>
              <a:t> </a:t>
            </a:r>
            <a:r>
              <a:rPr lang="en-US" dirty="0" err="1"/>
              <a:t>One</a:t>
            </a:r>
            <a:r>
              <a:rPr lang="en-US" dirty="0"/>
              <a:t> </a:t>
            </a:r>
            <a:r>
              <a:rPr lang="en-US" dirty="0" err="1"/>
              <a:t>person</a:t>
            </a:r>
            <a:r>
              <a:rPr lang="en-US" dirty="0"/>
              <a:t> </a:t>
            </a:r>
            <a:r>
              <a:rPr lang="en-US" dirty="0" err="1"/>
              <a:t>member</a:t>
            </a:r>
            <a:r>
              <a:rPr lang="en-US" dirty="0"/>
              <a:t> </a:t>
            </a:r>
            <a:r>
              <a:rPr lang="en-US" dirty="0" err="1"/>
              <a:t>or</a:t>
            </a:r>
            <a:r>
              <a:rPr lang="en-US" dirty="0"/>
              <a:t> </a:t>
            </a:r>
            <a:r>
              <a:rPr lang="en-US" dirty="0" err="1"/>
              <a:t>more</a:t>
            </a:r>
            <a:endParaRPr lang="en-US" dirty="0"/>
          </a:p>
          <a:p>
            <a:pPr algn="l" rtl="0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Cloud"/>
          <p:cNvSpPr>
            <a:spLocks noChangeAspect="1" noEditPoints="1" noChangeArrowheads="1"/>
          </p:cNvSpPr>
          <p:nvPr/>
        </p:nvSpPr>
        <p:spPr bwMode="auto">
          <a:xfrm>
            <a:off x="228600" y="1295400"/>
            <a:ext cx="8686800" cy="41148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3300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 rtl="0">
              <a:defRPr/>
            </a:pPr>
            <a:endParaRPr lang="en-US" sz="3600" i="1" dirty="0"/>
          </a:p>
          <a:p>
            <a:pPr algn="ctr" rtl="0">
              <a:defRPr/>
            </a:pPr>
            <a:endParaRPr lang="en-US" sz="3600" i="1" dirty="0"/>
          </a:p>
          <a:p>
            <a:pPr algn="ctr" rtl="0">
              <a:defRPr/>
            </a:pPr>
            <a:endParaRPr lang="en-US" sz="3600" i="1" dirty="0"/>
          </a:p>
          <a:p>
            <a:pPr algn="ctr" rtl="0">
              <a:defRPr/>
            </a:pPr>
            <a:endParaRPr lang="en-US" sz="3600" i="1" dirty="0"/>
          </a:p>
        </p:txBody>
      </p:sp>
      <p:sp>
        <p:nvSpPr>
          <p:cNvPr id="5" name="Rectangle 4"/>
          <p:cNvSpPr/>
          <p:nvPr/>
        </p:nvSpPr>
        <p:spPr>
          <a:xfrm>
            <a:off x="2247485" y="2967335"/>
            <a:ext cx="464903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rtl="0">
              <a:defRPr/>
            </a:pPr>
            <a:r>
              <a:rPr lang="en-US" sz="5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Accept</a:t>
            </a:r>
            <a:r>
              <a:rPr lang="en-US" sz="5400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i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love</a:t>
            </a:r>
            <a:endParaRPr lang="en-US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GROUP TASK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err="1"/>
              <a:t>Please</a:t>
            </a:r>
            <a:r>
              <a:rPr lang="en-US" dirty="0"/>
              <a:t> </a:t>
            </a:r>
            <a:r>
              <a:rPr lang="en-US" dirty="0" err="1"/>
              <a:t>be read</a:t>
            </a:r>
            <a:r>
              <a:rPr lang="en-US" dirty="0"/>
              <a:t> </a:t>
            </a:r>
            <a:r>
              <a:rPr lang="en-US" dirty="0" err="1"/>
              <a:t>his job</a:t>
            </a:r>
            <a:r>
              <a:rPr lang="en-US" dirty="0"/>
              <a:t>in files</a:t>
            </a:r>
            <a:r>
              <a:rPr lang="en-US"/>
              <a:t>task</a:t>
            </a:r>
          </a:p>
        </p:txBody>
      </p:sp>
    </p:spTree>
    <p:extLst>
      <p:ext uri="{BB962C8B-B14F-4D97-AF65-F5344CB8AC3E}">
        <p14:creationId xmlns:p14="http://schemas.microsoft.com/office/powerpoint/2010/main" xmlns="" val="1511360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008000"/>
          </a:solidFill>
        </p:spPr>
        <p:txBody>
          <a:bodyPr/>
          <a:lstStyle/>
          <a:p>
            <a:pPr algn="l" rtl="0" eaLnBrk="1" hangingPunct="1">
              <a:defRPr/>
            </a:pPr>
            <a:r>
              <a:rPr lang="en-US" sz="3400"/>
              <a:t>REQUIREMENTS FOR THE ESTABLISHMENT OF THE GROUP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>
          <a:solidFill>
            <a:srgbClr val="003300"/>
          </a:solidFill>
        </p:spPr>
        <p:txBody>
          <a:bodyPr/>
          <a:lstStyle/>
          <a:p>
            <a:pPr algn="l" rtl="0" eaLnBrk="1" hangingPunct="1">
              <a:lnSpc>
                <a:spcPct val="90000"/>
              </a:lnSpc>
              <a:defRPr/>
            </a:pPr>
            <a:r>
              <a:rPr lang="sv-SE" sz="2800" dirty="0"/>
              <a:t>Each member is motivated to join because he is aware that he is part of the group concerned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sv-SE" sz="2800" dirty="0"/>
              <a:t>There is a reciprocal relationship (interaction) between one member and another member.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sv-SE" sz="2800" dirty="0"/>
              <a:t>There are factors that are shared as a binder, such as; tasks, superiors, fate, hobbies and so on so that the relationship between them becomes tight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sv-SE" sz="2800" dirty="0"/>
              <a:t>Structured and process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36587"/>
          </a:xfrm>
          <a:solidFill>
            <a:srgbClr val="808000"/>
          </a:solidFill>
        </p:spPr>
        <p:txBody>
          <a:bodyPr/>
          <a:lstStyle/>
          <a:p>
            <a:pPr algn="l" rtl="0" eaLnBrk="1" hangingPunct="1">
              <a:defRPr/>
            </a:pPr>
            <a:r>
              <a:rPr lang="en-US" sz="3200" dirty="0"/>
              <a:t>MOTIVATION TO JOIN A GROUP?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8305800" cy="5638800"/>
          </a:xfrm>
          <a:solidFill>
            <a:schemeClr val="accent2">
              <a:lumMod val="95000"/>
              <a:lumOff val="5000"/>
            </a:schemeClr>
          </a:solidFill>
        </p:spPr>
        <p:txBody>
          <a:bodyPr/>
          <a:lstStyle/>
          <a:p>
            <a:pPr algn="l" rtl="0" eaLnBrk="1" hangingPunct="1">
              <a:lnSpc>
                <a:spcPct val="80000"/>
              </a:lnSpc>
              <a:defRPr/>
            </a:pPr>
            <a:r>
              <a:rPr lang="en-US" sz="2400" dirty="0" err="1"/>
              <a:t>Theory</a:t>
            </a:r>
            <a:r>
              <a:rPr lang="en-US" sz="2400" dirty="0"/>
              <a:t> </a:t>
            </a:r>
            <a:r>
              <a:rPr lang="en-US" sz="2400" dirty="0" err="1"/>
              <a:t>Proximity</a:t>
            </a:r>
            <a:r>
              <a:rPr lang="en-US" sz="2400" dirty="0"/>
              <a:t>.</a:t>
            </a:r>
            <a:r>
              <a:rPr lang="en-US" sz="2400" dirty="0" err="1"/>
              <a:t>Individual</a:t>
            </a:r>
            <a:r>
              <a:rPr lang="en-US" sz="2400" dirty="0"/>
              <a:t> </a:t>
            </a:r>
            <a:r>
              <a:rPr lang="en-US" sz="2400" dirty="0" err="1"/>
              <a:t>affiliated</a:t>
            </a:r>
            <a:r>
              <a:rPr lang="en-US" sz="2400" dirty="0"/>
              <a:t> </a:t>
            </a:r>
            <a:r>
              <a:rPr lang="en-US" sz="2400" dirty="0" err="1"/>
              <a:t>One</a:t>
            </a:r>
            <a:r>
              <a:rPr lang="en-US" sz="2400" dirty="0"/>
              <a:t> </a:t>
            </a:r>
            <a:r>
              <a:rPr lang="en-US" sz="2400" dirty="0" err="1"/>
              <a:t>The same</a:t>
            </a:r>
            <a:r>
              <a:rPr lang="en-US" sz="2400" dirty="0"/>
              <a:t>other</a:t>
            </a:r>
            <a:r>
              <a:rPr lang="en-US" sz="2400" dirty="0" err="1"/>
              <a:t>Because</a:t>
            </a:r>
            <a:r>
              <a:rPr lang="en-US" sz="2400" dirty="0"/>
              <a:t> </a:t>
            </a:r>
            <a:r>
              <a:rPr lang="en-US" sz="2400" dirty="0" err="1"/>
              <a:t>proximity</a:t>
            </a:r>
            <a:r>
              <a:rPr lang="en-US" sz="2400" dirty="0"/>
              <a:t> </a:t>
            </a:r>
            <a:r>
              <a:rPr lang="en-US" sz="2400" dirty="0" err="1"/>
              <a:t>distance</a:t>
            </a:r>
            <a:r>
              <a:rPr lang="en-US" sz="2400" dirty="0"/>
              <a:t> </a:t>
            </a:r>
            <a:r>
              <a:rPr lang="en-US" sz="2400" dirty="0" err="1"/>
              <a:t>geographic</a:t>
            </a:r>
            <a:r>
              <a:rPr lang="en-US" sz="2400" dirty="0"/>
              <a:t>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2400" dirty="0" err="1"/>
              <a:t>Theory</a:t>
            </a:r>
            <a:r>
              <a:rPr lang="en-US" sz="2400" dirty="0"/>
              <a:t> </a:t>
            </a:r>
            <a:r>
              <a:rPr lang="en-US" sz="2400" dirty="0" err="1"/>
              <a:t>formation</a:t>
            </a:r>
            <a:r>
              <a:rPr lang="en-US" sz="2400" dirty="0"/>
              <a:t> </a:t>
            </a:r>
            <a:r>
              <a:rPr lang="en-US" sz="2400" dirty="0" err="1"/>
              <a:t>group</a:t>
            </a:r>
            <a:r>
              <a:rPr lang="en-US" sz="2400" dirty="0"/>
              <a:t>.</a:t>
            </a:r>
            <a:r>
              <a:rPr lang="en-US" sz="2400" dirty="0" err="1"/>
              <a:t>Theory</a:t>
            </a:r>
            <a:r>
              <a:rPr lang="en-US" sz="2400" dirty="0"/>
              <a:t> </a:t>
            </a:r>
            <a:r>
              <a:rPr lang="en-US" sz="2400" dirty="0" err="1"/>
              <a:t>This</a:t>
            </a:r>
            <a:r>
              <a:rPr lang="en-US" sz="2400" dirty="0"/>
              <a:t> </a:t>
            </a:r>
            <a:r>
              <a:rPr lang="en-US" sz="2400" dirty="0" err="1"/>
              <a:t>consists</a:t>
            </a:r>
            <a:r>
              <a:rPr lang="en-US" sz="2400" dirty="0"/>
              <a:t> </a:t>
            </a:r>
            <a:r>
              <a:rPr lang="en-US" sz="2400" dirty="0" err="1"/>
              <a:t>from</a:t>
            </a:r>
            <a:r>
              <a:rPr lang="en-US" sz="2400" dirty="0"/>
              <a:t> </a:t>
            </a:r>
            <a:r>
              <a:rPr lang="en-US" sz="2400" dirty="0" err="1"/>
              <a:t>three</a:t>
            </a:r>
            <a:r>
              <a:rPr lang="en-US" sz="2400" dirty="0"/>
              <a:t> </a:t>
            </a:r>
            <a:r>
              <a:rPr lang="en-US" sz="2400" dirty="0" err="1"/>
              <a:t>element</a:t>
            </a:r>
            <a:r>
              <a:rPr lang="en-US" sz="2400" dirty="0"/>
              <a:t> </a:t>
            </a:r>
            <a:r>
              <a:rPr lang="en-US" sz="2400" dirty="0" err="1"/>
              <a:t>that is</a:t>
            </a:r>
            <a:r>
              <a:rPr lang="en-US" sz="2400" dirty="0"/>
              <a:t>;</a:t>
            </a:r>
            <a:r>
              <a:rPr lang="en-US" sz="2400" dirty="0" err="1"/>
              <a:t>activity</a:t>
            </a:r>
            <a:r>
              <a:rPr lang="en-US" sz="2400" dirty="0"/>
              <a:t>,</a:t>
            </a:r>
            <a:r>
              <a:rPr lang="en-US" sz="2400" dirty="0" err="1"/>
              <a:t>interaction</a:t>
            </a:r>
            <a:r>
              <a:rPr lang="en-US" sz="2400" dirty="0"/>
              <a:t>,</a:t>
            </a:r>
            <a:r>
              <a:rPr lang="en-US" sz="2400" dirty="0" err="1"/>
              <a:t>And</a:t>
            </a:r>
            <a:r>
              <a:rPr lang="en-US" sz="2400" dirty="0"/>
              <a:t> </a:t>
            </a:r>
            <a:r>
              <a:rPr lang="en-US" sz="2400" dirty="0" err="1"/>
              <a:t>feeling</a:t>
            </a:r>
            <a:r>
              <a:rPr lang="en-US" sz="2400" dirty="0"/>
              <a:t>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2000" dirty="0" err="1"/>
              <a:t>The more</a:t>
            </a:r>
            <a:r>
              <a:rPr lang="en-US" sz="2000" dirty="0"/>
              <a:t> </a:t>
            </a:r>
            <a:r>
              <a:rPr lang="en-US" sz="2000" dirty="0" err="1"/>
              <a:t>Lots</a:t>
            </a:r>
            <a:r>
              <a:rPr lang="en-US" sz="2000" dirty="0"/>
              <a:t> </a:t>
            </a:r>
            <a:r>
              <a:rPr lang="en-US" sz="2000" dirty="0" err="1"/>
              <a:t>activity</a:t>
            </a:r>
            <a:r>
              <a:rPr lang="en-US" sz="2000" dirty="0"/>
              <a:t> </a:t>
            </a:r>
            <a:r>
              <a:rPr lang="en-US" sz="2000" dirty="0" err="1"/>
              <a:t>together</a:t>
            </a:r>
            <a:r>
              <a:rPr lang="en-US" sz="2000" dirty="0"/>
              <a:t>,</a:t>
            </a:r>
            <a:r>
              <a:rPr lang="en-US" sz="2000" dirty="0" err="1"/>
              <a:t>the more</a:t>
            </a:r>
            <a:r>
              <a:rPr lang="en-US" sz="2000" dirty="0"/>
              <a:t> </a:t>
            </a:r>
            <a:r>
              <a:rPr lang="en-US" sz="2000" dirty="0" err="1"/>
              <a:t>tall</a:t>
            </a:r>
            <a:r>
              <a:rPr lang="en-US" sz="2000" dirty="0"/>
              <a:t> </a:t>
            </a:r>
            <a:r>
              <a:rPr lang="en-US" sz="2000" dirty="0" err="1"/>
              <a:t>interaction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the more</a:t>
            </a:r>
            <a:r>
              <a:rPr lang="en-US" sz="2000" dirty="0"/>
              <a:t> </a:t>
            </a:r>
            <a:r>
              <a:rPr lang="en-US" sz="2000" dirty="0" err="1"/>
              <a:t>strong</a:t>
            </a:r>
            <a:r>
              <a:rPr lang="en-US" sz="2000" dirty="0"/>
              <a:t> </a:t>
            </a:r>
            <a:r>
              <a:rPr lang="en-US" sz="2000" dirty="0" err="1"/>
              <a:t>feeling</a:t>
            </a:r>
            <a:r>
              <a:rPr lang="en-US" sz="2000" dirty="0"/>
              <a:t> </a:t>
            </a:r>
            <a:r>
              <a:rPr lang="en-US" sz="2000" dirty="0" err="1"/>
              <a:t>somebody</a:t>
            </a:r>
            <a:r>
              <a:rPr lang="en-US" sz="2000" dirty="0"/>
              <a:t>(</a:t>
            </a:r>
            <a:r>
              <a:rPr lang="en-US" sz="2000" dirty="0" err="1"/>
              <a:t>preferred</a:t>
            </a:r>
            <a:r>
              <a:rPr lang="en-US" sz="2000" dirty="0"/>
              <a:t> </a:t>
            </a:r>
            <a:r>
              <a:rPr lang="en-US" sz="2000" dirty="0" err="1"/>
              <a:t>or</a:t>
            </a:r>
            <a:r>
              <a:rPr lang="en-US" sz="2000" dirty="0"/>
              <a:t> </a:t>
            </a:r>
            <a:r>
              <a:rPr lang="en-US" sz="2000" dirty="0" err="1"/>
              <a:t>No</a:t>
            </a:r>
            <a:r>
              <a:rPr lang="en-US" sz="2000" dirty="0"/>
              <a:t> </a:t>
            </a:r>
            <a:r>
              <a:rPr lang="en-US" sz="2000" dirty="0" err="1"/>
              <a:t>preferred</a:t>
            </a:r>
            <a:r>
              <a:rPr lang="en-US" sz="2000" dirty="0"/>
              <a:t>)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2000" dirty="0" err="1"/>
              <a:t>The more</a:t>
            </a:r>
            <a:r>
              <a:rPr lang="en-US" sz="2000" dirty="0"/>
              <a:t> </a:t>
            </a:r>
            <a:r>
              <a:rPr lang="en-US" sz="2000" dirty="0" err="1"/>
              <a:t>tall</a:t>
            </a:r>
            <a:r>
              <a:rPr lang="en-US" sz="2000" dirty="0"/>
              <a:t> </a:t>
            </a:r>
            <a:r>
              <a:rPr lang="en-US" sz="2000" dirty="0" err="1"/>
              <a:t>interaction</a:t>
            </a:r>
            <a:r>
              <a:rPr lang="en-US" sz="2000" dirty="0"/>
              <a:t>,</a:t>
            </a:r>
            <a:r>
              <a:rPr lang="en-US" sz="2000" dirty="0" err="1"/>
              <a:t>the more</a:t>
            </a:r>
            <a:r>
              <a:rPr lang="en-US" sz="2000" dirty="0"/>
              <a:t> </a:t>
            </a:r>
            <a:r>
              <a:rPr lang="en-US" sz="2000" dirty="0" err="1"/>
              <a:t>Lots</a:t>
            </a:r>
            <a:r>
              <a:rPr lang="en-US" sz="2000" dirty="0"/>
              <a:t> </a:t>
            </a:r>
            <a:r>
              <a:rPr lang="en-US" sz="2000" dirty="0" err="1"/>
              <a:t>activity</a:t>
            </a:r>
            <a:r>
              <a:rPr lang="en-US" sz="2000" dirty="0"/>
              <a:t> </a:t>
            </a:r>
            <a:r>
              <a:rPr lang="en-US" sz="2000" dirty="0" err="1"/>
              <a:t>together</a:t>
            </a:r>
            <a:r>
              <a:rPr lang="en-US" sz="2000" dirty="0"/>
              <a:t>,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the more</a:t>
            </a:r>
            <a:r>
              <a:rPr lang="en-US" sz="2000" dirty="0"/>
              <a:t> </a:t>
            </a:r>
            <a:r>
              <a:rPr lang="en-US" sz="2000" dirty="0" err="1"/>
              <a:t>strong</a:t>
            </a:r>
            <a:r>
              <a:rPr lang="en-US" sz="2000" dirty="0"/>
              <a:t> </a:t>
            </a:r>
            <a:r>
              <a:rPr lang="en-US" sz="2000" dirty="0" err="1"/>
              <a:t>her feelings</a:t>
            </a:r>
            <a:r>
              <a:rPr lang="en-US" sz="2000" dirty="0"/>
              <a:t>,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2000" dirty="0" err="1"/>
              <a:t>The more</a:t>
            </a:r>
            <a:r>
              <a:rPr lang="en-US" sz="2000" dirty="0"/>
              <a:t> </a:t>
            </a:r>
            <a:r>
              <a:rPr lang="en-US" sz="2000" dirty="0" err="1"/>
              <a:t>strong</a:t>
            </a:r>
            <a:r>
              <a:rPr lang="en-US" sz="2000" dirty="0"/>
              <a:t> </a:t>
            </a:r>
            <a:r>
              <a:rPr lang="en-US" sz="2000" dirty="0" err="1"/>
              <a:t>feeling</a:t>
            </a:r>
            <a:r>
              <a:rPr lang="en-US" sz="2000" dirty="0"/>
              <a:t> </a:t>
            </a:r>
            <a:r>
              <a:rPr lang="en-US" sz="2000" dirty="0" err="1"/>
              <a:t>somebody</a:t>
            </a:r>
            <a:r>
              <a:rPr lang="en-US" sz="2000" dirty="0"/>
              <a:t> </a:t>
            </a:r>
            <a:r>
              <a:rPr lang="en-US" sz="2000" dirty="0" err="1"/>
              <a:t>thd</a:t>
            </a:r>
            <a:r>
              <a:rPr lang="en-US" sz="2000" dirty="0"/>
              <a:t> </a:t>
            </a:r>
            <a:r>
              <a:rPr lang="en-US" sz="2000" dirty="0" err="1"/>
              <a:t>person</a:t>
            </a:r>
            <a:r>
              <a:rPr lang="en-US" sz="2000" dirty="0"/>
              <a:t>other,</a:t>
            </a:r>
            <a:r>
              <a:rPr lang="en-US" sz="2000" dirty="0" err="1"/>
              <a:t>the more</a:t>
            </a:r>
            <a:r>
              <a:rPr lang="en-US" sz="2000" dirty="0"/>
              <a:t> </a:t>
            </a:r>
            <a:r>
              <a:rPr lang="en-US" sz="2000" dirty="0" err="1"/>
              <a:t>Lots</a:t>
            </a:r>
            <a:r>
              <a:rPr lang="en-US" sz="2000" dirty="0"/>
              <a:t> </a:t>
            </a:r>
            <a:r>
              <a:rPr lang="en-US" sz="2000" dirty="0" err="1"/>
              <a:t>activity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interaction</a:t>
            </a:r>
            <a:r>
              <a:rPr lang="en-US" sz="2000" dirty="0"/>
              <a:t> </a:t>
            </a:r>
            <a:r>
              <a:rPr lang="en-US" sz="2000" dirty="0" err="1"/>
              <a:t>together</a:t>
            </a:r>
            <a:r>
              <a:rPr lang="en-US" sz="2000" dirty="0"/>
              <a:t>.</a:t>
            </a:r>
          </a:p>
          <a:p>
            <a:pPr algn="l" rtl="0" eaLnBrk="1" hangingPunct="1">
              <a:lnSpc>
                <a:spcPct val="80000"/>
              </a:lnSpc>
              <a:defRPr/>
            </a:pPr>
            <a:r>
              <a:rPr lang="en-US" sz="2400" dirty="0" err="1"/>
              <a:t>Theory</a:t>
            </a:r>
            <a:r>
              <a:rPr lang="en-US" sz="2400" dirty="0"/>
              <a:t> </a:t>
            </a:r>
            <a:r>
              <a:rPr lang="en-US" sz="2400" dirty="0" err="1"/>
              <a:t>balance</a:t>
            </a:r>
            <a:r>
              <a:rPr lang="en-US" sz="2400" dirty="0"/>
              <a:t>.</a:t>
            </a:r>
            <a:r>
              <a:rPr lang="en-US" sz="2400" dirty="0" err="1"/>
              <a:t>Person</a:t>
            </a:r>
            <a:r>
              <a:rPr lang="en-US" sz="2400" dirty="0"/>
              <a:t> </a:t>
            </a:r>
            <a:r>
              <a:rPr lang="en-US" sz="2400" dirty="0" err="1"/>
              <a:t>each other</a:t>
            </a:r>
            <a:r>
              <a:rPr lang="en-US" sz="2400" dirty="0"/>
              <a:t> </a:t>
            </a:r>
            <a:r>
              <a:rPr lang="en-US" sz="2400" dirty="0" err="1"/>
              <a:t>interested</a:t>
            </a:r>
            <a:r>
              <a:rPr lang="en-US" sz="2400" dirty="0"/>
              <a:t> </a:t>
            </a:r>
            <a:r>
              <a:rPr lang="en-US" sz="2400" dirty="0" err="1"/>
              <a:t>Because</a:t>
            </a:r>
            <a:r>
              <a:rPr lang="en-US" sz="2400" dirty="0"/>
              <a:t> </a:t>
            </a:r>
            <a:r>
              <a:rPr lang="en-US" sz="2400" dirty="0" err="1"/>
              <a:t>they</a:t>
            </a:r>
            <a:r>
              <a:rPr lang="en-US" sz="2400" dirty="0"/>
              <a:t> </a:t>
            </a:r>
            <a:r>
              <a:rPr lang="en-US" sz="2400" dirty="0" err="1"/>
              <a:t>own</a:t>
            </a:r>
            <a:r>
              <a:rPr lang="en-US" sz="2400" dirty="0"/>
              <a:t> </a:t>
            </a:r>
            <a:r>
              <a:rPr lang="en-US" sz="2400" dirty="0" err="1"/>
              <a:t>attitude</a:t>
            </a:r>
            <a:r>
              <a:rPr lang="en-US" sz="2400" dirty="0"/>
              <a:t> </a:t>
            </a:r>
            <a:r>
              <a:rPr lang="en-US" sz="2400" dirty="0" err="1"/>
              <a:t>which</a:t>
            </a:r>
            <a:r>
              <a:rPr lang="en-US" sz="2400" dirty="0"/>
              <a:t> </a:t>
            </a:r>
            <a:r>
              <a:rPr lang="en-US" sz="2400" dirty="0" err="1"/>
              <a:t>The same</a:t>
            </a:r>
            <a:r>
              <a:rPr lang="en-US" sz="2400" dirty="0"/>
              <a:t> </a:t>
            </a:r>
            <a:r>
              <a:rPr lang="en-US" sz="2400" dirty="0" err="1"/>
              <a:t>thd</a:t>
            </a:r>
            <a:r>
              <a:rPr lang="en-US" sz="2400" dirty="0"/>
              <a:t> </a:t>
            </a:r>
            <a:r>
              <a:rPr lang="en-US" sz="2400" dirty="0" err="1"/>
              <a:t>object</a:t>
            </a:r>
            <a:r>
              <a:rPr lang="en-US" sz="2400" dirty="0"/>
              <a:t> </a:t>
            </a:r>
            <a:r>
              <a:rPr lang="en-US" sz="2400" dirty="0" err="1"/>
              <a:t>relevant</a:t>
            </a:r>
            <a:r>
              <a:rPr lang="en-US" sz="2400" dirty="0"/>
              <a:t> </a:t>
            </a:r>
            <a:r>
              <a:rPr lang="en-US" sz="2400" dirty="0" err="1"/>
              <a:t>And</a:t>
            </a:r>
            <a:r>
              <a:rPr lang="en-US" sz="2400" dirty="0"/>
              <a:t> </a:t>
            </a:r>
            <a:r>
              <a:rPr lang="en-US" sz="2400" dirty="0" err="1"/>
              <a:t>objective</a:t>
            </a:r>
            <a:r>
              <a:rPr lang="en-US" sz="2400" dirty="0"/>
              <a:t>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2000" dirty="0" err="1"/>
              <a:t>Individual</a:t>
            </a:r>
            <a:r>
              <a:rPr lang="en-US" sz="2000" dirty="0"/>
              <a:t>X</a:t>
            </a:r>
            <a:r>
              <a:rPr lang="en-US" sz="2000" dirty="0" err="1"/>
              <a:t>will</a:t>
            </a:r>
            <a:r>
              <a:rPr lang="en-US" sz="2000" dirty="0"/>
              <a:t>group 0kndg</a:t>
            </a:r>
            <a:r>
              <a:rPr lang="en-US" sz="2000" dirty="0" err="1"/>
              <a:t>individual</a:t>
            </a:r>
            <a:r>
              <a:rPr lang="en-US" sz="2000" dirty="0"/>
              <a:t>Y</a:t>
            </a:r>
            <a:r>
              <a:rPr lang="en-US" sz="2000" dirty="0" err="1"/>
              <a:t>Because</a:t>
            </a:r>
            <a:r>
              <a:rPr lang="en-US" sz="2000" dirty="0"/>
              <a:t> </a:t>
            </a:r>
            <a:r>
              <a:rPr lang="en-US" sz="2000" dirty="0" err="1"/>
              <a:t>equality</a:t>
            </a:r>
            <a:r>
              <a:rPr lang="en-US" sz="2000" dirty="0"/>
              <a:t> </a:t>
            </a:r>
            <a:r>
              <a:rPr lang="en-US" sz="2000" dirty="0" err="1"/>
              <a:t>attitude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mark</a:t>
            </a:r>
            <a:r>
              <a:rPr lang="en-US" sz="2000" dirty="0"/>
              <a:t>(religion,</a:t>
            </a:r>
            <a:r>
              <a:rPr lang="en-US" sz="2000" dirty="0" err="1"/>
              <a:t>politics</a:t>
            </a:r>
            <a:r>
              <a:rPr lang="en-US" sz="2000" dirty="0"/>
              <a:t>,</a:t>
            </a:r>
            <a:r>
              <a:rPr lang="en-US" sz="2000" dirty="0" err="1"/>
              <a:t>style</a:t>
            </a:r>
            <a:r>
              <a:rPr lang="en-US" sz="2000" dirty="0"/>
              <a:t> </a:t>
            </a:r>
            <a:r>
              <a:rPr lang="en-US" sz="2000" dirty="0" err="1"/>
              <a:t>life</a:t>
            </a:r>
            <a:r>
              <a:rPr lang="en-US" sz="2000" dirty="0"/>
              <a:t>,</a:t>
            </a:r>
            <a:r>
              <a:rPr lang="en-US" sz="2000" dirty="0" err="1"/>
              <a:t>work</a:t>
            </a:r>
            <a:r>
              <a:rPr lang="en-US" sz="2000" dirty="0"/>
              <a:t> </a:t>
            </a:r>
            <a:r>
              <a:rPr lang="en-US" sz="2000" dirty="0" err="1"/>
              <a:t>etc</a:t>
            </a:r>
            <a:r>
              <a:rPr lang="en-US" sz="2000" dirty="0"/>
              <a:t>)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2000" dirty="0" err="1"/>
              <a:t>When</a:t>
            </a:r>
            <a:r>
              <a:rPr lang="en-US" sz="2000" dirty="0"/>
              <a:t> </a:t>
            </a:r>
            <a:r>
              <a:rPr lang="en-US" sz="2000" dirty="0" err="1"/>
              <a:t>connection</a:t>
            </a:r>
            <a:r>
              <a:rPr lang="en-US" sz="2000" dirty="0"/>
              <a:t> </a:t>
            </a:r>
            <a:r>
              <a:rPr lang="en-US" sz="2000" dirty="0" err="1"/>
              <a:t>formed</a:t>
            </a:r>
            <a:r>
              <a:rPr lang="en-US" sz="2000" dirty="0"/>
              <a:t> </a:t>
            </a:r>
            <a:r>
              <a:rPr lang="en-US" sz="2000" dirty="0" err="1"/>
              <a:t>they</a:t>
            </a:r>
            <a:r>
              <a:rPr lang="en-US" sz="2000" dirty="0"/>
              <a:t> </a:t>
            </a:r>
            <a:r>
              <a:rPr lang="en-US" sz="2000" dirty="0" err="1"/>
              <a:t>fight</a:t>
            </a:r>
            <a:r>
              <a:rPr lang="en-US" sz="2000" dirty="0"/>
              <a:t> </a:t>
            </a:r>
            <a:r>
              <a:rPr lang="en-US" sz="2000" dirty="0" err="1"/>
              <a:t>maintain</a:t>
            </a:r>
            <a:r>
              <a:rPr lang="en-US" sz="2000" dirty="0"/>
              <a:t> </a:t>
            </a:r>
            <a:r>
              <a:rPr lang="en-US" sz="2000" dirty="0" err="1"/>
              <a:t>balance</a:t>
            </a:r>
            <a:r>
              <a:rPr lang="en-US" sz="2000" dirty="0"/>
              <a:t> </a:t>
            </a:r>
            <a:r>
              <a:rPr lang="en-US" sz="2000" dirty="0" err="1"/>
              <a:t>between</a:t>
            </a:r>
            <a:r>
              <a:rPr lang="en-US" sz="2000" dirty="0"/>
              <a:t> </a:t>
            </a:r>
            <a:r>
              <a:rPr lang="en-US" sz="2000" dirty="0" err="1"/>
              <a:t>attractions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similarity</a:t>
            </a:r>
            <a:r>
              <a:rPr lang="en-US" sz="2000" dirty="0"/>
              <a:t> </a:t>
            </a:r>
            <a:r>
              <a:rPr lang="en-US" sz="2000" dirty="0" err="1"/>
              <a:t>attitude</a:t>
            </a:r>
            <a:r>
              <a:rPr lang="en-US" sz="2000" dirty="0"/>
              <a:t>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2000" dirty="0" err="1"/>
              <a:t>If</a:t>
            </a:r>
            <a:r>
              <a:rPr lang="en-US" sz="2000" dirty="0"/>
              <a:t> </a:t>
            </a:r>
            <a:r>
              <a:rPr lang="en-US" sz="2000" dirty="0" err="1"/>
              <a:t>happen</a:t>
            </a:r>
            <a:r>
              <a:rPr lang="en-US" sz="2000" dirty="0"/>
              <a:t> </a:t>
            </a:r>
            <a:r>
              <a:rPr lang="en-US" sz="2000" dirty="0" err="1"/>
              <a:t>imbalance</a:t>
            </a:r>
            <a:r>
              <a:rPr lang="en-US" sz="2000" dirty="0"/>
              <a:t>,</a:t>
            </a:r>
            <a:r>
              <a:rPr lang="en-US" sz="2000" dirty="0" err="1"/>
              <a:t>done</a:t>
            </a:r>
            <a:r>
              <a:rPr lang="en-US" sz="2000" dirty="0"/>
              <a:t> </a:t>
            </a:r>
            <a:r>
              <a:rPr lang="en-US" sz="2000" dirty="0" err="1"/>
              <a:t>business</a:t>
            </a:r>
            <a:r>
              <a:rPr lang="en-US" sz="2000" dirty="0"/>
              <a:t> </a:t>
            </a:r>
            <a:r>
              <a:rPr lang="en-US" sz="2000" dirty="0" err="1"/>
              <a:t>For</a:t>
            </a:r>
            <a:r>
              <a:rPr lang="en-US" sz="2000" dirty="0"/>
              <a:t> </a:t>
            </a:r>
            <a:r>
              <a:rPr lang="en-US" sz="2000" dirty="0" err="1"/>
              <a:t>fix it</a:t>
            </a:r>
            <a:r>
              <a:rPr lang="en-US" sz="2000" dirty="0"/>
              <a:t>.</a:t>
            </a:r>
            <a:r>
              <a:rPr lang="en-US" sz="2000" dirty="0" err="1"/>
              <a:t>If</a:t>
            </a:r>
            <a:r>
              <a:rPr lang="en-US" sz="2000" dirty="0"/>
              <a:t> </a:t>
            </a:r>
            <a:r>
              <a:rPr lang="en-US" sz="2000" dirty="0" err="1"/>
              <a:t>No</a:t>
            </a:r>
            <a:r>
              <a:rPr lang="en-US" sz="2000" dirty="0"/>
              <a:t> </a:t>
            </a:r>
            <a:r>
              <a:rPr lang="en-US" sz="2000" dirty="0" err="1"/>
              <a:t>can</a:t>
            </a:r>
            <a:r>
              <a:rPr lang="en-US" sz="2000" dirty="0"/>
              <a:t> </a:t>
            </a:r>
            <a:r>
              <a:rPr lang="en-US" sz="2000" dirty="0" err="1"/>
              <a:t>repaired</a:t>
            </a:r>
            <a:r>
              <a:rPr lang="en-US" sz="2000" dirty="0"/>
              <a:t>,</a:t>
            </a:r>
            <a:r>
              <a:rPr lang="en-US" sz="2000" dirty="0" err="1"/>
              <a:t>connection</a:t>
            </a:r>
            <a:r>
              <a:rPr lang="en-US" sz="2000" dirty="0"/>
              <a:t> </a:t>
            </a:r>
            <a:r>
              <a:rPr lang="en-US" sz="2000" dirty="0" err="1"/>
              <a:t>will</a:t>
            </a:r>
            <a:r>
              <a:rPr lang="en-US" sz="2000" dirty="0"/>
              <a:t> </a:t>
            </a:r>
            <a:r>
              <a:rPr lang="en-US" sz="2000" dirty="0" err="1"/>
              <a:t>end</a:t>
            </a:r>
            <a:r>
              <a:rPr lang="en-US" sz="2000" dirty="0"/>
              <a:t>.</a:t>
            </a:r>
          </a:p>
          <a:p>
            <a:pPr lvl="1" algn="l" rtl="0" eaLnBrk="1" hangingPunct="1">
              <a:lnSpc>
                <a:spcPct val="80000"/>
              </a:lnSpc>
              <a:defRPr/>
            </a:pPr>
            <a:r>
              <a:rPr lang="en-US" sz="2000" dirty="0" err="1"/>
              <a:t>Proximity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interaction</a:t>
            </a:r>
            <a:r>
              <a:rPr lang="en-US" sz="2000" dirty="0"/>
              <a:t> </a:t>
            </a:r>
            <a:r>
              <a:rPr lang="en-US" sz="2000" dirty="0" err="1"/>
              <a:t>follow</a:t>
            </a:r>
            <a:r>
              <a:rPr lang="en-US" sz="2000" dirty="0"/>
              <a:t> </a:t>
            </a:r>
            <a:r>
              <a:rPr lang="en-US" sz="2000" dirty="0" err="1"/>
              <a:t>role</a:t>
            </a:r>
            <a:r>
              <a:rPr lang="en-US" sz="2000" dirty="0"/>
              <a:t> </a:t>
            </a:r>
            <a:r>
              <a:rPr lang="en-US" sz="2000" dirty="0" err="1"/>
              <a:t>in</a:t>
            </a:r>
            <a:r>
              <a:rPr lang="en-US" sz="2000" dirty="0"/>
              <a:t> </a:t>
            </a:r>
            <a:r>
              <a:rPr lang="en-US" sz="2000" dirty="0" err="1"/>
              <a:t>theory</a:t>
            </a:r>
            <a:r>
              <a:rPr lang="en-US" sz="2000" dirty="0"/>
              <a:t> </a:t>
            </a:r>
            <a:r>
              <a:rPr lang="en-US" sz="2000" dirty="0" err="1"/>
              <a:t>balance</a:t>
            </a:r>
            <a:endParaRPr lang="en-US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rtl="0" eaLnBrk="1" hangingPunct="1">
              <a:defRPr/>
            </a:pPr>
            <a:r>
              <a:rPr lang="en-US" sz="2900"/>
              <a:t>GROUP IN ORGANIZATION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600200" y="1600200"/>
            <a:ext cx="1752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GROUP</a:t>
            </a:r>
          </a:p>
          <a:p>
            <a:pPr algn="ctr" rtl="0" eaLnBrk="1" hangingPunct="1"/>
            <a:r>
              <a:rPr lang="en-US">
                <a:latin typeface="Arial" charset="0"/>
              </a:rPr>
              <a:t>FORMAL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5943600" y="1600200"/>
            <a:ext cx="1752600" cy="6858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GROUP</a:t>
            </a:r>
          </a:p>
          <a:p>
            <a:pPr algn="ctr" rtl="0" eaLnBrk="1" hangingPunct="1"/>
            <a:r>
              <a:rPr lang="en-US">
                <a:latin typeface="Arial" charset="0"/>
              </a:rPr>
              <a:t>INFORMAL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228600" y="2819400"/>
            <a:ext cx="1752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Group</a:t>
            </a:r>
          </a:p>
          <a:p>
            <a:pPr algn="ctr" rtl="0" eaLnBrk="1" hangingPunct="1"/>
            <a:r>
              <a:rPr lang="en-US">
                <a:latin typeface="Arial" charset="0"/>
              </a:rPr>
              <a:t>Command</a:t>
            </a: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2743200" y="2819400"/>
            <a:ext cx="1752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Group</a:t>
            </a:r>
          </a:p>
          <a:p>
            <a:pPr algn="ctr" rtl="0" eaLnBrk="1" hangingPunct="1"/>
            <a:r>
              <a:rPr lang="en-US">
                <a:latin typeface="Arial" charset="0"/>
              </a:rPr>
              <a:t>Task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4800600" y="2819400"/>
            <a:ext cx="1752600" cy="6858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Group</a:t>
            </a:r>
          </a:p>
          <a:p>
            <a:pPr algn="ctr" rtl="0" eaLnBrk="1" hangingPunct="1"/>
            <a:r>
              <a:rPr lang="en-US">
                <a:latin typeface="Arial" charset="0"/>
              </a:rPr>
              <a:t>Friendship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6705600" y="2819400"/>
            <a:ext cx="1752600" cy="6858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Group</a:t>
            </a:r>
          </a:p>
          <a:p>
            <a:pPr algn="ctr" rtl="0" eaLnBrk="1" hangingPunct="1"/>
            <a:r>
              <a:rPr lang="en-US">
                <a:latin typeface="Arial" charset="0"/>
              </a:rPr>
              <a:t>Interest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228600" y="4267200"/>
            <a:ext cx="17526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Carry out</a:t>
            </a:r>
          </a:p>
          <a:p>
            <a:pPr algn="ctr" rtl="0" eaLnBrk="1" hangingPunct="1"/>
            <a:r>
              <a:rPr lang="en-US">
                <a:latin typeface="Arial" charset="0"/>
              </a:rPr>
              <a:t>Task</a:t>
            </a:r>
          </a:p>
          <a:p>
            <a:pPr algn="ctr" rtl="0" eaLnBrk="1" hangingPunct="1"/>
            <a:r>
              <a:rPr lang="en-US">
                <a:latin typeface="Arial" charset="0"/>
              </a:rPr>
              <a:t>routine</a:t>
            </a: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2743200" y="4267200"/>
            <a:ext cx="1752600" cy="1066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Carry out</a:t>
            </a:r>
          </a:p>
          <a:p>
            <a:pPr algn="ctr" rtl="0" eaLnBrk="1" hangingPunct="1"/>
            <a:r>
              <a:rPr lang="en-US">
                <a:latin typeface="Arial" charset="0"/>
              </a:rPr>
              <a:t>Tasks/projects</a:t>
            </a:r>
          </a:p>
          <a:p>
            <a:pPr algn="ctr" rtl="0" eaLnBrk="1" hangingPunct="1"/>
            <a:r>
              <a:rPr lang="en-US">
                <a:latin typeface="Arial" charset="0"/>
              </a:rPr>
              <a:t>certain</a:t>
            </a: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5791200" y="4343400"/>
            <a:ext cx="1752600" cy="990600"/>
          </a:xfrm>
          <a:prstGeom prst="rect">
            <a:avLst/>
          </a:prstGeom>
          <a:solidFill>
            <a:srgbClr val="00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Support</a:t>
            </a:r>
          </a:p>
          <a:p>
            <a:pPr algn="ctr" rtl="0" eaLnBrk="1" hangingPunct="1"/>
            <a:r>
              <a:rPr lang="en-US">
                <a:latin typeface="Arial" charset="0"/>
              </a:rPr>
              <a:t>Or</a:t>
            </a:r>
          </a:p>
          <a:p>
            <a:pPr algn="ctr" rtl="0" eaLnBrk="1" hangingPunct="1"/>
            <a:r>
              <a:rPr lang="en-US">
                <a:latin typeface="Arial" charset="0"/>
              </a:rPr>
              <a:t>Hinder</a:t>
            </a: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2819400" y="6172200"/>
            <a:ext cx="1752600" cy="685800"/>
          </a:xfrm>
          <a:prstGeom prst="rect">
            <a:avLst/>
          </a:prstGeom>
          <a:solidFill>
            <a:srgbClr val="808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rtl="0" eaLnBrk="1" hangingPunct="1"/>
            <a:r>
              <a:rPr lang="en-US">
                <a:latin typeface="Arial" charset="0"/>
              </a:rPr>
              <a:t>OBJECTIVE</a:t>
            </a:r>
          </a:p>
          <a:p>
            <a:pPr algn="ctr" rtl="0" eaLnBrk="1" hangingPunct="1"/>
            <a:r>
              <a:rPr lang="en-US">
                <a:latin typeface="Arial" charset="0"/>
              </a:rPr>
              <a:t>ORGANIZATION</a:t>
            </a:r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2438400" y="2286000"/>
            <a:ext cx="1066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1066800" y="3505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3581400" y="3505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 flipH="1">
            <a:off x="5638800" y="2286000"/>
            <a:ext cx="1066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>
            <a:off x="6705600" y="2286000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86" name="Line 23"/>
          <p:cNvSpPr>
            <a:spLocks noChangeShapeType="1"/>
          </p:cNvSpPr>
          <p:nvPr/>
        </p:nvSpPr>
        <p:spPr bwMode="auto">
          <a:xfrm flipH="1">
            <a:off x="1066800" y="2286000"/>
            <a:ext cx="1371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87" name="Line 24"/>
          <p:cNvSpPr>
            <a:spLocks noChangeShapeType="1"/>
          </p:cNvSpPr>
          <p:nvPr/>
        </p:nvSpPr>
        <p:spPr bwMode="auto">
          <a:xfrm>
            <a:off x="609600" y="1219200"/>
            <a:ext cx="7620000" cy="0"/>
          </a:xfrm>
          <a:prstGeom prst="line">
            <a:avLst/>
          </a:prstGeom>
          <a:noFill/>
          <a:ln w="25400" cmpd="thickThin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88" name="Line 25"/>
          <p:cNvSpPr>
            <a:spLocks noChangeShapeType="1"/>
          </p:cNvSpPr>
          <p:nvPr/>
        </p:nvSpPr>
        <p:spPr bwMode="auto">
          <a:xfrm>
            <a:off x="3505200" y="1828800"/>
            <a:ext cx="2209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 type="triangle" w="med" len="med"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89" name="Line 26"/>
          <p:cNvSpPr>
            <a:spLocks noChangeShapeType="1"/>
          </p:cNvSpPr>
          <p:nvPr/>
        </p:nvSpPr>
        <p:spPr bwMode="auto">
          <a:xfrm>
            <a:off x="6096000" y="3505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90" name="Line 27"/>
          <p:cNvSpPr>
            <a:spLocks noChangeShapeType="1"/>
          </p:cNvSpPr>
          <p:nvPr/>
        </p:nvSpPr>
        <p:spPr bwMode="auto">
          <a:xfrm>
            <a:off x="7162800" y="3505200"/>
            <a:ext cx="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91" name="Line 28"/>
          <p:cNvSpPr>
            <a:spLocks noChangeShapeType="1"/>
          </p:cNvSpPr>
          <p:nvPr/>
        </p:nvSpPr>
        <p:spPr bwMode="auto">
          <a:xfrm>
            <a:off x="1066800" y="5334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92" name="Line 29"/>
          <p:cNvSpPr>
            <a:spLocks noChangeShapeType="1"/>
          </p:cNvSpPr>
          <p:nvPr/>
        </p:nvSpPr>
        <p:spPr bwMode="auto">
          <a:xfrm>
            <a:off x="6629400" y="5334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93" name="Line 31"/>
          <p:cNvSpPr>
            <a:spLocks noChangeShapeType="1"/>
          </p:cNvSpPr>
          <p:nvPr/>
        </p:nvSpPr>
        <p:spPr bwMode="auto">
          <a:xfrm>
            <a:off x="3581400" y="53340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7194" name="Line 32"/>
          <p:cNvSpPr>
            <a:spLocks noChangeShapeType="1"/>
          </p:cNvSpPr>
          <p:nvPr/>
        </p:nvSpPr>
        <p:spPr bwMode="auto">
          <a:xfrm>
            <a:off x="1066800" y="5638800"/>
            <a:ext cx="5562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/>
            <a:endParaRPr lang="id-ID"/>
          </a:p>
        </p:txBody>
      </p:sp>
      <p:sp>
        <p:nvSpPr>
          <p:cNvPr id="38945" name="Rectangle 33"/>
          <p:cNvSpPr>
            <a:spLocks noChangeArrowheads="1"/>
          </p:cNvSpPr>
          <p:nvPr/>
        </p:nvSpPr>
        <p:spPr bwMode="auto">
          <a:xfrm>
            <a:off x="533400" y="228600"/>
            <a:ext cx="8229600" cy="911225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rtl="0" eaLnBrk="1" hangingPunct="1">
              <a:defRPr/>
            </a:pPr>
            <a:r>
              <a:rPr lang="en-US" sz="36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GROUP CLASSIFICATION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533400" y="304800"/>
            <a:ext cx="8229600" cy="1139825"/>
          </a:xfrm>
          <a:prstGeom prst="rect">
            <a:avLst/>
          </a:prstGeom>
          <a:solidFill>
            <a:srgbClr val="003300"/>
          </a:soli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rtl="0" eaLnBrk="1" hangingPunct="1">
              <a:defRPr/>
            </a:pPr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FORMAL GROUP AND INFORMAL GROUP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52400" y="1828800"/>
            <a:ext cx="8839200" cy="4495800"/>
          </a:xfrm>
          <a:prstGeom prst="rect">
            <a:avLst/>
          </a:prstGeom>
          <a:solidFill>
            <a:srgbClr val="3333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official,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Which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created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by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decision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managerial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For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reach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objective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organization</a:t>
            </a: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Command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Which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arranged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manager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And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subordinates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direct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marL="742950" lvl="1" indent="-285750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Task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Which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cooperate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finish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task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certain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Which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can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traverse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connection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command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342900" indent="-342900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endParaRPr lang="en-US" sz="2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informal,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Which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appear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And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develop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 a manner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natural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Which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Work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Because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need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4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social</a:t>
            </a:r>
            <a:r>
              <a:rPr lang="en-US" sz="2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  <a:p>
            <a:pPr marL="742950" lvl="1" indent="-285750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Interest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they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Which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Work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The same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reach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target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special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Which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become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concern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from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every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member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742950" lvl="1" indent="-285750" algn="l" rtl="0" eaLnBrk="1" hangingPunct="1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80000"/>
              <a:buFont typeface="Wingdings" pitchFamily="2" charset="2"/>
              <a:buChar char="l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Group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Friendship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they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Which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join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together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Because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they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share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One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or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more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characteristics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for example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age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type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belief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political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hobby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ethnic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  <a:solidFill>
            <a:srgbClr val="008000"/>
          </a:solidFill>
        </p:spPr>
        <p:txBody>
          <a:bodyPr/>
          <a:lstStyle/>
          <a:p>
            <a:pPr algn="l" rtl="0" eaLnBrk="1" hangingPunct="1">
              <a:defRPr/>
            </a:pPr>
            <a:r>
              <a:rPr lang="en-US" sz="2900"/>
              <a:t>DIFFERENCES IN FORMAL AND INFORMAL GROUP</a:t>
            </a:r>
          </a:p>
        </p:txBody>
      </p:sp>
      <p:graphicFrame>
        <p:nvGraphicFramePr>
          <p:cNvPr id="40979" name="Group 19"/>
          <p:cNvGraphicFramePr>
            <a:graphicFrameLocks noGrp="1"/>
          </p:cNvGraphicFramePr>
          <p:nvPr/>
        </p:nvGraphicFramePr>
        <p:xfrm>
          <a:off x="304800" y="2019300"/>
          <a:ext cx="8610600" cy="4084320"/>
        </p:xfrm>
        <a:graphic>
          <a:graphicData uri="http://schemas.openxmlformats.org/drawingml/2006/table">
            <a:tbl>
              <a:tblPr/>
              <a:tblGrid>
                <a:gridCol w="31686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70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858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ASPECT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FORMAL GROUP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INFORMAL ORGANIZATION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527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Interpersonal relationships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Leadership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Behavior Control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Dependency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Clear/Structured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Designed 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set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Awards and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punishment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More bottom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depends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Depending on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motives and goals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Appears and is selected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Fulfillment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Char char="l"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Free membership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pitchFamily="34" charset="0"/>
                        </a:rPr>
                        <a:t>and does not depend</a:t>
                      </a:r>
                    </a:p>
                    <a:p>
                      <a:pPr marL="228600" marR="0" lvl="0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65188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pPr algn="l" rtl="0">
              <a:defRPr/>
            </a:pPr>
            <a:r>
              <a:rPr lang="en-US" sz="3600" dirty="0"/>
              <a:t>GROUP DEVELOPMENT STAGE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638800"/>
          </a:xfrm>
          <a:solidFill>
            <a:srgbClr val="336600"/>
          </a:solidFill>
        </p:spPr>
        <p:txBody>
          <a:bodyPr/>
          <a:lstStyle/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400" dirty="0" err="1"/>
              <a:t>Stage</a:t>
            </a:r>
            <a:r>
              <a:rPr lang="en-US" sz="2400" dirty="0"/>
              <a:t> </a:t>
            </a:r>
            <a:r>
              <a:rPr lang="en-US" sz="2400" dirty="0" err="1"/>
              <a:t>formation</a:t>
            </a:r>
            <a:r>
              <a:rPr lang="en-US" sz="2400" dirty="0"/>
              <a:t>(</a:t>
            </a:r>
            <a:r>
              <a:rPr lang="en-US" sz="2400" i="1" dirty="0"/>
              <a:t>forming)</a:t>
            </a:r>
            <a:r>
              <a:rPr lang="en-US" sz="2400" dirty="0"/>
              <a:t>.</a:t>
            </a:r>
            <a:r>
              <a:rPr lang="en-US" sz="2000" dirty="0" err="1"/>
              <a:t>Stage</a:t>
            </a:r>
            <a:r>
              <a:rPr lang="en-US" sz="2000" dirty="0"/>
              <a:t> </a:t>
            </a:r>
            <a:r>
              <a:rPr lang="en-US" sz="2000" dirty="0" err="1"/>
              <a:t>beginning</a:t>
            </a:r>
            <a:r>
              <a:rPr lang="en-US" sz="2000" dirty="0"/>
              <a:t> </a:t>
            </a:r>
            <a:r>
              <a:rPr lang="en-US" sz="2000" dirty="0" err="1"/>
              <a:t>This</a:t>
            </a:r>
            <a:r>
              <a:rPr lang="en-US" sz="2000" dirty="0"/>
              <a:t> </a:t>
            </a:r>
            <a:r>
              <a:rPr lang="en-US" sz="2000" dirty="0" err="1"/>
              <a:t>be marked</a:t>
            </a:r>
            <a:r>
              <a:rPr lang="en-US" sz="2000" dirty="0"/>
              <a:t> </a:t>
            </a:r>
            <a:r>
              <a:rPr lang="en-US" sz="2000" dirty="0" err="1"/>
              <a:t>uncertainty</a:t>
            </a:r>
            <a:r>
              <a:rPr lang="en-US" sz="2000" dirty="0"/>
              <a:t> </a:t>
            </a:r>
            <a:r>
              <a:rPr lang="en-US" sz="2000" dirty="0" err="1"/>
              <a:t>on</a:t>
            </a:r>
            <a:r>
              <a:rPr lang="en-US" sz="2000" dirty="0"/>
              <a:t> </a:t>
            </a:r>
            <a:r>
              <a:rPr lang="en-US" sz="2000" dirty="0" err="1"/>
              <a:t>objective</a:t>
            </a:r>
            <a:r>
              <a:rPr lang="en-US" sz="2000" dirty="0"/>
              <a:t>,</a:t>
            </a:r>
            <a:r>
              <a:rPr lang="en-US" sz="2000" dirty="0" err="1"/>
              <a:t>structure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leadership</a:t>
            </a:r>
            <a:r>
              <a:rPr lang="en-US" sz="2000" dirty="0"/>
              <a:t>.</a:t>
            </a:r>
            <a:r>
              <a:rPr lang="en-US" sz="2000" dirty="0" err="1"/>
              <a:t>Stage</a:t>
            </a:r>
            <a:r>
              <a:rPr lang="en-US" sz="2000" dirty="0"/>
              <a:t> </a:t>
            </a:r>
            <a:r>
              <a:rPr lang="en-US" sz="2000" dirty="0" err="1"/>
              <a:t>This</a:t>
            </a:r>
            <a:r>
              <a:rPr lang="en-US" sz="2000" dirty="0"/>
              <a:t> </a:t>
            </a:r>
            <a:r>
              <a:rPr lang="en-US" sz="2000" dirty="0" err="1"/>
              <a:t>finished</a:t>
            </a:r>
            <a:r>
              <a:rPr lang="en-US" sz="2000" dirty="0"/>
              <a:t> </a:t>
            </a:r>
            <a:r>
              <a:rPr lang="en-US" sz="2000" dirty="0" err="1"/>
              <a:t>when</a:t>
            </a:r>
            <a:r>
              <a:rPr lang="en-US" sz="2000" dirty="0"/>
              <a:t> </a:t>
            </a:r>
            <a:r>
              <a:rPr lang="en-US" sz="2000" dirty="0" err="1"/>
              <a:t>member</a:t>
            </a:r>
            <a:r>
              <a:rPr lang="en-US" sz="2000" dirty="0"/>
              <a:t> </a:t>
            </a:r>
            <a:r>
              <a:rPr lang="en-US" sz="2000" dirty="0" err="1"/>
              <a:t>feel</a:t>
            </a:r>
            <a:r>
              <a:rPr lang="en-US" sz="2000" dirty="0"/>
              <a:t> </a:t>
            </a:r>
            <a:r>
              <a:rPr lang="en-US" sz="2000" dirty="0" err="1"/>
              <a:t>become</a:t>
            </a:r>
            <a:r>
              <a:rPr lang="en-US" sz="2000" dirty="0"/>
              <a:t> </a:t>
            </a:r>
            <a:r>
              <a:rPr lang="en-US" sz="2000" dirty="0" err="1"/>
              <a:t>part</a:t>
            </a:r>
            <a:r>
              <a:rPr lang="en-US" sz="2000" dirty="0"/>
              <a:t> </a:t>
            </a:r>
            <a:r>
              <a:rPr lang="en-US" sz="2000" dirty="0" err="1"/>
              <a:t>from</a:t>
            </a:r>
            <a:r>
              <a:rPr lang="en-US" sz="2000" dirty="0"/>
              <a:t> </a:t>
            </a:r>
            <a:r>
              <a:rPr lang="en-US" sz="2000" dirty="0" err="1"/>
              <a:t>group</a:t>
            </a:r>
            <a:r>
              <a:rPr lang="en-US" sz="2000" dirty="0"/>
              <a:t>.</a:t>
            </a:r>
          </a:p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400" dirty="0" err="1"/>
              <a:t>Stage</a:t>
            </a:r>
            <a:r>
              <a:rPr lang="en-US" sz="2400" dirty="0"/>
              <a:t> </a:t>
            </a:r>
            <a:r>
              <a:rPr lang="en-US" sz="2400" dirty="0" err="1"/>
              <a:t>development</a:t>
            </a:r>
            <a:r>
              <a:rPr lang="en-US" sz="2400" dirty="0"/>
              <a:t>(</a:t>
            </a:r>
            <a:r>
              <a:rPr lang="en-US" sz="2400" i="1" dirty="0"/>
              <a:t>storming)</a:t>
            </a:r>
            <a:r>
              <a:rPr lang="en-US" sz="2400" dirty="0"/>
              <a:t>.</a:t>
            </a:r>
            <a:r>
              <a:rPr lang="en-US" sz="2000" dirty="0" err="1"/>
              <a:t>Like</a:t>
            </a:r>
            <a:r>
              <a:rPr lang="en-US" sz="2000" dirty="0"/>
              <a:t> </a:t>
            </a:r>
            <a:r>
              <a:rPr lang="en-US" sz="2000" dirty="0" err="1"/>
              <a:t>indicated</a:t>
            </a:r>
            <a:r>
              <a:rPr lang="en-US" sz="2000" dirty="0"/>
              <a:t> </a:t>
            </a:r>
            <a:r>
              <a:rPr lang="en-US" sz="2000" dirty="0" err="1"/>
              <a:t>term</a:t>
            </a:r>
            <a:r>
              <a:rPr lang="en-US" sz="2000" dirty="0"/>
              <a:t>(</a:t>
            </a:r>
            <a:r>
              <a:rPr lang="en-US" sz="2000" dirty="0" err="1"/>
              <a:t>noisy</a:t>
            </a:r>
            <a:r>
              <a:rPr lang="en-US" sz="2000" dirty="0"/>
              <a:t>),</a:t>
            </a:r>
            <a:r>
              <a:rPr lang="en-US" sz="2000" dirty="0" err="1"/>
              <a:t>be marked</a:t>
            </a:r>
            <a:r>
              <a:rPr lang="en-US" sz="2000" dirty="0"/>
              <a:t> </a:t>
            </a:r>
            <a:r>
              <a:rPr lang="en-US" sz="2000" dirty="0" err="1"/>
              <a:t>by</a:t>
            </a:r>
            <a:r>
              <a:rPr lang="en-US" sz="2000" dirty="0"/>
              <a:t> </a:t>
            </a:r>
            <a:r>
              <a:rPr lang="en-US" sz="2000" dirty="0" err="1"/>
              <a:t>conflict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confrontation</a:t>
            </a:r>
            <a:r>
              <a:rPr lang="en-US" sz="2400" dirty="0"/>
              <a:t>.</a:t>
            </a:r>
            <a:r>
              <a:rPr lang="en-US" sz="2000" dirty="0" err="1"/>
              <a:t>When</a:t>
            </a:r>
            <a:r>
              <a:rPr lang="en-US" sz="2000" dirty="0"/>
              <a:t> </a:t>
            </a:r>
            <a:r>
              <a:rPr lang="en-US" sz="2000" dirty="0" err="1"/>
              <a:t>stage</a:t>
            </a:r>
            <a:r>
              <a:rPr lang="en-US" sz="2000" dirty="0"/>
              <a:t> </a:t>
            </a:r>
            <a:r>
              <a:rPr lang="en-US" sz="2000" dirty="0" err="1"/>
              <a:t>This</a:t>
            </a:r>
            <a:r>
              <a:rPr lang="en-US" sz="2000" dirty="0"/>
              <a:t> </a:t>
            </a:r>
            <a:r>
              <a:rPr lang="en-US" sz="2000" dirty="0" err="1"/>
              <a:t>finished</a:t>
            </a:r>
            <a:r>
              <a:rPr lang="en-US" sz="2000" dirty="0"/>
              <a:t> </a:t>
            </a:r>
            <a:r>
              <a:rPr lang="en-US" sz="2000" dirty="0" err="1"/>
              <a:t>there is</a:t>
            </a:r>
            <a:r>
              <a:rPr lang="en-US" sz="2000" dirty="0"/>
              <a:t> </a:t>
            </a:r>
            <a:r>
              <a:rPr lang="en-US" sz="2000" dirty="0" err="1"/>
              <a:t>certainty</a:t>
            </a:r>
            <a:r>
              <a:rPr lang="en-US" sz="2000" dirty="0"/>
              <a:t> </a:t>
            </a:r>
            <a:r>
              <a:rPr lang="en-US" sz="2000" dirty="0" err="1"/>
              <a:t>structure</a:t>
            </a:r>
            <a:r>
              <a:rPr lang="en-US" sz="2000" dirty="0"/>
              <a:t>.</a:t>
            </a:r>
          </a:p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400" dirty="0" err="1"/>
              <a:t>Stage</a:t>
            </a:r>
            <a:r>
              <a:rPr lang="en-US" sz="2400" dirty="0"/>
              <a:t> </a:t>
            </a:r>
            <a:r>
              <a:rPr lang="en-US" sz="2400" dirty="0" err="1"/>
              <a:t>normalization</a:t>
            </a:r>
            <a:r>
              <a:rPr lang="en-US" sz="2400" dirty="0"/>
              <a:t>(</a:t>
            </a:r>
            <a:r>
              <a:rPr lang="en-US" sz="2400" i="1" dirty="0" err="1"/>
              <a:t>norming</a:t>
            </a:r>
            <a:r>
              <a:rPr lang="en-US" sz="2400" dirty="0"/>
              <a:t>).</a:t>
            </a:r>
            <a:r>
              <a:rPr lang="en-US" sz="2000" dirty="0" err="1"/>
              <a:t>Stage</a:t>
            </a:r>
            <a:r>
              <a:rPr lang="en-US" sz="2000" dirty="0"/>
              <a:t> </a:t>
            </a:r>
            <a:r>
              <a:rPr lang="en-US" sz="2000" dirty="0" err="1"/>
              <a:t>This</a:t>
            </a:r>
            <a:r>
              <a:rPr lang="en-US" sz="2000" dirty="0"/>
              <a:t> </a:t>
            </a:r>
            <a:r>
              <a:rPr lang="en-US" sz="2000" dirty="0" err="1"/>
              <a:t>structure</a:t>
            </a:r>
            <a:r>
              <a:rPr lang="en-US" sz="2000" dirty="0"/>
              <a:t> </a:t>
            </a:r>
            <a:r>
              <a:rPr lang="en-US" sz="2000" dirty="0" err="1"/>
              <a:t>become</a:t>
            </a:r>
            <a:r>
              <a:rPr lang="en-US" sz="2000" dirty="0"/>
              <a:t>solid,</a:t>
            </a:r>
            <a:r>
              <a:rPr lang="en-US" sz="2000" dirty="0" err="1"/>
              <a:t>cohesiveness</a:t>
            </a:r>
            <a:r>
              <a:rPr lang="en-US" sz="2000" dirty="0"/>
              <a:t> </a:t>
            </a:r>
            <a:r>
              <a:rPr lang="en-US" sz="2000" dirty="0" err="1"/>
              <a:t>tall</a:t>
            </a:r>
            <a:r>
              <a:rPr lang="en-US" sz="2000" dirty="0"/>
              <a:t>,</a:t>
            </a:r>
            <a:r>
              <a:rPr lang="en-US" sz="2000" dirty="0" err="1"/>
              <a:t>difference</a:t>
            </a:r>
            <a:r>
              <a:rPr lang="en-US" sz="2000" dirty="0"/>
              <a:t> </a:t>
            </a:r>
            <a:r>
              <a:rPr lang="en-US" sz="2000" dirty="0" err="1"/>
              <a:t>become</a:t>
            </a:r>
            <a:r>
              <a:rPr lang="en-US" sz="2000" dirty="0"/>
              <a:t> </a:t>
            </a:r>
            <a:r>
              <a:rPr lang="en-US" sz="2000" dirty="0" err="1"/>
              <a:t>cooperation</a:t>
            </a:r>
            <a:endParaRPr lang="en-US" sz="2000" dirty="0"/>
          </a:p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400" dirty="0" err="1"/>
              <a:t>Stage</a:t>
            </a:r>
            <a:r>
              <a:rPr lang="en-US" sz="2400" dirty="0"/>
              <a:t> </a:t>
            </a:r>
            <a:r>
              <a:rPr lang="en-US" sz="2400" dirty="0" err="1"/>
              <a:t>perform</a:t>
            </a:r>
            <a:r>
              <a:rPr lang="en-US" sz="2400" dirty="0"/>
              <a:t>(</a:t>
            </a:r>
            <a:r>
              <a:rPr lang="en-US" sz="2400" i="1" dirty="0"/>
              <a:t>performing</a:t>
            </a:r>
            <a:r>
              <a:rPr lang="en-US" sz="2400" dirty="0"/>
              <a:t>).</a:t>
            </a:r>
            <a:r>
              <a:rPr lang="en-US" sz="2000" dirty="0" err="1"/>
              <a:t>Stage</a:t>
            </a:r>
            <a:r>
              <a:rPr lang="en-US" sz="2000" dirty="0"/>
              <a:t> </a:t>
            </a:r>
            <a:r>
              <a:rPr lang="en-US" sz="2000" dirty="0" err="1"/>
              <a:t>This</a:t>
            </a:r>
            <a:r>
              <a:rPr lang="en-US" sz="2000" dirty="0"/>
              <a:t> </a:t>
            </a:r>
            <a:r>
              <a:rPr lang="en-US" sz="2000" dirty="0" err="1"/>
              <a:t>structure</a:t>
            </a:r>
            <a:r>
              <a:rPr lang="en-US" sz="2000" dirty="0"/>
              <a:t> </a:t>
            </a:r>
            <a:r>
              <a:rPr lang="en-US" sz="2000" dirty="0" err="1"/>
              <a:t>Already</a:t>
            </a:r>
            <a:r>
              <a:rPr lang="en-US" sz="2000" dirty="0"/>
              <a:t> </a:t>
            </a:r>
            <a:r>
              <a:rPr lang="en-US" sz="2000" dirty="0" err="1"/>
              <a:t>function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focus</a:t>
            </a:r>
            <a:r>
              <a:rPr lang="en-US" sz="2000" dirty="0"/>
              <a:t> </a:t>
            </a:r>
            <a:r>
              <a:rPr lang="en-US" sz="2000" dirty="0" err="1"/>
              <a:t>on</a:t>
            </a:r>
            <a:r>
              <a:rPr lang="en-US" sz="2000" dirty="0"/>
              <a:t> </a:t>
            </a:r>
            <a:r>
              <a:rPr lang="en-US" sz="2000" dirty="0" err="1"/>
              <a:t>settlement</a:t>
            </a:r>
            <a:r>
              <a:rPr lang="en-US" sz="2000" dirty="0"/>
              <a:t> </a:t>
            </a:r>
            <a:r>
              <a:rPr lang="en-US" sz="2000" dirty="0" err="1"/>
              <a:t>task</a:t>
            </a:r>
            <a:r>
              <a:rPr lang="en-US" sz="2000" dirty="0"/>
              <a:t>.</a:t>
            </a:r>
            <a:r>
              <a:rPr lang="en-US" sz="2000" dirty="0" err="1"/>
              <a:t>For</a:t>
            </a:r>
            <a:r>
              <a:rPr lang="en-US" sz="2000" dirty="0"/>
              <a:t> </a:t>
            </a:r>
            <a:r>
              <a:rPr lang="en-US" sz="2000" dirty="0" err="1"/>
              <a:t>group</a:t>
            </a:r>
            <a:r>
              <a:rPr lang="en-US" sz="2000" dirty="0"/>
              <a:t> </a:t>
            </a:r>
            <a:r>
              <a:rPr lang="en-US" sz="2000" dirty="0" err="1"/>
              <a:t>Work</a:t>
            </a:r>
            <a:r>
              <a:rPr lang="en-US" sz="2000" dirty="0"/>
              <a:t> </a:t>
            </a:r>
            <a:r>
              <a:rPr lang="en-US" sz="2000" dirty="0" err="1"/>
              <a:t>permanent</a:t>
            </a:r>
            <a:r>
              <a:rPr lang="en-US" sz="2000" dirty="0"/>
              <a:t> </a:t>
            </a:r>
            <a:r>
              <a:rPr lang="en-US" sz="2000" dirty="0" err="1"/>
              <a:t>perform</a:t>
            </a:r>
            <a:r>
              <a:rPr lang="en-US" sz="2000" dirty="0"/>
              <a:t> </a:t>
            </a:r>
            <a:r>
              <a:rPr lang="en-US" sz="2000" dirty="0" err="1"/>
              <a:t>is</a:t>
            </a:r>
            <a:r>
              <a:rPr lang="en-US" sz="2000" dirty="0"/>
              <a:t> </a:t>
            </a:r>
            <a:r>
              <a:rPr lang="en-US" sz="2000" dirty="0" err="1"/>
              <a:t>stage</a:t>
            </a:r>
            <a:r>
              <a:rPr lang="en-US" sz="2000" dirty="0"/>
              <a:t> </a:t>
            </a:r>
            <a:r>
              <a:rPr lang="en-US" sz="2000" dirty="0" err="1"/>
              <a:t>end</a:t>
            </a:r>
            <a:r>
              <a:rPr lang="en-US" sz="2000" dirty="0"/>
              <a:t>.</a:t>
            </a:r>
            <a:r>
              <a:rPr lang="en-US" sz="2000" dirty="0" err="1"/>
              <a:t>For</a:t>
            </a:r>
            <a:r>
              <a:rPr lang="en-US" sz="2000" dirty="0"/>
              <a:t> </a:t>
            </a:r>
            <a:r>
              <a:rPr lang="en-US" sz="2000" dirty="0" err="1"/>
              <a:t>team</a:t>
            </a:r>
            <a:r>
              <a:rPr lang="en-US" sz="2000" dirty="0"/>
              <a:t>,</a:t>
            </a:r>
            <a:r>
              <a:rPr lang="en-US" sz="2000" dirty="0" err="1"/>
              <a:t>committee</a:t>
            </a:r>
            <a:r>
              <a:rPr lang="en-US" sz="2000" dirty="0"/>
              <a:t>,</a:t>
            </a:r>
            <a:r>
              <a:rPr lang="en-US" sz="2000" dirty="0" err="1"/>
              <a:t>task force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the like</a:t>
            </a:r>
            <a:r>
              <a:rPr lang="en-US" sz="2000" dirty="0"/>
              <a:t> </a:t>
            </a:r>
            <a:r>
              <a:rPr lang="en-US" sz="2000" dirty="0" err="1"/>
              <a:t>there is</a:t>
            </a:r>
            <a:r>
              <a:rPr lang="en-US" sz="2000" dirty="0"/>
              <a:t> </a:t>
            </a:r>
            <a:r>
              <a:rPr lang="en-US" sz="2000" dirty="0" err="1"/>
              <a:t>stage</a:t>
            </a:r>
            <a:r>
              <a:rPr lang="en-US" sz="2000" dirty="0"/>
              <a:t> </a:t>
            </a:r>
            <a:r>
              <a:rPr lang="en-US" sz="2000" dirty="0" err="1"/>
              <a:t>dissolution</a:t>
            </a:r>
            <a:r>
              <a:rPr lang="en-US" sz="2000" dirty="0"/>
              <a:t>.</a:t>
            </a:r>
          </a:p>
          <a:p>
            <a:pPr marL="514350" indent="-514350" algn="l" rtl="0">
              <a:buFont typeface="+mj-lt"/>
              <a:buAutoNum type="arabicPeriod"/>
              <a:defRPr/>
            </a:pPr>
            <a:r>
              <a:rPr lang="en-US" sz="2400" dirty="0" err="1"/>
              <a:t>Stage</a:t>
            </a:r>
            <a:r>
              <a:rPr lang="en-US" sz="2400" dirty="0"/>
              <a:t> </a:t>
            </a:r>
            <a:r>
              <a:rPr lang="en-US" sz="2400" dirty="0" err="1"/>
              <a:t>dissolution</a:t>
            </a:r>
            <a:r>
              <a:rPr lang="en-US" sz="2400" dirty="0"/>
              <a:t>(</a:t>
            </a:r>
            <a:r>
              <a:rPr lang="en-US" sz="2400" i="1" dirty="0"/>
              <a:t>adjourning</a:t>
            </a:r>
            <a:r>
              <a:rPr lang="en-US" sz="2400" dirty="0"/>
              <a:t>).</a:t>
            </a:r>
            <a:r>
              <a:rPr lang="en-US" sz="2000" dirty="0" err="1"/>
              <a:t>For</a:t>
            </a:r>
            <a:r>
              <a:rPr lang="en-US" sz="2000" dirty="0"/>
              <a:t> </a:t>
            </a:r>
            <a:r>
              <a:rPr lang="en-US" sz="2000" dirty="0" err="1"/>
              <a:t>project</a:t>
            </a:r>
            <a:r>
              <a:rPr lang="en-US" sz="2000" dirty="0"/>
              <a:t> </a:t>
            </a:r>
            <a:r>
              <a:rPr lang="en-US" sz="2000" dirty="0" err="1"/>
              <a:t>team</a:t>
            </a:r>
            <a:r>
              <a:rPr lang="en-US" sz="2000" dirty="0"/>
              <a:t> </a:t>
            </a:r>
            <a:r>
              <a:rPr lang="en-US" sz="2000" dirty="0" err="1"/>
              <a:t>or</a:t>
            </a:r>
            <a:r>
              <a:rPr lang="en-US" sz="2000" dirty="0"/>
              <a:t> </a:t>
            </a:r>
            <a:r>
              <a:rPr lang="en-US" sz="2000" dirty="0" err="1"/>
              <a:t>task</a:t>
            </a:r>
            <a:r>
              <a:rPr lang="en-US" sz="2000" dirty="0"/>
              <a:t> </a:t>
            </a:r>
            <a:r>
              <a:rPr lang="en-US" sz="2000" dirty="0" err="1"/>
              <a:t>with</a:t>
            </a:r>
            <a:r>
              <a:rPr lang="en-US" sz="2000" dirty="0"/>
              <a:t> </a:t>
            </a:r>
            <a:r>
              <a:rPr lang="en-US" sz="2000" dirty="0" err="1"/>
              <a:t>objective</a:t>
            </a:r>
            <a:r>
              <a:rPr lang="en-US" sz="2000" dirty="0"/>
              <a:t> </a:t>
            </a:r>
            <a:r>
              <a:rPr lang="en-US" sz="2000" dirty="0" err="1"/>
              <a:t>special</a:t>
            </a:r>
            <a:r>
              <a:rPr lang="en-US" sz="2000" dirty="0"/>
              <a:t>,</a:t>
            </a:r>
            <a:r>
              <a:rPr lang="en-US" sz="2000" dirty="0" err="1"/>
              <a:t>moment</a:t>
            </a:r>
            <a:r>
              <a:rPr lang="en-US" sz="2000" dirty="0"/>
              <a:t> </a:t>
            </a:r>
            <a:r>
              <a:rPr lang="en-US" sz="2000" dirty="0" err="1"/>
              <a:t>objective</a:t>
            </a:r>
            <a:r>
              <a:rPr lang="en-US" sz="2000" dirty="0"/>
              <a:t> </a:t>
            </a:r>
            <a:r>
              <a:rPr lang="en-US" sz="2000" dirty="0" err="1"/>
              <a:t>achieved</a:t>
            </a:r>
            <a:r>
              <a:rPr lang="en-US" sz="2000" dirty="0"/>
              <a:t> </a:t>
            </a:r>
            <a:r>
              <a:rPr lang="en-US" sz="2000" dirty="0" err="1"/>
              <a:t>group</a:t>
            </a:r>
            <a:r>
              <a:rPr lang="en-US" sz="2000" dirty="0"/>
              <a:t> </a:t>
            </a:r>
            <a:r>
              <a:rPr lang="en-US" sz="2000" dirty="0" err="1"/>
              <a:t>will</a:t>
            </a:r>
            <a:r>
              <a:rPr lang="en-US" sz="2000" dirty="0"/>
              <a:t> </a:t>
            </a:r>
            <a:r>
              <a:rPr lang="en-US" sz="2000" dirty="0" err="1"/>
              <a:t>disperse</a:t>
            </a:r>
            <a:r>
              <a:rPr lang="en-US" sz="2000" dirty="0"/>
              <a:t> </a:t>
            </a:r>
            <a:r>
              <a:rPr lang="en-US" sz="2000" dirty="0" err="1"/>
              <a:t>self</a:t>
            </a:r>
            <a:r>
              <a:rPr lang="en-US" sz="2000" dirty="0"/>
              <a:t> </a:t>
            </a:r>
            <a:r>
              <a:rPr lang="en-US" sz="2000" dirty="0" err="1"/>
              <a:t>or</a:t>
            </a:r>
            <a:r>
              <a:rPr lang="en-US" sz="2000" dirty="0"/>
              <a:t> </a:t>
            </a:r>
            <a:r>
              <a:rPr lang="en-US" sz="2000" dirty="0" err="1"/>
              <a:t>own</a:t>
            </a:r>
            <a:r>
              <a:rPr lang="en-US" sz="2000" dirty="0"/>
              <a:t> </a:t>
            </a:r>
            <a:r>
              <a:rPr lang="en-US" sz="2000" dirty="0" err="1"/>
              <a:t>composition</a:t>
            </a:r>
            <a:r>
              <a:rPr lang="en-US" sz="2000" dirty="0"/>
              <a:t> </a:t>
            </a:r>
            <a:r>
              <a:rPr lang="en-US" sz="2000" dirty="0" err="1"/>
              <a:t>new</a:t>
            </a:r>
            <a:r>
              <a:rPr lang="en-US" sz="2000" dirty="0"/>
              <a:t> </a:t>
            </a:r>
            <a:r>
              <a:rPr lang="en-US" sz="2000" dirty="0" err="1"/>
              <a:t>And</a:t>
            </a:r>
            <a:r>
              <a:rPr lang="en-US" sz="2000" dirty="0"/>
              <a:t> </a:t>
            </a:r>
            <a:r>
              <a:rPr lang="en-US" sz="2000" dirty="0" err="1"/>
              <a:t>stages</a:t>
            </a:r>
            <a:r>
              <a:rPr lang="en-US" sz="2000" dirty="0"/>
              <a:t> </a:t>
            </a:r>
            <a:r>
              <a:rPr lang="en-US" sz="2000" dirty="0" err="1"/>
              <a:t>started</a:t>
            </a:r>
            <a:r>
              <a:rPr lang="en-US" sz="2000" dirty="0"/>
              <a:t> </a:t>
            </a:r>
            <a:r>
              <a:rPr lang="en-US" sz="2000" dirty="0" err="1"/>
              <a:t>from</a:t>
            </a:r>
            <a:r>
              <a:rPr lang="en-US" sz="2000" dirty="0"/>
              <a:t> </a:t>
            </a:r>
            <a:r>
              <a:rPr lang="en-US" sz="2000" dirty="0" err="1"/>
              <a:t>beginning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F0000"/>
          </a:solidFill>
        </p:spPr>
        <p:txBody>
          <a:bodyPr/>
          <a:lstStyle/>
          <a:p>
            <a:pPr algn="l" rtl="0" eaLnBrk="1" hangingPunct="1">
              <a:defRPr/>
            </a:pPr>
            <a:r>
              <a:rPr lang="en-US" dirty="0"/>
              <a:t>WORK GROUP VS WORK TEAM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962400"/>
          </a:xfrm>
        </p:spPr>
        <p:txBody>
          <a:bodyPr/>
          <a:lstStyle/>
          <a:p>
            <a:pPr algn="l" rtl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sv-SE" sz="2400" dirty="0"/>
              <a:t>Robbins &amp; Judge,1 (2008:406) defines:</a:t>
            </a:r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 err="1"/>
              <a:t>Group</a:t>
            </a:r>
            <a:r>
              <a:rPr lang="en-US" sz="2400" dirty="0"/>
              <a:t> </a:t>
            </a:r>
            <a:r>
              <a:rPr lang="en-US" sz="2400" dirty="0" err="1"/>
              <a:t>Work</a:t>
            </a:r>
            <a:r>
              <a:rPr lang="en-US" sz="2400" dirty="0"/>
              <a:t>(wok group)</a:t>
            </a:r>
          </a:p>
          <a:p>
            <a:pPr lvl="1" algn="l" rtl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/>
              <a:t> </a:t>
            </a:r>
            <a:r>
              <a:rPr lang="en-US" sz="2400" dirty="0" err="1"/>
              <a:t>Group</a:t>
            </a:r>
            <a:r>
              <a:rPr lang="en-US" sz="2400" dirty="0"/>
              <a:t>Which</a:t>
            </a:r>
            <a:r>
              <a:rPr lang="en-US" sz="2400" dirty="0" err="1"/>
              <a:t>interact</a:t>
            </a:r>
            <a:r>
              <a:rPr lang="en-US" sz="2400" dirty="0"/>
              <a:t> </a:t>
            </a:r>
            <a:r>
              <a:rPr lang="en-US" sz="2400" dirty="0" err="1"/>
              <a:t>especially</a:t>
            </a:r>
            <a:r>
              <a:rPr lang="en-US" sz="2400" dirty="0"/>
              <a:t> </a:t>
            </a:r>
            <a:r>
              <a:rPr lang="en-US" sz="2400" dirty="0" err="1"/>
              <a:t>For</a:t>
            </a:r>
            <a:r>
              <a:rPr lang="en-US" sz="2400" dirty="0"/>
              <a:t> </a:t>
            </a:r>
            <a:r>
              <a:rPr lang="en-US" sz="2400" dirty="0" err="1"/>
              <a:t>share</a:t>
            </a:r>
            <a:r>
              <a:rPr lang="en-US" sz="2400" dirty="0"/>
              <a:t> </a:t>
            </a:r>
            <a:r>
              <a:rPr lang="en-US" sz="2400" dirty="0" err="1"/>
              <a:t>information</a:t>
            </a:r>
            <a:r>
              <a:rPr lang="en-US" sz="2400" dirty="0"/>
              <a:t> </a:t>
            </a:r>
            <a:r>
              <a:rPr lang="en-US" sz="2400" dirty="0" err="1"/>
              <a:t>And</a:t>
            </a:r>
            <a:r>
              <a:rPr lang="en-US" sz="2400" dirty="0"/>
              <a:t> </a:t>
            </a:r>
            <a:r>
              <a:rPr lang="en-US" sz="2400" dirty="0" err="1"/>
              <a:t>take</a:t>
            </a:r>
            <a:r>
              <a:rPr lang="en-US" sz="2400" dirty="0"/>
              <a:t> </a:t>
            </a:r>
            <a:r>
              <a:rPr lang="en-US" sz="2400" dirty="0" err="1"/>
              <a:t>various</a:t>
            </a:r>
            <a:r>
              <a:rPr lang="en-US" sz="2400" dirty="0"/>
              <a:t> </a:t>
            </a:r>
            <a:r>
              <a:rPr lang="en-US" sz="2400" dirty="0" err="1"/>
              <a:t>decision</a:t>
            </a:r>
            <a:r>
              <a:rPr lang="en-US" sz="2400" dirty="0"/>
              <a:t> </a:t>
            </a:r>
            <a:r>
              <a:rPr lang="en-US" sz="2400" dirty="0" err="1"/>
              <a:t>For</a:t>
            </a:r>
            <a:r>
              <a:rPr lang="en-US" sz="2400" dirty="0"/>
              <a:t> </a:t>
            </a:r>
            <a:r>
              <a:rPr lang="en-US" sz="2400" dirty="0" err="1"/>
              <a:t>help</a:t>
            </a:r>
            <a:r>
              <a:rPr lang="en-US" sz="2400" dirty="0"/>
              <a:t> </a:t>
            </a:r>
            <a:r>
              <a:rPr lang="en-US" sz="2400" dirty="0" err="1"/>
              <a:t>every</a:t>
            </a:r>
            <a:r>
              <a:rPr lang="en-US" sz="2400" dirty="0"/>
              <a:t> </a:t>
            </a:r>
            <a:r>
              <a:rPr lang="en-US" sz="2400" dirty="0" err="1"/>
              <a:t>member</a:t>
            </a:r>
            <a:r>
              <a:rPr lang="en-US" sz="2400" dirty="0"/>
              <a:t> </a:t>
            </a:r>
            <a:r>
              <a:rPr lang="en-US" sz="2400" dirty="0" err="1"/>
              <a:t>work</a:t>
            </a:r>
            <a:r>
              <a:rPr lang="en-US" sz="2400" dirty="0"/>
              <a:t> </a:t>
            </a:r>
            <a:r>
              <a:rPr lang="en-US" sz="2400" dirty="0" err="1"/>
              <a:t>in</a:t>
            </a:r>
            <a:r>
              <a:rPr lang="en-US" sz="2400" dirty="0"/>
              <a:t>area</a:t>
            </a:r>
            <a:r>
              <a:rPr lang="en-US" sz="2400" dirty="0" err="1"/>
              <a:t>not quite enough</a:t>
            </a:r>
            <a:r>
              <a:rPr lang="en-US" sz="2400" dirty="0"/>
              <a:t> </a:t>
            </a:r>
            <a:r>
              <a:rPr lang="en-US" sz="2400" dirty="0" err="1"/>
              <a:t>he replied</a:t>
            </a:r>
            <a:endParaRPr lang="en-US" sz="2400" dirty="0"/>
          </a:p>
          <a:p>
            <a:pPr algn="l" rtl="0" eaLnBrk="1" hangingPunct="1">
              <a:lnSpc>
                <a:spcPct val="90000"/>
              </a:lnSpc>
              <a:defRPr/>
            </a:pPr>
            <a:r>
              <a:rPr lang="en-US" sz="2400" dirty="0"/>
              <a:t>Team</a:t>
            </a:r>
            <a:r>
              <a:rPr lang="en-US" sz="2400" dirty="0" err="1"/>
              <a:t>Work</a:t>
            </a:r>
            <a:r>
              <a:rPr lang="en-US" sz="2400" dirty="0"/>
              <a:t>(work team)</a:t>
            </a:r>
          </a:p>
          <a:p>
            <a:pPr lvl="1" algn="l" rtl="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2400" dirty="0"/>
              <a:t> </a:t>
            </a:r>
            <a:r>
              <a:rPr lang="en-US" sz="2400" dirty="0" err="1"/>
              <a:t>Group</a:t>
            </a:r>
            <a:r>
              <a:rPr lang="en-US" sz="2400" dirty="0"/>
              <a:t>Which</a:t>
            </a:r>
            <a:r>
              <a:rPr lang="en-US" sz="2400" dirty="0" err="1"/>
              <a:t>efforts</a:t>
            </a:r>
            <a:r>
              <a:rPr lang="en-US" sz="2400" dirty="0"/>
              <a:t> </a:t>
            </a:r>
            <a:r>
              <a:rPr lang="en-US" sz="2400" dirty="0" err="1"/>
              <a:t>the individual</a:t>
            </a:r>
            <a:r>
              <a:rPr lang="en-US" sz="2400" dirty="0"/>
              <a:t> </a:t>
            </a:r>
            <a:r>
              <a:rPr lang="en-US" sz="2400" dirty="0" err="1"/>
              <a:t>produce</a:t>
            </a:r>
            <a:r>
              <a:rPr lang="en-US" sz="2400" dirty="0"/>
              <a:t> </a:t>
            </a:r>
            <a:r>
              <a:rPr lang="en-US" sz="2400" dirty="0" err="1"/>
              <a:t>performance</a:t>
            </a:r>
            <a:r>
              <a:rPr lang="en-US" sz="2400" dirty="0"/>
              <a:t>Which</a:t>
            </a:r>
            <a:r>
              <a:rPr lang="en-US" sz="2400" dirty="0" err="1"/>
              <a:t>more</a:t>
            </a:r>
            <a:r>
              <a:rPr lang="en-US" sz="2400" dirty="0"/>
              <a:t> </a:t>
            </a:r>
            <a:r>
              <a:rPr lang="en-US" sz="2400" dirty="0" err="1"/>
              <a:t>big</a:t>
            </a:r>
            <a:r>
              <a:rPr lang="en-US" sz="2400" dirty="0"/>
              <a:t> </a:t>
            </a:r>
            <a:r>
              <a:rPr lang="en-US" sz="2400" dirty="0" err="1"/>
              <a:t>than</a:t>
            </a:r>
            <a:r>
              <a:rPr lang="en-US" sz="2400" dirty="0"/>
              <a:t> </a:t>
            </a:r>
            <a:r>
              <a:rPr lang="en-US" sz="2400" dirty="0" err="1"/>
              <a:t>amount</a:t>
            </a:r>
            <a:r>
              <a:rPr lang="en-US" sz="2400" dirty="0"/>
              <a:t> </a:t>
            </a:r>
            <a:r>
              <a:rPr lang="en-US" sz="2400" dirty="0" err="1"/>
              <a:t>from</a:t>
            </a:r>
            <a:r>
              <a:rPr lang="en-US" sz="2400" dirty="0"/>
              <a:t> </a:t>
            </a:r>
            <a:r>
              <a:rPr lang="en-US" sz="2400" dirty="0" err="1"/>
              <a:t>inputs</a:t>
            </a:r>
            <a:r>
              <a:rPr lang="en-US" sz="2400" dirty="0"/>
              <a:t>individual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rtain Call">
  <a:themeElements>
    <a:clrScheme name="Curtain Call 1">
      <a:dk1>
        <a:srgbClr val="602000"/>
      </a:dk1>
      <a:lt1>
        <a:srgbClr val="FFFFFF"/>
      </a:lt1>
      <a:dk2>
        <a:srgbClr val="800000"/>
      </a:dk2>
      <a:lt2>
        <a:srgbClr val="FFFFCC"/>
      </a:lt2>
      <a:accent1>
        <a:srgbClr val="FF3300"/>
      </a:accent1>
      <a:accent2>
        <a:srgbClr val="000000"/>
      </a:accent2>
      <a:accent3>
        <a:srgbClr val="C0AAAA"/>
      </a:accent3>
      <a:accent4>
        <a:srgbClr val="DADADA"/>
      </a:accent4>
      <a:accent5>
        <a:srgbClr val="FFADAA"/>
      </a:accent5>
      <a:accent6>
        <a:srgbClr val="000000"/>
      </a:accent6>
      <a:hlink>
        <a:srgbClr val="EBF25A"/>
      </a:hlink>
      <a:folHlink>
        <a:srgbClr val="F2AA68"/>
      </a:folHlink>
    </a:clrScheme>
    <a:fontScheme name="Curtain Cal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Curtain Call 1">
        <a:dk1>
          <a:srgbClr val="602000"/>
        </a:dk1>
        <a:lt1>
          <a:srgbClr val="FFFFFF"/>
        </a:lt1>
        <a:dk2>
          <a:srgbClr val="800000"/>
        </a:dk2>
        <a:lt2>
          <a:srgbClr val="FFFFCC"/>
        </a:lt2>
        <a:accent1>
          <a:srgbClr val="FF3300"/>
        </a:accent1>
        <a:accent2>
          <a:srgbClr val="000000"/>
        </a:accent2>
        <a:accent3>
          <a:srgbClr val="C0AAAA"/>
        </a:accent3>
        <a:accent4>
          <a:srgbClr val="DADADA"/>
        </a:accent4>
        <a:accent5>
          <a:srgbClr val="FFADAA"/>
        </a:accent5>
        <a:accent6>
          <a:srgbClr val="000000"/>
        </a:accent6>
        <a:hlink>
          <a:srgbClr val="EBF25A"/>
        </a:hlink>
        <a:folHlink>
          <a:srgbClr val="F2AA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2">
        <a:dk1>
          <a:srgbClr val="000066"/>
        </a:dk1>
        <a:lt1>
          <a:srgbClr val="FFFFFF"/>
        </a:lt1>
        <a:dk2>
          <a:srgbClr val="000099"/>
        </a:dk2>
        <a:lt2>
          <a:srgbClr val="D8F6F8"/>
        </a:lt2>
        <a:accent1>
          <a:srgbClr val="0099FF"/>
        </a:accent1>
        <a:accent2>
          <a:srgbClr val="00003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34"/>
        </a:accent6>
        <a:hlink>
          <a:srgbClr val="DDD925"/>
        </a:hlink>
        <a:folHlink>
          <a:srgbClr val="72C67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3">
        <a:dk1>
          <a:srgbClr val="4C3D57"/>
        </a:dk1>
        <a:lt1>
          <a:srgbClr val="FFFFFF"/>
        </a:lt1>
        <a:dk2>
          <a:srgbClr val="660066"/>
        </a:dk2>
        <a:lt2>
          <a:srgbClr val="FDFBE3"/>
        </a:lt2>
        <a:accent1>
          <a:srgbClr val="976C9E"/>
        </a:accent1>
        <a:accent2>
          <a:srgbClr val="1E1822"/>
        </a:accent2>
        <a:accent3>
          <a:srgbClr val="B8AAB8"/>
        </a:accent3>
        <a:accent4>
          <a:srgbClr val="DADADA"/>
        </a:accent4>
        <a:accent5>
          <a:srgbClr val="C9BACC"/>
        </a:accent5>
        <a:accent6>
          <a:srgbClr val="1A151E"/>
        </a:accent6>
        <a:hlink>
          <a:srgbClr val="D8C460"/>
        </a:hlink>
        <a:folHlink>
          <a:srgbClr val="C3C2B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4">
        <a:dk1>
          <a:srgbClr val="334D3F"/>
        </a:dk1>
        <a:lt1>
          <a:srgbClr val="FFFFFF"/>
        </a:lt1>
        <a:dk2>
          <a:srgbClr val="008000"/>
        </a:dk2>
        <a:lt2>
          <a:srgbClr val="D3F1DB"/>
        </a:lt2>
        <a:accent1>
          <a:srgbClr val="4A6D84"/>
        </a:accent1>
        <a:accent2>
          <a:srgbClr val="213329"/>
        </a:accent2>
        <a:accent3>
          <a:srgbClr val="AAC0AA"/>
        </a:accent3>
        <a:accent4>
          <a:srgbClr val="DADADA"/>
        </a:accent4>
        <a:accent5>
          <a:srgbClr val="B1BAC2"/>
        </a:accent5>
        <a:accent6>
          <a:srgbClr val="1D2D24"/>
        </a:accent6>
        <a:hlink>
          <a:srgbClr val="F0B100"/>
        </a:hlink>
        <a:folHlink>
          <a:srgbClr val="C3710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5">
        <a:dk1>
          <a:srgbClr val="566858"/>
        </a:dk1>
        <a:lt1>
          <a:srgbClr val="FFFFFF"/>
        </a:lt1>
        <a:dk2>
          <a:srgbClr val="6D8771"/>
        </a:dk2>
        <a:lt2>
          <a:srgbClr val="ECECB2"/>
        </a:lt2>
        <a:accent1>
          <a:srgbClr val="76A571"/>
        </a:accent1>
        <a:accent2>
          <a:srgbClr val="465648"/>
        </a:accent2>
        <a:accent3>
          <a:srgbClr val="BAC3BB"/>
        </a:accent3>
        <a:accent4>
          <a:srgbClr val="DADADA"/>
        </a:accent4>
        <a:accent5>
          <a:srgbClr val="BDCFBB"/>
        </a:accent5>
        <a:accent6>
          <a:srgbClr val="3F4D40"/>
        </a:accent6>
        <a:hlink>
          <a:srgbClr val="FFDC0B"/>
        </a:hlink>
        <a:folHlink>
          <a:srgbClr val="FC991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6">
        <a:dk1>
          <a:srgbClr val="0A6866"/>
        </a:dk1>
        <a:lt1>
          <a:srgbClr val="FFFFFF"/>
        </a:lt1>
        <a:dk2>
          <a:srgbClr val="0D8784"/>
        </a:dk2>
        <a:lt2>
          <a:srgbClr val="B8DEC6"/>
        </a:lt2>
        <a:accent1>
          <a:srgbClr val="3C7652"/>
        </a:accent1>
        <a:accent2>
          <a:srgbClr val="005250"/>
        </a:accent2>
        <a:accent3>
          <a:srgbClr val="AAC3C2"/>
        </a:accent3>
        <a:accent4>
          <a:srgbClr val="DADADA"/>
        </a:accent4>
        <a:accent5>
          <a:srgbClr val="AFBDB3"/>
        </a:accent5>
        <a:accent6>
          <a:srgbClr val="004948"/>
        </a:accent6>
        <a:hlink>
          <a:srgbClr val="00E0A5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7">
        <a:dk1>
          <a:srgbClr val="50688C"/>
        </a:dk1>
        <a:lt1>
          <a:srgbClr val="FFFFFF"/>
        </a:lt1>
        <a:dk2>
          <a:srgbClr val="6E87AC"/>
        </a:dk2>
        <a:lt2>
          <a:srgbClr val="FFFFFF"/>
        </a:lt2>
        <a:accent1>
          <a:srgbClr val="376EA5"/>
        </a:accent1>
        <a:accent2>
          <a:srgbClr val="445876"/>
        </a:accent2>
        <a:accent3>
          <a:srgbClr val="BAC3D2"/>
        </a:accent3>
        <a:accent4>
          <a:srgbClr val="DADADA"/>
        </a:accent4>
        <a:accent5>
          <a:srgbClr val="AEBACF"/>
        </a:accent5>
        <a:accent6>
          <a:srgbClr val="3D4F6A"/>
        </a:accent6>
        <a:hlink>
          <a:srgbClr val="66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rtain Call 8">
        <a:dk1>
          <a:srgbClr val="000000"/>
        </a:dk1>
        <a:lt1>
          <a:srgbClr val="DDDCC5"/>
        </a:lt1>
        <a:dk2>
          <a:srgbClr val="000000"/>
        </a:dk2>
        <a:lt2>
          <a:srgbClr val="C9C6A5"/>
        </a:lt2>
        <a:accent1>
          <a:srgbClr val="C0C0C0"/>
        </a:accent1>
        <a:accent2>
          <a:srgbClr val="B0AC90"/>
        </a:accent2>
        <a:accent3>
          <a:srgbClr val="EBEBDF"/>
        </a:accent3>
        <a:accent4>
          <a:srgbClr val="000000"/>
        </a:accent4>
        <a:accent5>
          <a:srgbClr val="DCDCDC"/>
        </a:accent5>
        <a:accent6>
          <a:srgbClr val="9F9B82"/>
        </a:accent6>
        <a:hlink>
          <a:srgbClr val="666699"/>
        </a:hlink>
        <a:folHlink>
          <a:srgbClr val="905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rtain Call 9">
        <a:dk1>
          <a:srgbClr val="000000"/>
        </a:dk1>
        <a:lt1>
          <a:srgbClr val="FFFFFF"/>
        </a:lt1>
        <a:dk2>
          <a:srgbClr val="000099"/>
        </a:dk2>
        <a:lt2>
          <a:srgbClr val="DDDDDD"/>
        </a:lt2>
        <a:accent1>
          <a:srgbClr val="C6D4D4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DFE6E6"/>
        </a:accent5>
        <a:accent6>
          <a:srgbClr val="AEAEAE"/>
        </a:accent6>
        <a:hlink>
          <a:srgbClr val="6600FF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3717</TotalTime>
  <Words>1351</Words>
  <Application>Microsoft Office PowerPoint</Application>
  <PresentationFormat>On-screen Show (4:3)</PresentationFormat>
  <Paragraphs>239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Curtain Call</vt:lpstr>
      <vt:lpstr> GROUP AND TEAM</vt:lpstr>
      <vt:lpstr>DEFINITION OF GROUP</vt:lpstr>
      <vt:lpstr>REQUIREMENTS FOR THE ESTABLISHMENT OF THE GROUP</vt:lpstr>
      <vt:lpstr>MOTIVATION TO JOIN A GROUP?</vt:lpstr>
      <vt:lpstr>GROUP IN ORGANIZATION</vt:lpstr>
      <vt:lpstr>Slide 6</vt:lpstr>
      <vt:lpstr>DIFFERENCES IN FORMAL AND INFORMAL GROUP</vt:lpstr>
      <vt:lpstr>GROUP DEVELOPMENT STAGE</vt:lpstr>
      <vt:lpstr>WORK GROUP VS WORK TEAM</vt:lpstr>
      <vt:lpstr>Slide 10</vt:lpstr>
      <vt:lpstr>TEAM TYPES</vt:lpstr>
      <vt:lpstr>TEAM EFFECTIVENESS</vt:lpstr>
      <vt:lpstr>Group and Team Dysfunction</vt:lpstr>
      <vt:lpstr>GROUP DYNAMICS</vt:lpstr>
      <vt:lpstr>MODELS OF BEHAVIOR AND ACHIEVEMENT IN GROUP DYNAMICS</vt:lpstr>
      <vt:lpstr>Information Picture</vt:lpstr>
      <vt:lpstr>Slide 17</vt:lpstr>
      <vt:lpstr>Slide 18</vt:lpstr>
      <vt:lpstr>Slide 19</vt:lpstr>
      <vt:lpstr>Picture11.: factors Which Increase And Lower Cohesiveness Group</vt:lpstr>
      <vt:lpstr>Slide 21</vt:lpstr>
      <vt:lpstr>GROUP TASK</vt:lpstr>
    </vt:vector>
  </TitlesOfParts>
  <Company>RCCP FIA UNIBRAW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DASAR-DASAR PERILAKU KELOMPOK</dc:title>
  <dc:creator>IC</dc:creator>
  <cp:lastModifiedBy>User</cp:lastModifiedBy>
  <cp:revision>31</cp:revision>
  <dcterms:created xsi:type="dcterms:W3CDTF">2007-10-22T03:21:00Z</dcterms:created>
  <dcterms:modified xsi:type="dcterms:W3CDTF">2023-03-03T09:46:57Z</dcterms:modified>
</cp:coreProperties>
</file>