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0" r:id="rId1"/>
  </p:sldMasterIdLst>
  <p:sldIdLst>
    <p:sldId id="256" r:id="rId2"/>
    <p:sldId id="257" r:id="rId3"/>
    <p:sldId id="266" r:id="rId4"/>
    <p:sldId id="258" r:id="rId5"/>
    <p:sldId id="259" r:id="rId6"/>
    <p:sldId id="268" r:id="rId7"/>
    <p:sldId id="260" r:id="rId8"/>
    <p:sldId id="261"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206A0EF-376B-4DBA-81EB-519A40B139D5}" type="datetimeFigureOut">
              <a:rPr lang="id-ID" smtClean="0"/>
              <a:t>14/03/2022</a:t>
            </a:fld>
            <a:endParaRPr lang="id-ID"/>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12C9CC8-47C5-4DAC-AD0D-A71DBE20DF3D}" type="slidenum">
              <a:rPr lang="id-ID" smtClean="0"/>
              <a:t>‹#›</a:t>
            </a:fld>
            <a:endParaRPr lang="id-ID"/>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1328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06A0EF-376B-4DBA-81EB-519A40B139D5}" type="datetimeFigureOut">
              <a:rPr lang="id-ID" smtClean="0"/>
              <a:t>14/03/2022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2C9CC8-47C5-4DAC-AD0D-A71DBE20DF3D}" type="slidenum">
              <a:rPr lang="id-ID" smtClean="0"/>
              <a:t>‹#›</a:t>
            </a:fld>
            <a:endParaRPr lang="id-ID"/>
          </a:p>
        </p:txBody>
      </p:sp>
    </p:spTree>
    <p:extLst>
      <p:ext uri="{BB962C8B-B14F-4D97-AF65-F5344CB8AC3E}">
        <p14:creationId xmlns:p14="http://schemas.microsoft.com/office/powerpoint/2010/main" val="3812977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06A0EF-376B-4DBA-81EB-519A40B139D5}" type="datetimeFigureOut">
              <a:rPr lang="id-ID" smtClean="0"/>
              <a:t>14/03/2022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2C9CC8-47C5-4DAC-AD0D-A71DBE20DF3D}" type="slidenum">
              <a:rPr lang="id-ID" smtClean="0"/>
              <a:t>‹#›</a:t>
            </a:fld>
            <a:endParaRPr lang="id-ID"/>
          </a:p>
        </p:txBody>
      </p:sp>
    </p:spTree>
    <p:extLst>
      <p:ext uri="{BB962C8B-B14F-4D97-AF65-F5344CB8AC3E}">
        <p14:creationId xmlns:p14="http://schemas.microsoft.com/office/powerpoint/2010/main" val="1618973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06A0EF-376B-4DBA-81EB-519A40B139D5}" type="datetimeFigureOut">
              <a:rPr lang="id-ID" smtClean="0"/>
              <a:t>14/03/2022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2C9CC8-47C5-4DAC-AD0D-A71DBE20DF3D}" type="slidenum">
              <a:rPr lang="id-ID" smtClean="0"/>
              <a:t>‹#›</a:t>
            </a:fld>
            <a:endParaRPr lang="id-ID"/>
          </a:p>
        </p:txBody>
      </p:sp>
    </p:spTree>
    <p:extLst>
      <p:ext uri="{BB962C8B-B14F-4D97-AF65-F5344CB8AC3E}">
        <p14:creationId xmlns:p14="http://schemas.microsoft.com/office/powerpoint/2010/main" val="2547966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06A0EF-376B-4DBA-81EB-519A40B139D5}" type="datetimeFigureOut">
              <a:rPr lang="id-ID" smtClean="0"/>
              <a:t>14/03/2022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2C9CC8-47C5-4DAC-AD0D-A71DBE20DF3D}" type="slidenum">
              <a:rPr lang="id-ID" smtClean="0"/>
              <a:t>‹#›</a:t>
            </a:fld>
            <a:endParaRPr lang="id-ID"/>
          </a:p>
        </p:txBody>
      </p:sp>
    </p:spTree>
    <p:extLst>
      <p:ext uri="{BB962C8B-B14F-4D97-AF65-F5344CB8AC3E}">
        <p14:creationId xmlns:p14="http://schemas.microsoft.com/office/powerpoint/2010/main" val="834207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06A0EF-376B-4DBA-81EB-519A40B139D5}" type="datetimeFigureOut">
              <a:rPr lang="id-ID" smtClean="0"/>
              <a:t>14/03/2022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12C9CC8-47C5-4DAC-AD0D-A71DBE20DF3D}" type="slidenum">
              <a:rPr lang="id-ID" smtClean="0"/>
              <a:t>‹#›</a:t>
            </a:fld>
            <a:endParaRPr lang="id-ID"/>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2794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06A0EF-376B-4DBA-81EB-519A40B139D5}" type="datetimeFigureOut">
              <a:rPr lang="id-ID" smtClean="0"/>
              <a:t>14/03/2022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12C9CC8-47C5-4DAC-AD0D-A71DBE20DF3D}" type="slidenum">
              <a:rPr lang="id-ID" smtClean="0"/>
              <a:t>‹#›</a:t>
            </a:fld>
            <a:endParaRPr lang="id-ID"/>
          </a:p>
        </p:txBody>
      </p:sp>
    </p:spTree>
    <p:extLst>
      <p:ext uri="{BB962C8B-B14F-4D97-AF65-F5344CB8AC3E}">
        <p14:creationId xmlns:p14="http://schemas.microsoft.com/office/powerpoint/2010/main" val="2667349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06A0EF-376B-4DBA-81EB-519A40B139D5}" type="datetimeFigureOut">
              <a:rPr lang="id-ID" smtClean="0"/>
              <a:t>14/03/2022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12C9CC8-47C5-4DAC-AD0D-A71DBE20DF3D}" type="slidenum">
              <a:rPr lang="id-ID" smtClean="0"/>
              <a:t>‹#›</a:t>
            </a:fld>
            <a:endParaRPr lang="id-ID"/>
          </a:p>
        </p:txBody>
      </p:sp>
    </p:spTree>
    <p:extLst>
      <p:ext uri="{BB962C8B-B14F-4D97-AF65-F5344CB8AC3E}">
        <p14:creationId xmlns:p14="http://schemas.microsoft.com/office/powerpoint/2010/main" val="3601716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06A0EF-376B-4DBA-81EB-519A40B139D5}" type="datetimeFigureOut">
              <a:rPr lang="id-ID" smtClean="0"/>
              <a:t>14/03/2022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12C9CC8-47C5-4DAC-AD0D-A71DBE20DF3D}" type="slidenum">
              <a:rPr lang="id-ID" smtClean="0"/>
              <a:t>‹#›</a:t>
            </a:fld>
            <a:endParaRPr lang="id-ID"/>
          </a:p>
        </p:txBody>
      </p:sp>
    </p:spTree>
    <p:extLst>
      <p:ext uri="{BB962C8B-B14F-4D97-AF65-F5344CB8AC3E}">
        <p14:creationId xmlns:p14="http://schemas.microsoft.com/office/powerpoint/2010/main" val="4097552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06A0EF-376B-4DBA-81EB-519A40B139D5}" type="datetimeFigureOut">
              <a:rPr lang="id-ID" smtClean="0"/>
              <a:t>14/03/2022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12C9CC8-47C5-4DAC-AD0D-A71DBE20DF3D}" type="slidenum">
              <a:rPr lang="id-ID" smtClean="0"/>
              <a:t>‹#›</a:t>
            </a:fld>
            <a:endParaRPr lang="id-ID"/>
          </a:p>
        </p:txBody>
      </p:sp>
    </p:spTree>
    <p:extLst>
      <p:ext uri="{BB962C8B-B14F-4D97-AF65-F5344CB8AC3E}">
        <p14:creationId xmlns:p14="http://schemas.microsoft.com/office/powerpoint/2010/main" val="4146166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06A0EF-376B-4DBA-81EB-519A40B139D5}" type="datetimeFigureOut">
              <a:rPr lang="id-ID" smtClean="0"/>
              <a:t>14/03/2022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12C9CC8-47C5-4DAC-AD0D-A71DBE20DF3D}" type="slidenum">
              <a:rPr lang="id-ID" smtClean="0"/>
              <a:t>‹#›</a:t>
            </a:fld>
            <a:endParaRPr lang="id-ID"/>
          </a:p>
        </p:txBody>
      </p:sp>
    </p:spTree>
    <p:extLst>
      <p:ext uri="{BB962C8B-B14F-4D97-AF65-F5344CB8AC3E}">
        <p14:creationId xmlns:p14="http://schemas.microsoft.com/office/powerpoint/2010/main" val="4025163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06A0EF-376B-4DBA-81EB-519A40B139D5}" type="datetimeFigureOut">
              <a:rPr lang="id-ID" smtClean="0"/>
              <a:t>14/03/2022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12C9CC8-47C5-4DAC-AD0D-A71DBE20DF3D}" type="slidenum">
              <a:rPr lang="id-ID" smtClean="0"/>
              <a:t>‹#›</a:t>
            </a:fld>
            <a:endParaRPr lang="id-ID"/>
          </a:p>
        </p:txBody>
      </p:sp>
    </p:spTree>
    <p:extLst>
      <p:ext uri="{BB962C8B-B14F-4D97-AF65-F5344CB8AC3E}">
        <p14:creationId xmlns:p14="http://schemas.microsoft.com/office/powerpoint/2010/main" val="1723693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5206A0EF-376B-4DBA-81EB-519A40B139D5}" type="datetimeFigureOut">
              <a:rPr lang="id-ID" smtClean="0"/>
              <a:t>14/03/2022</a:t>
            </a:fld>
            <a:endParaRPr lang="id-ID"/>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id-ID"/>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12C9CC8-47C5-4DAC-AD0D-A71DBE20DF3D}" type="slidenum">
              <a:rPr lang="id-ID" smtClean="0"/>
              <a:t>‹#›</a:t>
            </a:fld>
            <a:endParaRPr lang="id-ID"/>
          </a:p>
        </p:txBody>
      </p:sp>
    </p:spTree>
    <p:extLst>
      <p:ext uri="{BB962C8B-B14F-4D97-AF65-F5344CB8AC3E}">
        <p14:creationId xmlns:p14="http://schemas.microsoft.com/office/powerpoint/2010/main" val="863334172"/>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2" r:id="rId12"/>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54044" y="1442433"/>
            <a:ext cx="8689976" cy="1891046"/>
          </a:xfrm>
        </p:spPr>
        <p:txBody>
          <a:bodyPr>
            <a:normAutofit fontScale="90000"/>
          </a:bodyPr>
          <a:lstStyle/>
          <a:p>
            <a:r>
              <a:rPr lang="id-ID" dirty="0">
                <a:latin typeface="Arial Rounded MT Bold" panose="020F0704030504030204" pitchFamily="34" charset="0"/>
              </a:rPr>
              <a:t>MIKROBA PENGENDALI HAYATI TANAMAN</a:t>
            </a:r>
          </a:p>
        </p:txBody>
      </p:sp>
      <p:sp>
        <p:nvSpPr>
          <p:cNvPr id="3" name="Subtitle 2"/>
          <p:cNvSpPr>
            <a:spLocks noGrp="1"/>
          </p:cNvSpPr>
          <p:nvPr>
            <p:ph type="subTitle" idx="1"/>
          </p:nvPr>
        </p:nvSpPr>
        <p:spPr>
          <a:xfrm>
            <a:off x="1339048" y="4749553"/>
            <a:ext cx="9513903" cy="1049784"/>
          </a:xfrm>
        </p:spPr>
        <p:txBody>
          <a:bodyPr>
            <a:normAutofit fontScale="62500" lnSpcReduction="20000"/>
          </a:bodyPr>
          <a:lstStyle/>
          <a:p>
            <a:r>
              <a:rPr lang="id-ID" dirty="0"/>
              <a:t>Bioteknologi Mikroba</a:t>
            </a:r>
          </a:p>
          <a:p>
            <a:r>
              <a:rPr lang="id-ID" sz="3800" dirty="0"/>
              <a:t>Kusuma Handayani</a:t>
            </a:r>
            <a:endParaRPr lang="en-US" sz="3800" dirty="0"/>
          </a:p>
          <a:p>
            <a:r>
              <a:rPr lang="en-US" dirty="0" err="1"/>
              <a:t>Biologi</a:t>
            </a:r>
            <a:r>
              <a:rPr lang="en-US" dirty="0"/>
              <a:t> FMIPA Universitas Lampung</a:t>
            </a:r>
            <a:endParaRPr lang="id-ID" dirty="0"/>
          </a:p>
        </p:txBody>
      </p:sp>
    </p:spTree>
    <p:extLst>
      <p:ext uri="{BB962C8B-B14F-4D97-AF65-F5344CB8AC3E}">
        <p14:creationId xmlns:p14="http://schemas.microsoft.com/office/powerpoint/2010/main" val="977270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914068"/>
          </a:xfrm>
        </p:spPr>
        <p:txBody>
          <a:bodyPr>
            <a:normAutofit fontScale="90000"/>
          </a:bodyPr>
          <a:lstStyle/>
          <a:p>
            <a:r>
              <a:rPr lang="id-ID" b="1" dirty="0"/>
              <a:t>Persyaratan untuk keberhasilan pengendalian hayati</a:t>
            </a:r>
            <a:endParaRPr lang="id-ID" dirty="0"/>
          </a:p>
        </p:txBody>
      </p:sp>
      <p:sp>
        <p:nvSpPr>
          <p:cNvPr id="3" name="Content Placeholder 2"/>
          <p:cNvSpPr>
            <a:spLocks noGrp="1"/>
          </p:cNvSpPr>
          <p:nvPr>
            <p:ph sz="quarter" idx="13"/>
          </p:nvPr>
        </p:nvSpPr>
        <p:spPr>
          <a:xfrm>
            <a:off x="913774" y="1532585"/>
            <a:ext cx="10363826" cy="4971245"/>
          </a:xfrm>
        </p:spPr>
        <p:txBody>
          <a:bodyPr>
            <a:noAutofit/>
          </a:bodyPr>
          <a:lstStyle/>
          <a:p>
            <a:r>
              <a:rPr lang="id-ID" sz="2400" dirty="0"/>
              <a:t>1. Strain biokontrol yang sangat efektif harus dapat diperoleh atau dihasilkan Bisa dikolonisasi dan diperbanyak Tidak patogenik terhadap tanaman inang dan lingkungan</a:t>
            </a:r>
            <a:br>
              <a:rPr lang="id-ID" sz="2400" dirty="0"/>
            </a:br>
            <a:r>
              <a:rPr lang="id-ID" sz="2400" dirty="0"/>
              <a:t>2. Produksinya tidak mahal dan agen formulasi dapat dikembangkan Produksi harus menghasilkan perbanyakan massal dengan daya hidup yang sangat baik. Agar dapat berhasil sebagai agens pertanian harus Murah Dapat diproduksi dalam jumlah besar Viabilitasnya dapat dipertahankan</a:t>
            </a:r>
          </a:p>
          <a:p>
            <a:r>
              <a:rPr lang="id-ID" sz="2400" dirty="0"/>
              <a:t>3. Pengiriman dan aplikasi harus memenuhi persyaratan ekspresi penuh agens hayati. Harus meyakinkan bahwa agens akan tumbuh dan mencapai tujuannya</a:t>
            </a:r>
          </a:p>
        </p:txBody>
      </p:sp>
    </p:spTree>
    <p:extLst>
      <p:ext uri="{BB962C8B-B14F-4D97-AF65-F5344CB8AC3E}">
        <p14:creationId xmlns:p14="http://schemas.microsoft.com/office/powerpoint/2010/main" val="1176627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13774" y="605308"/>
            <a:ext cx="10363826" cy="5185892"/>
          </a:xfrm>
        </p:spPr>
        <p:txBody>
          <a:bodyPr>
            <a:noAutofit/>
          </a:bodyPr>
          <a:lstStyle/>
          <a:p>
            <a:r>
              <a:rPr lang="id-ID" sz="2800" dirty="0"/>
              <a:t>William Roberts (1874) pertama sekali mendemonstrasiskan aksi antagonis jamur Penicillium glaucum dan bakteri di dalam kultur cair dan mengenalkan istilah “antagonisme”.Istilah pengendalian hayati (biological control) untuk mengendalikan penyakit tumbuhan pertama sekali diusulkan oleh C. F. Von (1914).</a:t>
            </a:r>
          </a:p>
          <a:p>
            <a:r>
              <a:rPr lang="id-ID" sz="2800" dirty="0"/>
              <a:t>Istilah umum Pengendalian Hayati:Proses suatu populasi di mana populasi satu spesies menurunkan populasi spesies lainnya.</a:t>
            </a:r>
            <a:br>
              <a:rPr lang="id-ID" sz="2800" dirty="0"/>
            </a:br>
            <a:endParaRPr lang="id-ID" sz="2800" dirty="0"/>
          </a:p>
        </p:txBody>
      </p:sp>
    </p:spTree>
    <p:extLst>
      <p:ext uri="{BB962C8B-B14F-4D97-AF65-F5344CB8AC3E}">
        <p14:creationId xmlns:p14="http://schemas.microsoft.com/office/powerpoint/2010/main" val="2457865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88311"/>
          </a:xfrm>
        </p:spPr>
        <p:txBody>
          <a:bodyPr/>
          <a:lstStyle/>
          <a:p>
            <a:r>
              <a:rPr lang="id-ID" dirty="0"/>
              <a:t>Definisi pengendali hayati</a:t>
            </a:r>
          </a:p>
        </p:txBody>
      </p:sp>
      <p:sp>
        <p:nvSpPr>
          <p:cNvPr id="3" name="Content Placeholder 2"/>
          <p:cNvSpPr>
            <a:spLocks noGrp="1"/>
          </p:cNvSpPr>
          <p:nvPr>
            <p:ph sz="quarter" idx="13"/>
          </p:nvPr>
        </p:nvSpPr>
        <p:spPr>
          <a:xfrm>
            <a:off x="913774" y="1352282"/>
            <a:ext cx="10363826" cy="4438917"/>
          </a:xfrm>
        </p:spPr>
        <p:txBody>
          <a:bodyPr>
            <a:noAutofit/>
          </a:bodyPr>
          <a:lstStyle/>
          <a:p>
            <a:r>
              <a:rPr lang="id-ID" dirty="0"/>
              <a:t>Garcia et al. (1988)“Aksi parasit(oid), predator,dan patogen dalam menjaga kepadatan populasi organisme lainnya pada aras rata-rata yang lebih rendah dari pada aras (rata-rata) yang terjadi bila mereka tidak ada”Gabriel &amp; Cook (1990)“ Penggunaan organisme gen, atau produk gen, baik alami maupun hasil modifikasi untuk mengurangi efek dari organisme yang tidak dikehendaki seperti tanaman, pohon, hewan, serangga dan mikroba berguna”</a:t>
            </a:r>
          </a:p>
          <a:p>
            <a:r>
              <a:rPr lang="id-ID" dirty="0"/>
              <a:t>Menurut Garcia et al., (1988)Pengendalian hayati harus memenuhi dua syarat utama Keterpautan kepadatan (density dependence)Musuh alami harus menjadi faktor mortalitas hama yang pengaruhnya semakin menguat secara proporsional bila populasi hama tersebut meningkatKeberlanjutan diri (self- sustenance)Mensyaratkan agar musuh alami selalu berada pada habitat hama sehingga tidak diperlukan lagi penanggulangan pelepasan musuh alami di habitat itu</a:t>
            </a:r>
            <a:br>
              <a:rPr lang="id-ID" dirty="0"/>
            </a:br>
            <a:endParaRPr lang="id-ID" dirty="0"/>
          </a:p>
        </p:txBody>
      </p:sp>
    </p:spTree>
    <p:extLst>
      <p:ext uri="{BB962C8B-B14F-4D97-AF65-F5344CB8AC3E}">
        <p14:creationId xmlns:p14="http://schemas.microsoft.com/office/powerpoint/2010/main" val="4037017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13774" y="605308"/>
            <a:ext cx="10363826" cy="5185892"/>
          </a:xfrm>
        </p:spPr>
        <p:txBody>
          <a:bodyPr>
            <a:normAutofit/>
          </a:bodyPr>
          <a:lstStyle/>
          <a:p>
            <a:r>
              <a:rPr lang="id-ID" dirty="0"/>
              <a:t> </a:t>
            </a:r>
            <a:r>
              <a:rPr lang="id-ID" sz="2800" dirty="0"/>
              <a:t>Sanford (1926) mengamati infeksi penyakit kudis kentang (potato scab) dapat ditekan dengan aktivitas antagonistik pupuk hijau.</a:t>
            </a:r>
          </a:p>
          <a:p>
            <a:r>
              <a:rPr lang="id-ID" sz="2800" dirty="0"/>
              <a:t>Weindling (1932) melaporkan keefektifan Trichoderma lignorumon pada beberapa penyakit tanaman.</a:t>
            </a:r>
          </a:p>
          <a:p>
            <a:r>
              <a:rPr lang="id-ID" sz="2800" dirty="0"/>
              <a:t>Grossbard ( ), Wright ( ) mendemonstrasikan kerja antibitiok yang dihasilkan di dalam tanah oleh Penicillium, Aspergillus, Trichoderma, </a:t>
            </a:r>
          </a:p>
          <a:p>
            <a:r>
              <a:rPr lang="id-ID" sz="2800" dirty="0"/>
              <a:t>Streptomyces.Kloepper (1980) mendemostrasikan kegunaan siderophore yang dihasilkan Erwinia carotovora.</a:t>
            </a:r>
          </a:p>
        </p:txBody>
      </p:sp>
    </p:spTree>
    <p:extLst>
      <p:ext uri="{BB962C8B-B14F-4D97-AF65-F5344CB8AC3E}">
        <p14:creationId xmlns:p14="http://schemas.microsoft.com/office/powerpoint/2010/main" val="3427097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065" y="618517"/>
            <a:ext cx="10647161" cy="1596177"/>
          </a:xfrm>
        </p:spPr>
        <p:txBody>
          <a:bodyPr>
            <a:normAutofit/>
          </a:bodyPr>
          <a:lstStyle/>
          <a:p>
            <a:r>
              <a:rPr lang="id-ID" sz="3200" dirty="0"/>
              <a:t>Mengapa menggunakan agen pengendali hayati?</a:t>
            </a:r>
          </a:p>
        </p:txBody>
      </p:sp>
      <p:sp>
        <p:nvSpPr>
          <p:cNvPr id="3" name="Content Placeholder 2"/>
          <p:cNvSpPr>
            <a:spLocks noGrp="1"/>
          </p:cNvSpPr>
          <p:nvPr>
            <p:ph sz="quarter" idx="13"/>
          </p:nvPr>
        </p:nvSpPr>
        <p:spPr>
          <a:xfrm>
            <a:off x="913774" y="2367092"/>
            <a:ext cx="10363826" cy="3711736"/>
          </a:xfrm>
        </p:spPr>
        <p:txBody>
          <a:bodyPr>
            <a:noAutofit/>
          </a:bodyPr>
          <a:lstStyle/>
          <a:p>
            <a:r>
              <a:rPr lang="id-ID" sz="2400" dirty="0"/>
              <a:t>Pestisida kimiaBer</a:t>
            </a:r>
            <a:r>
              <a:rPr lang="en-US" sz="2400" dirty="0"/>
              <a:t> </a:t>
            </a:r>
            <a:r>
              <a:rPr lang="id-ID" sz="2400" dirty="0"/>
              <a:t>pengaruh terhadap ekologi, lingkungan dan masalah kesehatan manusiaMembutuhkan perlakuan tahunanBerspektrum luasBeracun terhadap spesies yang berguna dan patogenikTETAPI</a:t>
            </a:r>
          </a:p>
          <a:p>
            <a:r>
              <a:rPr lang="id-ID" sz="2400" dirty="0"/>
              <a:t>Agens biokontrol Tidak beracun terhadap manusia Tidak mengkontaminasikan air, Sekali mengkolonisasi akan bertahan bertahun-tahun Inang spesifik Hanya berpengaruh terhadap satu atau beberapa spesies</a:t>
            </a:r>
            <a:br>
              <a:rPr lang="id-ID" sz="2400" dirty="0"/>
            </a:br>
            <a:endParaRPr lang="id-ID" sz="2400" dirty="0"/>
          </a:p>
        </p:txBody>
      </p:sp>
    </p:spTree>
    <p:extLst>
      <p:ext uri="{BB962C8B-B14F-4D97-AF65-F5344CB8AC3E}">
        <p14:creationId xmlns:p14="http://schemas.microsoft.com/office/powerpoint/2010/main" val="2587422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Tujuan pengendalian hayati</a:t>
            </a:r>
          </a:p>
        </p:txBody>
      </p:sp>
      <p:sp>
        <p:nvSpPr>
          <p:cNvPr id="3" name="Content Placeholder 2"/>
          <p:cNvSpPr>
            <a:spLocks noGrp="1"/>
          </p:cNvSpPr>
          <p:nvPr>
            <p:ph sz="quarter" idx="13"/>
          </p:nvPr>
        </p:nvSpPr>
        <p:spPr/>
        <p:txBody>
          <a:bodyPr>
            <a:normAutofit/>
          </a:bodyPr>
          <a:lstStyle/>
          <a:p>
            <a:r>
              <a:rPr lang="id-ID" sz="2400" dirty="0"/>
              <a:t>Menurunkan inukulum pathogen melalui penurunan daya hidup</a:t>
            </a:r>
          </a:p>
          <a:p>
            <a:r>
              <a:rPr lang="id-ID" sz="2400" dirty="0"/>
              <a:t>penurunan produksi atau pelepasan propagul</a:t>
            </a:r>
          </a:p>
          <a:p>
            <a:r>
              <a:rPr lang="id-ID" sz="2400" dirty="0"/>
              <a:t>penurunan penyebaran miselium</a:t>
            </a:r>
          </a:p>
          <a:p>
            <a:r>
              <a:rPr lang="id-ID" sz="2400" dirty="0"/>
              <a:t>Penurunan infeksi inang oleh pathogen</a:t>
            </a:r>
          </a:p>
          <a:p>
            <a:r>
              <a:rPr lang="id-ID" sz="2400" dirty="0"/>
              <a:t>Menurunkan keparahan penyakit</a:t>
            </a:r>
          </a:p>
        </p:txBody>
      </p:sp>
    </p:spTree>
    <p:extLst>
      <p:ext uri="{BB962C8B-B14F-4D97-AF65-F5344CB8AC3E}">
        <p14:creationId xmlns:p14="http://schemas.microsoft.com/office/powerpoint/2010/main" val="341213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489730"/>
            <a:ext cx="10364451" cy="1145888"/>
          </a:xfrm>
        </p:spPr>
        <p:txBody>
          <a:bodyPr>
            <a:normAutofit fontScale="90000"/>
          </a:bodyPr>
          <a:lstStyle/>
          <a:p>
            <a:r>
              <a:rPr lang="id-ID" b="1" dirty="0"/>
              <a:t>Mekanisme agens pengendalian hayati patogen tumbuhan</a:t>
            </a:r>
            <a:endParaRPr lang="id-ID" dirty="0"/>
          </a:p>
        </p:txBody>
      </p:sp>
      <p:sp>
        <p:nvSpPr>
          <p:cNvPr id="3" name="Content Placeholder 2"/>
          <p:cNvSpPr>
            <a:spLocks noGrp="1"/>
          </p:cNvSpPr>
          <p:nvPr>
            <p:ph sz="quarter" idx="13"/>
          </p:nvPr>
        </p:nvSpPr>
        <p:spPr>
          <a:xfrm>
            <a:off x="913774" y="1916331"/>
            <a:ext cx="10363826" cy="4162497"/>
          </a:xfrm>
        </p:spPr>
        <p:txBody>
          <a:bodyPr>
            <a:normAutofit/>
          </a:bodyPr>
          <a:lstStyle/>
          <a:p>
            <a:r>
              <a:rPr lang="id-ID" dirty="0"/>
              <a:t>Produksi metabolit beracun – menghambat satu organisme sebagai akibat difusi enzim, antibiotik dan bahan organik volatilContoh: Produksi zwittermicin A oleh Bacillus cereus terhadap busuk akar Phytophthora pada tanaman alfalfa</a:t>
            </a:r>
          </a:p>
          <a:p>
            <a:r>
              <a:rPr lang="id-ID" dirty="0"/>
              <a:t>Kompetisi ruang dan nutrisi – Kompetisi antara mikroorganisme untuk karbon, nitrogen, O2, besi dan nutrisi lainnya.Cara kebanyakan organisme menghambat pertumbuhan mikroorganisme yang lain.Oleh karena itu, hal penting bagi keberhasilan agens biokontrol rizosfer adalah kemampuan untuk tetap pada kepadatan populasi pada permukaan akar yang tinggi, memberi perlindungann pada seluruh akar selama masa hidupnya.</a:t>
            </a:r>
          </a:p>
          <a:p>
            <a:endParaRPr lang="id-ID" dirty="0"/>
          </a:p>
        </p:txBody>
      </p:sp>
    </p:spTree>
    <p:extLst>
      <p:ext uri="{BB962C8B-B14F-4D97-AF65-F5344CB8AC3E}">
        <p14:creationId xmlns:p14="http://schemas.microsoft.com/office/powerpoint/2010/main" val="4088486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Mekanisme agens pengendalian hayati patogen tumbuhan</a:t>
            </a:r>
            <a:endParaRPr lang="id-ID" dirty="0"/>
          </a:p>
        </p:txBody>
      </p:sp>
      <p:sp>
        <p:nvSpPr>
          <p:cNvPr id="3" name="Content Placeholder 2"/>
          <p:cNvSpPr>
            <a:spLocks noGrp="1"/>
          </p:cNvSpPr>
          <p:nvPr>
            <p:ph sz="quarter" idx="13"/>
          </p:nvPr>
        </p:nvSpPr>
        <p:spPr/>
        <p:txBody>
          <a:bodyPr>
            <a:normAutofit lnSpcReduction="10000"/>
          </a:bodyPr>
          <a:lstStyle/>
          <a:p>
            <a:r>
              <a:rPr lang="id-ID" dirty="0"/>
              <a:t>Mikoparasitisme – parasitisme oleh satu jamur oleh agens antagonis lainnyaKontak langsungEnzim penghancur dinding sel  Beberapa menghasilkan antiobiotikContoh:Trichoderma harzianum, digunakan sebagai perlakuan benih terhadap jamur patogenik.Menghambat kolonisasi patogen di jaringan inang</a:t>
            </a:r>
          </a:p>
          <a:p>
            <a:r>
              <a:rPr lang="id-ID" dirty="0"/>
              <a:t>Ketahanan induksi pada tumbuhan terhadap penyakit tumbuhanKetahanan diinduksi adalah respon tanaman terhadap mikroorganisme atau agens abiotik yang mengikuti ketahanan de novo diinduksi terhadap patogen yang ditunjukkan pada tanaman peka.Ketahanan diinduksi dapat bersifat lokal, ketika ia dapat dideteksi hanya di daerah dekat dengan faktor penginduksi, atau sistemik, ketika ketahanan terjadi pada tempat di seluryh tanaman.</a:t>
            </a:r>
            <a:br>
              <a:rPr lang="id-ID" dirty="0"/>
            </a:br>
            <a:endParaRPr lang="id-ID" dirty="0"/>
          </a:p>
        </p:txBody>
      </p:sp>
    </p:spTree>
    <p:extLst>
      <p:ext uri="{BB962C8B-B14F-4D97-AF65-F5344CB8AC3E}">
        <p14:creationId xmlns:p14="http://schemas.microsoft.com/office/powerpoint/2010/main" val="1437703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785280"/>
          </a:xfrm>
        </p:spPr>
        <p:txBody>
          <a:bodyPr/>
          <a:lstStyle/>
          <a:p>
            <a:r>
              <a:rPr lang="id-ID" dirty="0"/>
              <a:t>Substansi Aktif</a:t>
            </a:r>
          </a:p>
        </p:txBody>
      </p:sp>
      <p:sp>
        <p:nvSpPr>
          <p:cNvPr id="3" name="Content Placeholder 2"/>
          <p:cNvSpPr>
            <a:spLocks noGrp="1"/>
          </p:cNvSpPr>
          <p:nvPr>
            <p:ph sz="quarter" idx="13"/>
          </p:nvPr>
        </p:nvSpPr>
        <p:spPr>
          <a:xfrm>
            <a:off x="913774" y="1403798"/>
            <a:ext cx="10363826" cy="4387401"/>
          </a:xfrm>
        </p:spPr>
        <p:txBody>
          <a:bodyPr>
            <a:normAutofit/>
          </a:bodyPr>
          <a:lstStyle/>
          <a:p>
            <a:r>
              <a:rPr lang="id-ID" dirty="0"/>
              <a:t>Substansi Aktif adalah bahan-bahan yang mempunyai aktifitas tertentu yang dihasilkan oleh makhluk hidup dan bahan aktif ini dapat bersifat positif bagi makhluknya sendiri, tapi dapat berdampak negatif atau positif bagi makhluk hidup lain.</a:t>
            </a:r>
          </a:p>
          <a:p>
            <a:r>
              <a:rPr lang="id-ID" dirty="0"/>
              <a:t>Substansi aktif dapat dibagi 2, yaitu: </a:t>
            </a:r>
          </a:p>
          <a:p>
            <a:r>
              <a:rPr lang="id-ID" dirty="0"/>
              <a:t>1.Metabolit Primer - Bersifat intraselluler - Dihasilkan dalam jumlah sedikit </a:t>
            </a:r>
          </a:p>
          <a:p>
            <a:r>
              <a:rPr lang="id-ID" dirty="0"/>
              <a:t>2. Metabolit Sekunder - Hasil metabolit di dalam sel yang di-sekresikan keluar dari sel atau dikumpulkan di kantong-kantong khusus di atara sel/jaringan di dalam tubuhnya. - Dapat dihasilkan dalam jumlah besar tergantung lingkungan dan kebutuhannya  pengembangan rekayasa aktivitas bio-industri (produk enzim, antibiotik, pestisida biokimia dan agrokimia)</a:t>
            </a:r>
          </a:p>
        </p:txBody>
      </p:sp>
    </p:spTree>
    <p:extLst>
      <p:ext uri="{BB962C8B-B14F-4D97-AF65-F5344CB8AC3E}">
        <p14:creationId xmlns:p14="http://schemas.microsoft.com/office/powerpoint/2010/main" val="1770240972"/>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Basis</Template>
  <TotalTime>804</TotalTime>
  <Words>776</Words>
  <Application>Microsoft Office PowerPoint</Application>
  <PresentationFormat>Widescreen</PresentationFormat>
  <Paragraphs>36</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 Rounded MT Bold</vt:lpstr>
      <vt:lpstr>Corbel</vt:lpstr>
      <vt:lpstr>Basis</vt:lpstr>
      <vt:lpstr>MIKROBA PENGENDALI HAYATI TANAMAN</vt:lpstr>
      <vt:lpstr>PowerPoint Presentation</vt:lpstr>
      <vt:lpstr>Definisi pengendali hayati</vt:lpstr>
      <vt:lpstr>PowerPoint Presentation</vt:lpstr>
      <vt:lpstr>Mengapa menggunakan agen pengendali hayati?</vt:lpstr>
      <vt:lpstr>Tujuan pengendalian hayati</vt:lpstr>
      <vt:lpstr>Mekanisme agens pengendalian hayati patogen tumbuhan</vt:lpstr>
      <vt:lpstr>Mekanisme agens pengendalian hayati patogen tumbuhan</vt:lpstr>
      <vt:lpstr>Substansi Aktif</vt:lpstr>
      <vt:lpstr>Persyaratan untuk keberhasilan pengendalian hayati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MIKROBA PENGENDALI HAYATI TANAMAN</dc:title>
  <dc:creator>User</dc:creator>
  <cp:lastModifiedBy>Kusuma Handayani</cp:lastModifiedBy>
  <cp:revision>17</cp:revision>
  <dcterms:created xsi:type="dcterms:W3CDTF">2021-04-29T02:50:31Z</dcterms:created>
  <dcterms:modified xsi:type="dcterms:W3CDTF">2022-03-14T01:11:33Z</dcterms:modified>
</cp:coreProperties>
</file>